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7" r:id="rId2"/>
    <p:sldId id="258" r:id="rId3"/>
    <p:sldId id="301" r:id="rId4"/>
    <p:sldId id="302"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303" r:id="rId39"/>
    <p:sldId id="295" r:id="rId40"/>
    <p:sldId id="296" r:id="rId41"/>
    <p:sldId id="297" r:id="rId42"/>
    <p:sldId id="298" r:id="rId43"/>
    <p:sldId id="299" r:id="rId44"/>
    <p:sldId id="300" r:id="rId4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23" autoAdjust="0"/>
    <p:restoredTop sz="82979"/>
  </p:normalViewPr>
  <p:slideViewPr>
    <p:cSldViewPr snapToGrid="0">
      <p:cViewPr varScale="1">
        <p:scale>
          <a:sx n="82" d="100"/>
          <a:sy n="82" d="100"/>
        </p:scale>
        <p:origin x="1016" y="160"/>
      </p:cViewPr>
      <p:guideLst>
        <p:guide orient="horz" pos="2160"/>
        <p:guide pos="3840"/>
      </p:guideLst>
    </p:cSldViewPr>
  </p:slideViewPr>
  <p:notesTextViewPr>
    <p:cViewPr>
      <p:scale>
        <a:sx n="1" d="1"/>
        <a:sy n="1" d="1"/>
      </p:scale>
      <p:origin x="0" y="-37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5C8897-59C9-3C42-A783-FAE2C7292937}"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s-ES_tradnl"/>
        </a:p>
      </dgm:t>
    </dgm:pt>
    <dgm:pt modelId="{1766415F-1EF6-084B-805E-2CED3720E836}">
      <dgm:prSet phldrT="[Texto]" custT="1"/>
      <dgm:spPr/>
      <dgm:t>
        <a:bodyPr/>
        <a:lstStyle/>
        <a:p>
          <a:r>
            <a:rPr lang="es-ES_tradnl" sz="1800" dirty="0">
              <a:solidFill>
                <a:schemeClr val="tx1"/>
              </a:solidFill>
              <a:latin typeface="Arial" panose="020B0604020202020204" pitchFamily="34" charset="0"/>
              <a:cs typeface="Arial" panose="020B0604020202020204" pitchFamily="34" charset="0"/>
            </a:rPr>
            <a:t>MALNUTRICIÓN/DESNUTRICIÓN</a:t>
          </a:r>
        </a:p>
      </dgm:t>
    </dgm:pt>
    <dgm:pt modelId="{C3F4F7FA-C17D-2746-925E-015AEAF1654F}" type="parTrans" cxnId="{0A45A8A3-0308-8E41-B7CE-5E4B967397B4}">
      <dgm:prSet/>
      <dgm:spPr/>
      <dgm:t>
        <a:bodyPr/>
        <a:lstStyle/>
        <a:p>
          <a:endParaRPr lang="es-ES_tradnl">
            <a:solidFill>
              <a:schemeClr val="tx1"/>
            </a:solidFill>
            <a:latin typeface="Arial" panose="020B0604020202020204" pitchFamily="34" charset="0"/>
            <a:cs typeface="Arial" panose="020B0604020202020204" pitchFamily="34" charset="0"/>
          </a:endParaRPr>
        </a:p>
      </dgm:t>
    </dgm:pt>
    <dgm:pt modelId="{33ADABD2-202B-094E-A0E8-E24C4773C02B}" type="sibTrans" cxnId="{0A45A8A3-0308-8E41-B7CE-5E4B967397B4}">
      <dgm:prSet/>
      <dgm:spPr/>
      <dgm:t>
        <a:bodyPr/>
        <a:lstStyle/>
        <a:p>
          <a:endParaRPr lang="es-ES_tradnl">
            <a:solidFill>
              <a:schemeClr val="tx1"/>
            </a:solidFill>
            <a:latin typeface="Arial" panose="020B0604020202020204" pitchFamily="34" charset="0"/>
            <a:cs typeface="Arial" panose="020B0604020202020204" pitchFamily="34" charset="0"/>
          </a:endParaRPr>
        </a:p>
      </dgm:t>
    </dgm:pt>
    <dgm:pt modelId="{4F456E4D-B431-C04D-9E8C-64A343E0B479}">
      <dgm:prSet phldrT="[Texto]" custT="1"/>
      <dgm:spPr/>
      <dgm:t>
        <a:bodyPr/>
        <a:lstStyle/>
        <a:p>
          <a:r>
            <a:rPr lang="es-ES_tradnl" sz="900" b="1" dirty="0">
              <a:solidFill>
                <a:schemeClr val="tx1"/>
              </a:solidFill>
              <a:latin typeface="Arial" panose="020B0604020202020204" pitchFamily="34" charset="0"/>
              <a:cs typeface="Arial" panose="020B0604020202020204" pitchFamily="34" charset="0"/>
            </a:rPr>
            <a:t>MALNUTRICIÓN RELACIONADA CON ENFERMEDAD </a:t>
          </a:r>
        </a:p>
        <a:p>
          <a:r>
            <a:rPr lang="es-ES_tradnl" sz="1050" b="1" dirty="0">
              <a:solidFill>
                <a:schemeClr val="tx1"/>
              </a:solidFill>
              <a:latin typeface="Arial" panose="020B0604020202020204" pitchFamily="34" charset="0"/>
              <a:cs typeface="Arial" panose="020B0604020202020204" pitchFamily="34" charset="0"/>
            </a:rPr>
            <a:t>CON INFLAMACIÓN</a:t>
          </a:r>
          <a:endParaRPr lang="es-ES_tradnl" sz="900" b="1" dirty="0">
            <a:solidFill>
              <a:schemeClr val="tx1"/>
            </a:solidFill>
            <a:latin typeface="Arial" panose="020B0604020202020204" pitchFamily="34" charset="0"/>
            <a:cs typeface="Arial" panose="020B0604020202020204" pitchFamily="34" charset="0"/>
          </a:endParaRPr>
        </a:p>
      </dgm:t>
    </dgm:pt>
    <dgm:pt modelId="{40436902-7C3F-E14B-9072-BDA4CF8D4308}" type="parTrans" cxnId="{39163B11-9040-9944-AEC6-379E668A962F}">
      <dgm:prSet/>
      <dgm:spPr/>
      <dgm:t>
        <a:bodyPr/>
        <a:lstStyle/>
        <a:p>
          <a:endParaRPr lang="es-ES_tradnl">
            <a:solidFill>
              <a:schemeClr val="tx1"/>
            </a:solidFill>
            <a:latin typeface="Arial" panose="020B0604020202020204" pitchFamily="34" charset="0"/>
            <a:cs typeface="Arial" panose="020B0604020202020204" pitchFamily="34" charset="0"/>
          </a:endParaRPr>
        </a:p>
      </dgm:t>
    </dgm:pt>
    <dgm:pt modelId="{19E6EF59-7D63-9545-A53C-EADC97A46A77}" type="sibTrans" cxnId="{39163B11-9040-9944-AEC6-379E668A962F}">
      <dgm:prSet/>
      <dgm:spPr/>
      <dgm:t>
        <a:bodyPr/>
        <a:lstStyle/>
        <a:p>
          <a:endParaRPr lang="es-ES_tradnl">
            <a:solidFill>
              <a:schemeClr val="tx1"/>
            </a:solidFill>
            <a:latin typeface="Arial" panose="020B0604020202020204" pitchFamily="34" charset="0"/>
            <a:cs typeface="Arial" panose="020B0604020202020204" pitchFamily="34" charset="0"/>
          </a:endParaRPr>
        </a:p>
      </dgm:t>
    </dgm:pt>
    <dgm:pt modelId="{C9560E22-81E8-A147-8A41-D4F3A1067772}">
      <dgm:prSet phldrT="[Texto]" custT="1"/>
      <dgm:spPr/>
      <dgm:t>
        <a:bodyPr/>
        <a:lstStyle/>
        <a:p>
          <a:r>
            <a:rPr lang="es-ES_tradnl" sz="1050" b="1">
              <a:solidFill>
                <a:schemeClr val="tx1"/>
              </a:solidFill>
              <a:latin typeface="Arial" panose="020B0604020202020204" pitchFamily="34" charset="0"/>
              <a:cs typeface="Arial" panose="020B0604020202020204" pitchFamily="34" charset="0"/>
            </a:rPr>
            <a:t>Malnutrición relacionada con enfermedad aguda o lesión</a:t>
          </a:r>
          <a:endParaRPr lang="es-ES_tradnl" sz="1050" b="1" dirty="0">
            <a:solidFill>
              <a:schemeClr val="tx1"/>
            </a:solidFill>
            <a:latin typeface="Arial" panose="020B0604020202020204" pitchFamily="34" charset="0"/>
            <a:cs typeface="Arial" panose="020B0604020202020204" pitchFamily="34" charset="0"/>
          </a:endParaRPr>
        </a:p>
      </dgm:t>
    </dgm:pt>
    <dgm:pt modelId="{65D50BE1-F527-7045-813B-36C32E35C821}" type="parTrans" cxnId="{5282B3C2-BF3D-AB4F-99C8-C18C14BFF80D}">
      <dgm:prSet/>
      <dgm:spPr/>
      <dgm:t>
        <a:bodyPr/>
        <a:lstStyle/>
        <a:p>
          <a:endParaRPr lang="es-ES_tradnl">
            <a:solidFill>
              <a:schemeClr val="tx1"/>
            </a:solidFill>
            <a:latin typeface="Arial" panose="020B0604020202020204" pitchFamily="34" charset="0"/>
            <a:cs typeface="Arial" panose="020B0604020202020204" pitchFamily="34" charset="0"/>
          </a:endParaRPr>
        </a:p>
      </dgm:t>
    </dgm:pt>
    <dgm:pt modelId="{33085ADD-FBD0-C444-85EF-4F34CB549CBF}" type="sibTrans" cxnId="{5282B3C2-BF3D-AB4F-99C8-C18C14BFF80D}">
      <dgm:prSet/>
      <dgm:spPr/>
      <dgm:t>
        <a:bodyPr/>
        <a:lstStyle/>
        <a:p>
          <a:endParaRPr lang="es-ES_tradnl">
            <a:solidFill>
              <a:schemeClr val="tx1"/>
            </a:solidFill>
            <a:latin typeface="Arial" panose="020B0604020202020204" pitchFamily="34" charset="0"/>
            <a:cs typeface="Arial" panose="020B0604020202020204" pitchFamily="34" charset="0"/>
          </a:endParaRPr>
        </a:p>
      </dgm:t>
    </dgm:pt>
    <dgm:pt modelId="{6A79C8C7-B79B-7C4C-B102-0765D99D4DAB}">
      <dgm:prSet phldrT="[Texto]" custT="1"/>
      <dgm:spPr/>
      <dgm:t>
        <a:bodyPr/>
        <a:lstStyle/>
        <a:p>
          <a:r>
            <a:rPr lang="es-ES_tradnl" sz="1000" b="1">
              <a:solidFill>
                <a:schemeClr val="tx1"/>
              </a:solidFill>
              <a:latin typeface="Arial" panose="020B0604020202020204" pitchFamily="34" charset="0"/>
              <a:cs typeface="Arial" panose="020B0604020202020204" pitchFamily="34" charset="0"/>
            </a:rPr>
            <a:t>Malnutrición asociada a enfermedad crónica con inflamación</a:t>
          </a:r>
          <a:endParaRPr lang="es-ES_tradnl" sz="1000" b="1" dirty="0">
            <a:solidFill>
              <a:schemeClr val="tx1"/>
            </a:solidFill>
            <a:latin typeface="Arial" panose="020B0604020202020204" pitchFamily="34" charset="0"/>
            <a:cs typeface="Arial" panose="020B0604020202020204" pitchFamily="34" charset="0"/>
          </a:endParaRPr>
        </a:p>
      </dgm:t>
    </dgm:pt>
    <dgm:pt modelId="{4DE9107E-01B9-1C43-9870-555922FCF011}" type="parTrans" cxnId="{FDA8545B-A238-664D-9C6C-9904D37F1560}">
      <dgm:prSet/>
      <dgm:spPr/>
      <dgm:t>
        <a:bodyPr/>
        <a:lstStyle/>
        <a:p>
          <a:endParaRPr lang="es-ES_tradnl">
            <a:solidFill>
              <a:schemeClr val="tx1"/>
            </a:solidFill>
            <a:latin typeface="Arial" panose="020B0604020202020204" pitchFamily="34" charset="0"/>
            <a:cs typeface="Arial" panose="020B0604020202020204" pitchFamily="34" charset="0"/>
          </a:endParaRPr>
        </a:p>
      </dgm:t>
    </dgm:pt>
    <dgm:pt modelId="{EADE7BC0-6240-6949-AA9C-B2D70EDDD848}" type="sibTrans" cxnId="{FDA8545B-A238-664D-9C6C-9904D37F1560}">
      <dgm:prSet/>
      <dgm:spPr/>
      <dgm:t>
        <a:bodyPr/>
        <a:lstStyle/>
        <a:p>
          <a:endParaRPr lang="es-ES_tradnl">
            <a:solidFill>
              <a:schemeClr val="tx1"/>
            </a:solidFill>
            <a:latin typeface="Arial" panose="020B0604020202020204" pitchFamily="34" charset="0"/>
            <a:cs typeface="Arial" panose="020B0604020202020204" pitchFamily="34" charset="0"/>
          </a:endParaRPr>
        </a:p>
      </dgm:t>
    </dgm:pt>
    <dgm:pt modelId="{2D9378C4-3965-034A-B344-BF422A894F24}">
      <dgm:prSet phldrT="[Texto]" custT="1"/>
      <dgm:spPr/>
      <dgm:t>
        <a:bodyPr/>
        <a:lstStyle/>
        <a:p>
          <a:r>
            <a:rPr lang="es-ES_tradnl" sz="900" b="1" dirty="0">
              <a:solidFill>
                <a:schemeClr val="tx1"/>
              </a:solidFill>
              <a:latin typeface="Arial" panose="020B0604020202020204" pitchFamily="34" charset="0"/>
              <a:cs typeface="Arial" panose="020B0604020202020204" pitchFamily="34" charset="0"/>
            </a:rPr>
            <a:t>MALNUTRICIÓN RELACIONADA CON ENFERMEDAD </a:t>
          </a:r>
        </a:p>
        <a:p>
          <a:r>
            <a:rPr lang="es-ES_tradnl" sz="1050" b="1" dirty="0">
              <a:solidFill>
                <a:schemeClr val="tx1"/>
              </a:solidFill>
              <a:latin typeface="Arial" panose="020B0604020202020204" pitchFamily="34" charset="0"/>
              <a:cs typeface="Arial" panose="020B0604020202020204" pitchFamily="34" charset="0"/>
            </a:rPr>
            <a:t>SIN INFLAMACIÓN</a:t>
          </a:r>
        </a:p>
      </dgm:t>
    </dgm:pt>
    <dgm:pt modelId="{8D45FD60-9B4F-6745-8558-7B99F9D537B4}" type="parTrans" cxnId="{6249BC7F-956C-E844-A0A9-3B08DBEB3632}">
      <dgm:prSet/>
      <dgm:spPr/>
      <dgm:t>
        <a:bodyPr/>
        <a:lstStyle/>
        <a:p>
          <a:endParaRPr lang="es-ES_tradnl">
            <a:solidFill>
              <a:schemeClr val="tx1"/>
            </a:solidFill>
            <a:latin typeface="Arial" panose="020B0604020202020204" pitchFamily="34" charset="0"/>
            <a:cs typeface="Arial" panose="020B0604020202020204" pitchFamily="34" charset="0"/>
          </a:endParaRPr>
        </a:p>
      </dgm:t>
    </dgm:pt>
    <dgm:pt modelId="{D2CAB453-A081-4D4C-9CF9-AEAF1C13D2DA}" type="sibTrans" cxnId="{6249BC7F-956C-E844-A0A9-3B08DBEB3632}">
      <dgm:prSet/>
      <dgm:spPr/>
      <dgm:t>
        <a:bodyPr/>
        <a:lstStyle/>
        <a:p>
          <a:endParaRPr lang="es-ES_tradnl">
            <a:solidFill>
              <a:schemeClr val="tx1"/>
            </a:solidFill>
            <a:latin typeface="Arial" panose="020B0604020202020204" pitchFamily="34" charset="0"/>
            <a:cs typeface="Arial" panose="020B0604020202020204" pitchFamily="34" charset="0"/>
          </a:endParaRPr>
        </a:p>
      </dgm:t>
    </dgm:pt>
    <dgm:pt modelId="{26210C71-C9B5-484F-A4BC-398E42325B79}">
      <dgm:prSet custT="1"/>
      <dgm:spPr/>
      <dgm:t>
        <a:bodyPr/>
        <a:lstStyle/>
        <a:p>
          <a:r>
            <a:rPr lang="es-ES_tradnl" sz="1600" b="1">
              <a:solidFill>
                <a:schemeClr val="tx1"/>
              </a:solidFill>
              <a:latin typeface="Arial" panose="020B0604020202020204" pitchFamily="34" charset="0"/>
              <a:cs typeface="Arial" panose="020B0604020202020204" pitchFamily="34" charset="0"/>
            </a:rPr>
            <a:t>En riesgo de malnutrición</a:t>
          </a:r>
          <a:endParaRPr lang="es-ES_tradnl" sz="1600" b="1" dirty="0">
            <a:solidFill>
              <a:schemeClr val="tx1"/>
            </a:solidFill>
            <a:latin typeface="Arial" panose="020B0604020202020204" pitchFamily="34" charset="0"/>
            <a:cs typeface="Arial" panose="020B0604020202020204" pitchFamily="34" charset="0"/>
          </a:endParaRPr>
        </a:p>
      </dgm:t>
    </dgm:pt>
    <dgm:pt modelId="{A0F0BD23-ECFB-C14E-9DB6-796B82CE6356}" type="parTrans" cxnId="{868942A0-1C8B-7644-9372-C40999CE1C23}">
      <dgm:prSet/>
      <dgm:spPr/>
      <dgm:t>
        <a:bodyPr/>
        <a:lstStyle/>
        <a:p>
          <a:endParaRPr lang="es-ES_tradnl">
            <a:solidFill>
              <a:schemeClr val="tx1"/>
            </a:solidFill>
            <a:latin typeface="Arial" panose="020B0604020202020204" pitchFamily="34" charset="0"/>
            <a:cs typeface="Arial" panose="020B0604020202020204" pitchFamily="34" charset="0"/>
          </a:endParaRPr>
        </a:p>
      </dgm:t>
    </dgm:pt>
    <dgm:pt modelId="{EE7FA9CF-FC05-094E-A813-86E3E1FD8A9F}" type="sibTrans" cxnId="{868942A0-1C8B-7644-9372-C40999CE1C23}">
      <dgm:prSet/>
      <dgm:spPr/>
      <dgm:t>
        <a:bodyPr/>
        <a:lstStyle/>
        <a:p>
          <a:endParaRPr lang="es-ES_tradnl">
            <a:solidFill>
              <a:schemeClr val="tx1"/>
            </a:solidFill>
            <a:latin typeface="Arial" panose="020B0604020202020204" pitchFamily="34" charset="0"/>
            <a:cs typeface="Arial" panose="020B0604020202020204" pitchFamily="34" charset="0"/>
          </a:endParaRPr>
        </a:p>
      </dgm:t>
    </dgm:pt>
    <dgm:pt modelId="{8E3AB3D2-1236-AA45-9B3C-6A5038CAA690}">
      <dgm:prSet custT="1"/>
      <dgm:spPr/>
      <dgm:t>
        <a:bodyPr/>
        <a:lstStyle/>
        <a:p>
          <a:r>
            <a:rPr lang="es-ES_tradnl" sz="900" b="1" dirty="0">
              <a:solidFill>
                <a:schemeClr val="tx1"/>
              </a:solidFill>
              <a:latin typeface="Arial" panose="020B0604020202020204" pitchFamily="34" charset="0"/>
              <a:cs typeface="Arial" panose="020B0604020202020204" pitchFamily="34" charset="0"/>
            </a:rPr>
            <a:t>MALNUTRICIÓN/DESNUTRICIÓN </a:t>
          </a:r>
        </a:p>
        <a:p>
          <a:r>
            <a:rPr lang="es-ES_tradnl" sz="1100" b="1" dirty="0">
              <a:solidFill>
                <a:schemeClr val="tx1"/>
              </a:solidFill>
              <a:latin typeface="Arial" panose="020B0604020202020204" pitchFamily="34" charset="0"/>
              <a:cs typeface="Arial" panose="020B0604020202020204" pitchFamily="34" charset="0"/>
            </a:rPr>
            <a:t>SIN ENFERMEDAD</a:t>
          </a:r>
        </a:p>
      </dgm:t>
    </dgm:pt>
    <dgm:pt modelId="{4A81CD72-0FC2-7D40-9FAD-BEFD0DED45C2}" type="parTrans" cxnId="{86234737-045C-8946-B96E-741B84AB1AA2}">
      <dgm:prSet/>
      <dgm:spPr/>
      <dgm:t>
        <a:bodyPr/>
        <a:lstStyle/>
        <a:p>
          <a:endParaRPr lang="es-ES_tradnl">
            <a:solidFill>
              <a:schemeClr val="tx1"/>
            </a:solidFill>
            <a:latin typeface="Arial" panose="020B0604020202020204" pitchFamily="34" charset="0"/>
            <a:cs typeface="Arial" panose="020B0604020202020204" pitchFamily="34" charset="0"/>
          </a:endParaRPr>
        </a:p>
      </dgm:t>
    </dgm:pt>
    <dgm:pt modelId="{0FC08175-7522-4F4B-BF44-D847D7158356}" type="sibTrans" cxnId="{86234737-045C-8946-B96E-741B84AB1AA2}">
      <dgm:prSet/>
      <dgm:spPr/>
      <dgm:t>
        <a:bodyPr/>
        <a:lstStyle/>
        <a:p>
          <a:endParaRPr lang="es-ES_tradnl">
            <a:solidFill>
              <a:schemeClr val="tx1"/>
            </a:solidFill>
            <a:latin typeface="Arial" panose="020B0604020202020204" pitchFamily="34" charset="0"/>
            <a:cs typeface="Arial" panose="020B0604020202020204" pitchFamily="34" charset="0"/>
          </a:endParaRPr>
        </a:p>
      </dgm:t>
    </dgm:pt>
    <dgm:pt modelId="{68615824-D4AE-784F-A2CB-7E1F7E4868FF}">
      <dgm:prSet custT="1"/>
      <dgm:spPr/>
      <dgm:t>
        <a:bodyPr/>
        <a:lstStyle/>
        <a:p>
          <a:r>
            <a:rPr lang="es-ES_tradnl" sz="1000" b="1">
              <a:solidFill>
                <a:schemeClr val="tx1"/>
              </a:solidFill>
              <a:latin typeface="Arial" panose="020B0604020202020204" pitchFamily="34" charset="0"/>
              <a:cs typeface="Arial" panose="020B0604020202020204" pitchFamily="34" charset="0"/>
            </a:rPr>
            <a:t>Caquexia por cáncer y otras caquexias asociadas a enfermedad</a:t>
          </a:r>
          <a:endParaRPr lang="es-ES_tradnl" sz="1000" b="1" dirty="0">
            <a:solidFill>
              <a:schemeClr val="tx1"/>
            </a:solidFill>
            <a:latin typeface="Arial" panose="020B0604020202020204" pitchFamily="34" charset="0"/>
            <a:cs typeface="Arial" panose="020B0604020202020204" pitchFamily="34" charset="0"/>
          </a:endParaRPr>
        </a:p>
      </dgm:t>
    </dgm:pt>
    <dgm:pt modelId="{A37EAF39-DC11-E44E-B121-6E18D5C9ADB5}" type="parTrans" cxnId="{A0F1C72F-C898-BD41-9633-8D170EC1B16F}">
      <dgm:prSet/>
      <dgm:spPr/>
      <dgm:t>
        <a:bodyPr/>
        <a:lstStyle/>
        <a:p>
          <a:endParaRPr lang="es-ES_tradnl">
            <a:solidFill>
              <a:schemeClr val="tx1"/>
            </a:solidFill>
            <a:latin typeface="Arial" panose="020B0604020202020204" pitchFamily="34" charset="0"/>
            <a:cs typeface="Arial" panose="020B0604020202020204" pitchFamily="34" charset="0"/>
          </a:endParaRPr>
        </a:p>
      </dgm:t>
    </dgm:pt>
    <dgm:pt modelId="{87FD9981-9662-FE42-84E2-B18E16FD3E8E}" type="sibTrans" cxnId="{A0F1C72F-C898-BD41-9633-8D170EC1B16F}">
      <dgm:prSet/>
      <dgm:spPr/>
      <dgm:t>
        <a:bodyPr/>
        <a:lstStyle/>
        <a:p>
          <a:endParaRPr lang="es-ES_tradnl">
            <a:solidFill>
              <a:schemeClr val="tx1"/>
            </a:solidFill>
            <a:latin typeface="Arial" panose="020B0604020202020204" pitchFamily="34" charset="0"/>
            <a:cs typeface="Arial" panose="020B0604020202020204" pitchFamily="34" charset="0"/>
          </a:endParaRPr>
        </a:p>
      </dgm:t>
    </dgm:pt>
    <dgm:pt modelId="{A0F7F868-18AF-C34A-8E3C-9506EC93EB8C}">
      <dgm:prSet custT="1"/>
      <dgm:spPr/>
      <dgm:t>
        <a:bodyPr/>
        <a:lstStyle/>
        <a:p>
          <a:r>
            <a:rPr lang="es-ES_tradnl" sz="900" b="1">
              <a:solidFill>
                <a:schemeClr val="tx1"/>
              </a:solidFill>
              <a:latin typeface="Arial" panose="020B0604020202020204" pitchFamily="34" charset="0"/>
              <a:cs typeface="Arial" panose="020B0604020202020204" pitchFamily="34" charset="0"/>
            </a:rPr>
            <a:t>Malnutrición relacionada con problemas psicológicos o socioeconómicos</a:t>
          </a:r>
          <a:endParaRPr lang="es-ES_tradnl" sz="900" b="1" dirty="0">
            <a:solidFill>
              <a:schemeClr val="tx1"/>
            </a:solidFill>
            <a:latin typeface="Arial" panose="020B0604020202020204" pitchFamily="34" charset="0"/>
            <a:cs typeface="Arial" panose="020B0604020202020204" pitchFamily="34" charset="0"/>
          </a:endParaRPr>
        </a:p>
      </dgm:t>
    </dgm:pt>
    <dgm:pt modelId="{4F2DCD6A-4AF5-AA4C-B226-C15FFD8A8740}" type="parTrans" cxnId="{8CB8ABE6-4966-CE4E-82EB-22B5ACEB68D4}">
      <dgm:prSet/>
      <dgm:spPr/>
      <dgm:t>
        <a:bodyPr/>
        <a:lstStyle/>
        <a:p>
          <a:endParaRPr lang="es-ES_tradnl">
            <a:solidFill>
              <a:schemeClr val="tx1"/>
            </a:solidFill>
            <a:latin typeface="Arial" panose="020B0604020202020204" pitchFamily="34" charset="0"/>
            <a:cs typeface="Arial" panose="020B0604020202020204" pitchFamily="34" charset="0"/>
          </a:endParaRPr>
        </a:p>
      </dgm:t>
    </dgm:pt>
    <dgm:pt modelId="{83100550-E09E-C141-8FBA-5064AC75EA19}" type="sibTrans" cxnId="{8CB8ABE6-4966-CE4E-82EB-22B5ACEB68D4}">
      <dgm:prSet/>
      <dgm:spPr/>
      <dgm:t>
        <a:bodyPr/>
        <a:lstStyle/>
        <a:p>
          <a:endParaRPr lang="es-ES_tradnl">
            <a:solidFill>
              <a:schemeClr val="tx1"/>
            </a:solidFill>
            <a:latin typeface="Arial" panose="020B0604020202020204" pitchFamily="34" charset="0"/>
            <a:cs typeface="Arial" panose="020B0604020202020204" pitchFamily="34" charset="0"/>
          </a:endParaRPr>
        </a:p>
      </dgm:t>
    </dgm:pt>
    <dgm:pt modelId="{120419A4-A60F-674F-94FD-6F0B8A6AE540}">
      <dgm:prSet custT="1"/>
      <dgm:spPr/>
      <dgm:t>
        <a:bodyPr/>
        <a:lstStyle/>
        <a:p>
          <a:r>
            <a:rPr lang="es-ES_tradnl" sz="1000" b="1">
              <a:solidFill>
                <a:schemeClr val="tx1"/>
              </a:solidFill>
              <a:latin typeface="Arial" panose="020B0604020202020204" pitchFamily="34" charset="0"/>
              <a:cs typeface="Arial" panose="020B0604020202020204" pitchFamily="34" charset="0"/>
            </a:rPr>
            <a:t>Malnutrición por falta de ingesta (por hambre)</a:t>
          </a:r>
          <a:endParaRPr lang="es-ES_tradnl" sz="1000" b="1" dirty="0">
            <a:solidFill>
              <a:schemeClr val="tx1"/>
            </a:solidFill>
            <a:latin typeface="Arial" panose="020B0604020202020204" pitchFamily="34" charset="0"/>
            <a:cs typeface="Arial" panose="020B0604020202020204" pitchFamily="34" charset="0"/>
          </a:endParaRPr>
        </a:p>
      </dgm:t>
    </dgm:pt>
    <dgm:pt modelId="{CBC53CCD-811B-064A-A504-F70D2BAA8E0D}" type="parTrans" cxnId="{EDE375CA-78D9-0543-AD6C-3669C861D3BC}">
      <dgm:prSet/>
      <dgm:spPr/>
      <dgm:t>
        <a:bodyPr/>
        <a:lstStyle/>
        <a:p>
          <a:endParaRPr lang="es-ES_tradnl">
            <a:solidFill>
              <a:schemeClr val="tx1"/>
            </a:solidFill>
            <a:latin typeface="Arial" panose="020B0604020202020204" pitchFamily="34" charset="0"/>
            <a:cs typeface="Arial" panose="020B0604020202020204" pitchFamily="34" charset="0"/>
          </a:endParaRPr>
        </a:p>
      </dgm:t>
    </dgm:pt>
    <dgm:pt modelId="{09FEF34D-881B-7749-85BF-E161F99B882A}" type="sibTrans" cxnId="{EDE375CA-78D9-0543-AD6C-3669C861D3BC}">
      <dgm:prSet/>
      <dgm:spPr/>
      <dgm:t>
        <a:bodyPr/>
        <a:lstStyle/>
        <a:p>
          <a:endParaRPr lang="es-ES_tradnl">
            <a:solidFill>
              <a:schemeClr val="tx1"/>
            </a:solidFill>
            <a:latin typeface="Arial" panose="020B0604020202020204" pitchFamily="34" charset="0"/>
            <a:cs typeface="Arial" panose="020B0604020202020204" pitchFamily="34" charset="0"/>
          </a:endParaRPr>
        </a:p>
      </dgm:t>
    </dgm:pt>
    <dgm:pt modelId="{A69DFFBD-6B6A-9543-8087-E187909D49C0}" type="pres">
      <dgm:prSet presAssocID="{705C8897-59C9-3C42-A783-FAE2C7292937}" presName="hierChild1" presStyleCnt="0">
        <dgm:presLayoutVars>
          <dgm:chPref val="1"/>
          <dgm:dir/>
          <dgm:animOne val="branch"/>
          <dgm:animLvl val="lvl"/>
          <dgm:resizeHandles/>
        </dgm:presLayoutVars>
      </dgm:prSet>
      <dgm:spPr/>
    </dgm:pt>
    <dgm:pt modelId="{FD26B40F-ACDE-644B-A9BC-1F521CD36E47}" type="pres">
      <dgm:prSet presAssocID="{26210C71-C9B5-484F-A4BC-398E42325B79}" presName="hierRoot1" presStyleCnt="0"/>
      <dgm:spPr/>
    </dgm:pt>
    <dgm:pt modelId="{67BB7DDB-381E-DB42-A7C1-C519495200DA}" type="pres">
      <dgm:prSet presAssocID="{26210C71-C9B5-484F-A4BC-398E42325B79}" presName="composite" presStyleCnt="0"/>
      <dgm:spPr/>
    </dgm:pt>
    <dgm:pt modelId="{DEB9E0F0-DFF2-4746-98B7-ADB3E823D22B}" type="pres">
      <dgm:prSet presAssocID="{26210C71-C9B5-484F-A4BC-398E42325B79}" presName="background" presStyleLbl="node0" presStyleIdx="0" presStyleCnt="1"/>
      <dgm:spPr>
        <a:gradFill rotWithShape="0">
          <a:gsLst>
            <a:gs pos="100000">
              <a:srgbClr val="7030A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8ECD8AD9-54FC-0247-BD11-89F240B8EEE5}" type="pres">
      <dgm:prSet presAssocID="{26210C71-C9B5-484F-A4BC-398E42325B79}" presName="text" presStyleLbl="fgAcc0" presStyleIdx="0" presStyleCnt="1" custScaleX="253130" custScaleY="109384" custLinFactY="-78582" custLinFactNeighborX="-12612" custLinFactNeighborY="-100000">
        <dgm:presLayoutVars>
          <dgm:chPref val="3"/>
        </dgm:presLayoutVars>
      </dgm:prSet>
      <dgm:spPr/>
    </dgm:pt>
    <dgm:pt modelId="{5A78CF85-97CB-2040-A139-41231D01C11B}" type="pres">
      <dgm:prSet presAssocID="{26210C71-C9B5-484F-A4BC-398E42325B79}" presName="hierChild2" presStyleCnt="0"/>
      <dgm:spPr/>
    </dgm:pt>
    <dgm:pt modelId="{56EBCA58-C627-AA47-8FBD-9C9AE57F4F01}" type="pres">
      <dgm:prSet presAssocID="{C3F4F7FA-C17D-2746-925E-015AEAF1654F}" presName="Name10" presStyleLbl="parChTrans1D2" presStyleIdx="0" presStyleCnt="1"/>
      <dgm:spPr/>
    </dgm:pt>
    <dgm:pt modelId="{F2A1E60A-F3AA-694F-928B-DA78155E2847}" type="pres">
      <dgm:prSet presAssocID="{1766415F-1EF6-084B-805E-2CED3720E836}" presName="hierRoot2" presStyleCnt="0"/>
      <dgm:spPr/>
    </dgm:pt>
    <dgm:pt modelId="{8E38D76B-5BCA-E546-9B6E-08A8FFD1EB2A}" type="pres">
      <dgm:prSet presAssocID="{1766415F-1EF6-084B-805E-2CED3720E836}" presName="composite2" presStyleCnt="0"/>
      <dgm:spPr/>
    </dgm:pt>
    <dgm:pt modelId="{56C5AC30-4883-384B-9549-0AFD9A0E1431}" type="pres">
      <dgm:prSet presAssocID="{1766415F-1EF6-084B-805E-2CED3720E836}" presName="background2" presStyleLbl="node2" presStyleIdx="0" presStyleCnt="1"/>
      <dgm:spPr>
        <a:gradFill rotWithShape="0">
          <a:gsLst>
            <a:gs pos="100000">
              <a:srgbClr val="7030A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60DC7C44-3FDF-574C-9DC5-AAABA80363E5}" type="pres">
      <dgm:prSet presAssocID="{1766415F-1EF6-084B-805E-2CED3720E836}" presName="text2" presStyleLbl="fgAcc2" presStyleIdx="0" presStyleCnt="1" custScaleX="531085" custScaleY="119735" custLinFactY="-40825" custLinFactNeighborX="-2925" custLinFactNeighborY="-100000">
        <dgm:presLayoutVars>
          <dgm:chPref val="3"/>
        </dgm:presLayoutVars>
      </dgm:prSet>
      <dgm:spPr/>
    </dgm:pt>
    <dgm:pt modelId="{5291EAA5-9405-FA44-8D92-BA022A44444D}" type="pres">
      <dgm:prSet presAssocID="{1766415F-1EF6-084B-805E-2CED3720E836}" presName="hierChild3" presStyleCnt="0"/>
      <dgm:spPr/>
    </dgm:pt>
    <dgm:pt modelId="{C9F04E69-9272-7B41-AC50-2737AA904400}" type="pres">
      <dgm:prSet presAssocID="{40436902-7C3F-E14B-9072-BDA4CF8D4308}" presName="Name17" presStyleLbl="parChTrans1D3" presStyleIdx="0" presStyleCnt="3"/>
      <dgm:spPr/>
    </dgm:pt>
    <dgm:pt modelId="{0112E8CA-25D2-EB4B-AA83-F94144363A1E}" type="pres">
      <dgm:prSet presAssocID="{4F456E4D-B431-C04D-9E8C-64A343E0B479}" presName="hierRoot3" presStyleCnt="0"/>
      <dgm:spPr/>
    </dgm:pt>
    <dgm:pt modelId="{B67A5CC9-5183-AC44-AAC7-09E77E5D0B52}" type="pres">
      <dgm:prSet presAssocID="{4F456E4D-B431-C04D-9E8C-64A343E0B479}" presName="composite3" presStyleCnt="0"/>
      <dgm:spPr/>
    </dgm:pt>
    <dgm:pt modelId="{91B5FF9F-256C-764D-9A0E-0BE41B671426}" type="pres">
      <dgm:prSet presAssocID="{4F456E4D-B431-C04D-9E8C-64A343E0B479}" presName="background3" presStyleLbl="node3" presStyleIdx="0" presStyleCnt="3"/>
      <dgm:spPr>
        <a:gradFill rotWithShape="0">
          <a:gsLst>
            <a:gs pos="100000">
              <a:srgbClr val="7030A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30EF7009-7997-F04D-8CBB-237D3A525031}" type="pres">
      <dgm:prSet presAssocID="{4F456E4D-B431-C04D-9E8C-64A343E0B479}" presName="text3" presStyleLbl="fgAcc3" presStyleIdx="0" presStyleCnt="3" custScaleX="249049" custScaleY="134387" custLinFactNeighborX="-45190" custLinFactNeighborY="-73605">
        <dgm:presLayoutVars>
          <dgm:chPref val="3"/>
        </dgm:presLayoutVars>
      </dgm:prSet>
      <dgm:spPr/>
    </dgm:pt>
    <dgm:pt modelId="{599BB30F-4A1A-B348-B727-BE38FF3E1620}" type="pres">
      <dgm:prSet presAssocID="{4F456E4D-B431-C04D-9E8C-64A343E0B479}" presName="hierChild4" presStyleCnt="0"/>
      <dgm:spPr/>
    </dgm:pt>
    <dgm:pt modelId="{89962BB1-35DA-044A-BDA6-641D33DADD76}" type="pres">
      <dgm:prSet presAssocID="{65D50BE1-F527-7045-813B-36C32E35C821}" presName="Name23" presStyleLbl="parChTrans1D4" presStyleIdx="0" presStyleCnt="5"/>
      <dgm:spPr/>
    </dgm:pt>
    <dgm:pt modelId="{AF95CA6F-5477-4D47-9400-7F823EE971EC}" type="pres">
      <dgm:prSet presAssocID="{C9560E22-81E8-A147-8A41-D4F3A1067772}" presName="hierRoot4" presStyleCnt="0"/>
      <dgm:spPr/>
    </dgm:pt>
    <dgm:pt modelId="{B9EC7A64-B432-1F4E-9880-DB610BD23453}" type="pres">
      <dgm:prSet presAssocID="{C9560E22-81E8-A147-8A41-D4F3A1067772}" presName="composite4" presStyleCnt="0"/>
      <dgm:spPr/>
    </dgm:pt>
    <dgm:pt modelId="{3671027D-786A-DA4E-BC7B-1EA3754BF153}" type="pres">
      <dgm:prSet presAssocID="{C9560E22-81E8-A147-8A41-D4F3A1067772}" presName="background4" presStyleLbl="node4" presStyleIdx="0" presStyleCnt="5"/>
      <dgm:spPr>
        <a:gradFill rotWithShape="0">
          <a:gsLst>
            <a:gs pos="100000">
              <a:srgbClr val="7030A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CDD67914-A027-7B47-A6B6-E065A7E5F24E}" type="pres">
      <dgm:prSet presAssocID="{C9560E22-81E8-A147-8A41-D4F3A1067772}" presName="text4" presStyleLbl="fgAcc4" presStyleIdx="0" presStyleCnt="5" custScaleX="243792" custScaleY="109746" custLinFactNeighborX="-45518" custLinFactNeighborY="63386">
        <dgm:presLayoutVars>
          <dgm:chPref val="3"/>
        </dgm:presLayoutVars>
      </dgm:prSet>
      <dgm:spPr/>
    </dgm:pt>
    <dgm:pt modelId="{8B8CC899-C329-8E4B-94AF-BA95C3A881CC}" type="pres">
      <dgm:prSet presAssocID="{C9560E22-81E8-A147-8A41-D4F3A1067772}" presName="hierChild5" presStyleCnt="0"/>
      <dgm:spPr/>
    </dgm:pt>
    <dgm:pt modelId="{FC9A5C4B-948C-494F-B246-9F09E5376894}" type="pres">
      <dgm:prSet presAssocID="{4DE9107E-01B9-1C43-9870-555922FCF011}" presName="Name23" presStyleLbl="parChTrans1D4" presStyleIdx="1" presStyleCnt="5"/>
      <dgm:spPr/>
    </dgm:pt>
    <dgm:pt modelId="{81FA2449-4901-4946-B18C-DFDD8E58C7EE}" type="pres">
      <dgm:prSet presAssocID="{6A79C8C7-B79B-7C4C-B102-0765D99D4DAB}" presName="hierRoot4" presStyleCnt="0"/>
      <dgm:spPr/>
    </dgm:pt>
    <dgm:pt modelId="{C8A1D2AE-B421-E043-8750-EC5CCBF6B748}" type="pres">
      <dgm:prSet presAssocID="{6A79C8C7-B79B-7C4C-B102-0765D99D4DAB}" presName="composite4" presStyleCnt="0"/>
      <dgm:spPr/>
    </dgm:pt>
    <dgm:pt modelId="{1B54165B-3A75-B044-B014-4A64FB94F2F8}" type="pres">
      <dgm:prSet presAssocID="{6A79C8C7-B79B-7C4C-B102-0765D99D4DAB}" presName="background4" presStyleLbl="node4" presStyleIdx="1" presStyleCnt="5"/>
      <dgm:spPr>
        <a:gradFill rotWithShape="0">
          <a:gsLst>
            <a:gs pos="100000">
              <a:srgbClr val="7030A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AC251C44-0DFB-F24B-8211-2DA76E6EA530}" type="pres">
      <dgm:prSet presAssocID="{6A79C8C7-B79B-7C4C-B102-0765D99D4DAB}" presName="text4" presStyleLbl="fgAcc4" presStyleIdx="1" presStyleCnt="5" custScaleX="220913" custScaleY="112017" custLinFactNeighborX="749" custLinFactNeighborY="63386">
        <dgm:presLayoutVars>
          <dgm:chPref val="3"/>
        </dgm:presLayoutVars>
      </dgm:prSet>
      <dgm:spPr/>
    </dgm:pt>
    <dgm:pt modelId="{4211D899-7063-D049-AF4F-6BBAE2CEBDF4}" type="pres">
      <dgm:prSet presAssocID="{6A79C8C7-B79B-7C4C-B102-0765D99D4DAB}" presName="hierChild5" presStyleCnt="0"/>
      <dgm:spPr/>
    </dgm:pt>
    <dgm:pt modelId="{7EC93AE8-C727-2D46-8879-A020491D97BF}" type="pres">
      <dgm:prSet presAssocID="{A37EAF39-DC11-E44E-B121-6E18D5C9ADB5}" presName="Name23" presStyleLbl="parChTrans1D4" presStyleIdx="2" presStyleCnt="5"/>
      <dgm:spPr/>
    </dgm:pt>
    <dgm:pt modelId="{08FC3586-32F3-B649-9634-6D74CCFA26B8}" type="pres">
      <dgm:prSet presAssocID="{68615824-D4AE-784F-A2CB-7E1F7E4868FF}" presName="hierRoot4" presStyleCnt="0"/>
      <dgm:spPr/>
    </dgm:pt>
    <dgm:pt modelId="{8C446452-05A1-CA4F-937B-897E396E6E82}" type="pres">
      <dgm:prSet presAssocID="{68615824-D4AE-784F-A2CB-7E1F7E4868FF}" presName="composite4" presStyleCnt="0"/>
      <dgm:spPr/>
    </dgm:pt>
    <dgm:pt modelId="{BE5216D0-527B-0F41-A3F2-14E1696CFC1E}" type="pres">
      <dgm:prSet presAssocID="{68615824-D4AE-784F-A2CB-7E1F7E4868FF}" presName="background4" presStyleLbl="node4" presStyleIdx="2" presStyleCnt="5"/>
      <dgm:spPr>
        <a:gradFill rotWithShape="0">
          <a:gsLst>
            <a:gs pos="100000">
              <a:srgbClr val="7030A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A89884E7-BC3F-5645-8B0E-A4C4DADA64A9}" type="pres">
      <dgm:prSet presAssocID="{68615824-D4AE-784F-A2CB-7E1F7E4868FF}" presName="text4" presStyleLbl="fgAcc4" presStyleIdx="2" presStyleCnt="5" custScaleX="274742" custLinFactY="24037" custLinFactNeighborX="-8045" custLinFactNeighborY="100000">
        <dgm:presLayoutVars>
          <dgm:chPref val="3"/>
        </dgm:presLayoutVars>
      </dgm:prSet>
      <dgm:spPr/>
    </dgm:pt>
    <dgm:pt modelId="{A163916B-B644-CE44-A823-B1B8222BA1A7}" type="pres">
      <dgm:prSet presAssocID="{68615824-D4AE-784F-A2CB-7E1F7E4868FF}" presName="hierChild5" presStyleCnt="0"/>
      <dgm:spPr/>
    </dgm:pt>
    <dgm:pt modelId="{5CE803F4-3973-E949-9B73-610CF237A7E6}" type="pres">
      <dgm:prSet presAssocID="{8D45FD60-9B4F-6745-8558-7B99F9D537B4}" presName="Name17" presStyleLbl="parChTrans1D3" presStyleIdx="1" presStyleCnt="3"/>
      <dgm:spPr/>
    </dgm:pt>
    <dgm:pt modelId="{51E96FC5-3825-D049-8DAD-AC0DEAE7E7A7}" type="pres">
      <dgm:prSet presAssocID="{2D9378C4-3965-034A-B344-BF422A894F24}" presName="hierRoot3" presStyleCnt="0"/>
      <dgm:spPr/>
    </dgm:pt>
    <dgm:pt modelId="{443F50B4-9CCB-794F-A791-E7DC0C805358}" type="pres">
      <dgm:prSet presAssocID="{2D9378C4-3965-034A-B344-BF422A894F24}" presName="composite3" presStyleCnt="0"/>
      <dgm:spPr/>
    </dgm:pt>
    <dgm:pt modelId="{9202AEE9-DF8C-6F4A-8F67-42362C68B2C7}" type="pres">
      <dgm:prSet presAssocID="{2D9378C4-3965-034A-B344-BF422A894F24}" presName="background3" presStyleLbl="node3" presStyleIdx="1" presStyleCnt="3"/>
      <dgm:spPr>
        <a:gradFill rotWithShape="0">
          <a:gsLst>
            <a:gs pos="100000">
              <a:srgbClr val="7030A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8233C84A-DC75-6E4E-9141-7CC09EAF3C84}" type="pres">
      <dgm:prSet presAssocID="{2D9378C4-3965-034A-B344-BF422A894F24}" presName="text3" presStyleLbl="fgAcc3" presStyleIdx="1" presStyleCnt="3" custScaleX="260789" custScaleY="116010" custLinFactNeighborX="20804" custLinFactNeighborY="-58501">
        <dgm:presLayoutVars>
          <dgm:chPref val="3"/>
        </dgm:presLayoutVars>
      </dgm:prSet>
      <dgm:spPr/>
    </dgm:pt>
    <dgm:pt modelId="{5879B263-C489-E34B-A54E-F7429C6E840F}" type="pres">
      <dgm:prSet presAssocID="{2D9378C4-3965-034A-B344-BF422A894F24}" presName="hierChild4" presStyleCnt="0"/>
      <dgm:spPr/>
    </dgm:pt>
    <dgm:pt modelId="{284CF882-C526-DC4A-BE37-FAF653CC4ACC}" type="pres">
      <dgm:prSet presAssocID="{4A81CD72-0FC2-7D40-9FAD-BEFD0DED45C2}" presName="Name17" presStyleLbl="parChTrans1D3" presStyleIdx="2" presStyleCnt="3"/>
      <dgm:spPr/>
    </dgm:pt>
    <dgm:pt modelId="{69AC1E64-4891-5C41-AAA4-B03B2317619A}" type="pres">
      <dgm:prSet presAssocID="{8E3AB3D2-1236-AA45-9B3C-6A5038CAA690}" presName="hierRoot3" presStyleCnt="0"/>
      <dgm:spPr/>
    </dgm:pt>
    <dgm:pt modelId="{48BB0C63-9A10-EA44-A8FE-E7B536004ACF}" type="pres">
      <dgm:prSet presAssocID="{8E3AB3D2-1236-AA45-9B3C-6A5038CAA690}" presName="composite3" presStyleCnt="0"/>
      <dgm:spPr/>
    </dgm:pt>
    <dgm:pt modelId="{E166D879-BF4E-5D47-993F-E4A81EC87C08}" type="pres">
      <dgm:prSet presAssocID="{8E3AB3D2-1236-AA45-9B3C-6A5038CAA690}" presName="background3" presStyleLbl="node3" presStyleIdx="2" presStyleCnt="3"/>
      <dgm:spPr>
        <a:gradFill rotWithShape="0">
          <a:gsLst>
            <a:gs pos="100000">
              <a:srgbClr val="7030A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595EB005-DA0E-7142-9B87-51603156E4FF}" type="pres">
      <dgm:prSet presAssocID="{8E3AB3D2-1236-AA45-9B3C-6A5038CAA690}" presName="text3" presStyleLbl="fgAcc3" presStyleIdx="2" presStyleCnt="3" custScaleX="266879" custScaleY="137642" custLinFactNeighborX="53904" custLinFactNeighborY="-73605">
        <dgm:presLayoutVars>
          <dgm:chPref val="3"/>
        </dgm:presLayoutVars>
      </dgm:prSet>
      <dgm:spPr/>
    </dgm:pt>
    <dgm:pt modelId="{8A27DC29-55CB-C342-ACD3-A252277408FB}" type="pres">
      <dgm:prSet presAssocID="{8E3AB3D2-1236-AA45-9B3C-6A5038CAA690}" presName="hierChild4" presStyleCnt="0"/>
      <dgm:spPr/>
    </dgm:pt>
    <dgm:pt modelId="{7467C523-2768-1C4B-8AA7-425161D5DA32}" type="pres">
      <dgm:prSet presAssocID="{4F2DCD6A-4AF5-AA4C-B226-C15FFD8A8740}" presName="Name23" presStyleLbl="parChTrans1D4" presStyleIdx="3" presStyleCnt="5"/>
      <dgm:spPr/>
    </dgm:pt>
    <dgm:pt modelId="{F3E15052-2730-7341-A83A-90FA62442CEC}" type="pres">
      <dgm:prSet presAssocID="{A0F7F868-18AF-C34A-8E3C-9506EC93EB8C}" presName="hierRoot4" presStyleCnt="0"/>
      <dgm:spPr/>
    </dgm:pt>
    <dgm:pt modelId="{EB7CBABC-D266-1249-ADC2-99F0ED57D46C}" type="pres">
      <dgm:prSet presAssocID="{A0F7F868-18AF-C34A-8E3C-9506EC93EB8C}" presName="composite4" presStyleCnt="0"/>
      <dgm:spPr/>
    </dgm:pt>
    <dgm:pt modelId="{4DB87E80-89F0-3C4C-AF36-63348E06A35E}" type="pres">
      <dgm:prSet presAssocID="{A0F7F868-18AF-C34A-8E3C-9506EC93EB8C}" presName="background4" presStyleLbl="node4" presStyleIdx="3" presStyleCnt="5"/>
      <dgm:spPr>
        <a:gradFill rotWithShape="0">
          <a:gsLst>
            <a:gs pos="100000">
              <a:srgbClr val="7030A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53561548-A7B7-6844-BDE0-9E9CB24D9886}" type="pres">
      <dgm:prSet presAssocID="{A0F7F868-18AF-C34A-8E3C-9506EC93EB8C}" presName="text4" presStyleLbl="fgAcc4" presStyleIdx="3" presStyleCnt="5" custScaleX="265687" custScaleY="110028" custLinFactNeighborX="-6177" custLinFactNeighborY="69036">
        <dgm:presLayoutVars>
          <dgm:chPref val="3"/>
        </dgm:presLayoutVars>
      </dgm:prSet>
      <dgm:spPr/>
    </dgm:pt>
    <dgm:pt modelId="{0C2F1AC8-AB5D-0C4E-AE8B-EA0699472DDD}" type="pres">
      <dgm:prSet presAssocID="{A0F7F868-18AF-C34A-8E3C-9506EC93EB8C}" presName="hierChild5" presStyleCnt="0"/>
      <dgm:spPr/>
    </dgm:pt>
    <dgm:pt modelId="{C23BBBFE-054A-DA44-89EC-0ED980AE34E5}" type="pres">
      <dgm:prSet presAssocID="{CBC53CCD-811B-064A-A504-F70D2BAA8E0D}" presName="Name23" presStyleLbl="parChTrans1D4" presStyleIdx="4" presStyleCnt="5"/>
      <dgm:spPr/>
    </dgm:pt>
    <dgm:pt modelId="{F29E6657-A200-6C4C-9CAD-64C936565E7D}" type="pres">
      <dgm:prSet presAssocID="{120419A4-A60F-674F-94FD-6F0B8A6AE540}" presName="hierRoot4" presStyleCnt="0"/>
      <dgm:spPr/>
    </dgm:pt>
    <dgm:pt modelId="{D0CBD17E-DBBC-854F-A563-28B8376FDBBC}" type="pres">
      <dgm:prSet presAssocID="{120419A4-A60F-674F-94FD-6F0B8A6AE540}" presName="composite4" presStyleCnt="0"/>
      <dgm:spPr/>
    </dgm:pt>
    <dgm:pt modelId="{C53F9D72-1ECD-854B-A73D-2B0DA23919F2}" type="pres">
      <dgm:prSet presAssocID="{120419A4-A60F-674F-94FD-6F0B8A6AE540}" presName="background4" presStyleLbl="node4" presStyleIdx="4" presStyleCnt="5"/>
      <dgm:spPr>
        <a:gradFill rotWithShape="0">
          <a:gsLst>
            <a:gs pos="100000">
              <a:srgbClr val="7030A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514BF199-A475-444A-BCDE-88C29E7607FE}" type="pres">
      <dgm:prSet presAssocID="{120419A4-A60F-674F-94FD-6F0B8A6AE540}" presName="text4" presStyleLbl="fgAcc4" presStyleIdx="4" presStyleCnt="5" custScaleX="204678" custLinFactNeighborX="5813" custLinFactNeighborY="69036">
        <dgm:presLayoutVars>
          <dgm:chPref val="3"/>
        </dgm:presLayoutVars>
      </dgm:prSet>
      <dgm:spPr/>
    </dgm:pt>
    <dgm:pt modelId="{FC6FF4C7-6750-6743-A1A0-F8A75889DF98}" type="pres">
      <dgm:prSet presAssocID="{120419A4-A60F-674F-94FD-6F0B8A6AE540}" presName="hierChild5" presStyleCnt="0"/>
      <dgm:spPr/>
    </dgm:pt>
  </dgm:ptLst>
  <dgm:cxnLst>
    <dgm:cxn modelId="{B726A608-F48E-AB41-A34B-8C2288FD27B2}" type="presOf" srcId="{705C8897-59C9-3C42-A783-FAE2C7292937}" destId="{A69DFFBD-6B6A-9543-8087-E187909D49C0}" srcOrd="0" destOrd="0" presId="urn:microsoft.com/office/officeart/2005/8/layout/hierarchy1"/>
    <dgm:cxn modelId="{39163B11-9040-9944-AEC6-379E668A962F}" srcId="{1766415F-1EF6-084B-805E-2CED3720E836}" destId="{4F456E4D-B431-C04D-9E8C-64A343E0B479}" srcOrd="0" destOrd="0" parTransId="{40436902-7C3F-E14B-9072-BDA4CF8D4308}" sibTransId="{19E6EF59-7D63-9545-A53C-EADC97A46A77}"/>
    <dgm:cxn modelId="{90AD2325-B6DA-2845-A25F-7E6A00F5134C}" type="presOf" srcId="{4DE9107E-01B9-1C43-9870-555922FCF011}" destId="{FC9A5C4B-948C-494F-B246-9F09E5376894}" srcOrd="0" destOrd="0" presId="urn:microsoft.com/office/officeart/2005/8/layout/hierarchy1"/>
    <dgm:cxn modelId="{3C0BD82C-2D58-8648-BEDA-AA8931906ABF}" type="presOf" srcId="{40436902-7C3F-E14B-9072-BDA4CF8D4308}" destId="{C9F04E69-9272-7B41-AC50-2737AA904400}" srcOrd="0" destOrd="0" presId="urn:microsoft.com/office/officeart/2005/8/layout/hierarchy1"/>
    <dgm:cxn modelId="{A0F1C72F-C898-BD41-9633-8D170EC1B16F}" srcId="{6A79C8C7-B79B-7C4C-B102-0765D99D4DAB}" destId="{68615824-D4AE-784F-A2CB-7E1F7E4868FF}" srcOrd="0" destOrd="0" parTransId="{A37EAF39-DC11-E44E-B121-6E18D5C9ADB5}" sibTransId="{87FD9981-9662-FE42-84E2-B18E16FD3E8E}"/>
    <dgm:cxn modelId="{86234737-045C-8946-B96E-741B84AB1AA2}" srcId="{1766415F-1EF6-084B-805E-2CED3720E836}" destId="{8E3AB3D2-1236-AA45-9B3C-6A5038CAA690}" srcOrd="2" destOrd="0" parTransId="{4A81CD72-0FC2-7D40-9FAD-BEFD0DED45C2}" sibTransId="{0FC08175-7522-4F4B-BF44-D847D7158356}"/>
    <dgm:cxn modelId="{3A03A64D-AD0B-C146-A78F-A193D1A41490}" type="presOf" srcId="{26210C71-C9B5-484F-A4BC-398E42325B79}" destId="{8ECD8AD9-54FC-0247-BD11-89F240B8EEE5}" srcOrd="0" destOrd="0" presId="urn:microsoft.com/office/officeart/2005/8/layout/hierarchy1"/>
    <dgm:cxn modelId="{6FACB556-0F5D-9149-9D83-3B0C0C1C4204}" type="presOf" srcId="{4F456E4D-B431-C04D-9E8C-64A343E0B479}" destId="{30EF7009-7997-F04D-8CBB-237D3A525031}" srcOrd="0" destOrd="0" presId="urn:microsoft.com/office/officeart/2005/8/layout/hierarchy1"/>
    <dgm:cxn modelId="{FDA8545B-A238-664D-9C6C-9904D37F1560}" srcId="{4F456E4D-B431-C04D-9E8C-64A343E0B479}" destId="{6A79C8C7-B79B-7C4C-B102-0765D99D4DAB}" srcOrd="1" destOrd="0" parTransId="{4DE9107E-01B9-1C43-9870-555922FCF011}" sibTransId="{EADE7BC0-6240-6949-AA9C-B2D70EDDD848}"/>
    <dgm:cxn modelId="{25E51668-16BC-374C-8A87-DE6988718EC4}" type="presOf" srcId="{6A79C8C7-B79B-7C4C-B102-0765D99D4DAB}" destId="{AC251C44-0DFB-F24B-8211-2DA76E6EA530}" srcOrd="0" destOrd="0" presId="urn:microsoft.com/office/officeart/2005/8/layout/hierarchy1"/>
    <dgm:cxn modelId="{20D09A71-79B1-7446-8211-77418B8289B6}" type="presOf" srcId="{C3F4F7FA-C17D-2746-925E-015AEAF1654F}" destId="{56EBCA58-C627-AA47-8FBD-9C9AE57F4F01}" srcOrd="0" destOrd="0" presId="urn:microsoft.com/office/officeart/2005/8/layout/hierarchy1"/>
    <dgm:cxn modelId="{83E7F07D-DC97-2348-BCC9-734DC0FFC996}" type="presOf" srcId="{68615824-D4AE-784F-A2CB-7E1F7E4868FF}" destId="{A89884E7-BC3F-5645-8B0E-A4C4DADA64A9}" srcOrd="0" destOrd="0" presId="urn:microsoft.com/office/officeart/2005/8/layout/hierarchy1"/>
    <dgm:cxn modelId="{6249BC7F-956C-E844-A0A9-3B08DBEB3632}" srcId="{1766415F-1EF6-084B-805E-2CED3720E836}" destId="{2D9378C4-3965-034A-B344-BF422A894F24}" srcOrd="1" destOrd="0" parTransId="{8D45FD60-9B4F-6745-8558-7B99F9D537B4}" sibTransId="{D2CAB453-A081-4D4C-9CF9-AEAF1C13D2DA}"/>
    <dgm:cxn modelId="{7455CC8B-91CA-1A46-BD2A-000FC3DC72F8}" type="presOf" srcId="{1766415F-1EF6-084B-805E-2CED3720E836}" destId="{60DC7C44-3FDF-574C-9DC5-AAABA80363E5}" srcOrd="0" destOrd="0" presId="urn:microsoft.com/office/officeart/2005/8/layout/hierarchy1"/>
    <dgm:cxn modelId="{53520692-4FD3-EA45-A107-D27E0BAD83D8}" type="presOf" srcId="{A0F7F868-18AF-C34A-8E3C-9506EC93EB8C}" destId="{53561548-A7B7-6844-BDE0-9E9CB24D9886}" srcOrd="0" destOrd="0" presId="urn:microsoft.com/office/officeart/2005/8/layout/hierarchy1"/>
    <dgm:cxn modelId="{79FCCB98-08F8-5340-8394-A907D9729557}" type="presOf" srcId="{C9560E22-81E8-A147-8A41-D4F3A1067772}" destId="{CDD67914-A027-7B47-A6B6-E065A7E5F24E}" srcOrd="0" destOrd="0" presId="urn:microsoft.com/office/officeart/2005/8/layout/hierarchy1"/>
    <dgm:cxn modelId="{868942A0-1C8B-7644-9372-C40999CE1C23}" srcId="{705C8897-59C9-3C42-A783-FAE2C7292937}" destId="{26210C71-C9B5-484F-A4BC-398E42325B79}" srcOrd="0" destOrd="0" parTransId="{A0F0BD23-ECFB-C14E-9DB6-796B82CE6356}" sibTransId="{EE7FA9CF-FC05-094E-A813-86E3E1FD8A9F}"/>
    <dgm:cxn modelId="{0A45A8A3-0308-8E41-B7CE-5E4B967397B4}" srcId="{26210C71-C9B5-484F-A4BC-398E42325B79}" destId="{1766415F-1EF6-084B-805E-2CED3720E836}" srcOrd="0" destOrd="0" parTransId="{C3F4F7FA-C17D-2746-925E-015AEAF1654F}" sibTransId="{33ADABD2-202B-094E-A0E8-E24C4773C02B}"/>
    <dgm:cxn modelId="{47042BA4-766A-8044-A79B-2AB47EE3A958}" type="presOf" srcId="{2D9378C4-3965-034A-B344-BF422A894F24}" destId="{8233C84A-DC75-6E4E-9141-7CC09EAF3C84}" srcOrd="0" destOrd="0" presId="urn:microsoft.com/office/officeart/2005/8/layout/hierarchy1"/>
    <dgm:cxn modelId="{17C2D9A5-5783-BB4E-A515-467441602795}" type="presOf" srcId="{120419A4-A60F-674F-94FD-6F0B8A6AE540}" destId="{514BF199-A475-444A-BCDE-88C29E7607FE}" srcOrd="0" destOrd="0" presId="urn:microsoft.com/office/officeart/2005/8/layout/hierarchy1"/>
    <dgm:cxn modelId="{59FF6DA7-E6F9-7745-8447-7B668326C978}" type="presOf" srcId="{A37EAF39-DC11-E44E-B121-6E18D5C9ADB5}" destId="{7EC93AE8-C727-2D46-8879-A020491D97BF}" srcOrd="0" destOrd="0" presId="urn:microsoft.com/office/officeart/2005/8/layout/hierarchy1"/>
    <dgm:cxn modelId="{E805FEC1-28AA-DE4F-AB0F-35DF08754FB9}" type="presOf" srcId="{65D50BE1-F527-7045-813B-36C32E35C821}" destId="{89962BB1-35DA-044A-BDA6-641D33DADD76}" srcOrd="0" destOrd="0" presId="urn:microsoft.com/office/officeart/2005/8/layout/hierarchy1"/>
    <dgm:cxn modelId="{5282B3C2-BF3D-AB4F-99C8-C18C14BFF80D}" srcId="{4F456E4D-B431-C04D-9E8C-64A343E0B479}" destId="{C9560E22-81E8-A147-8A41-D4F3A1067772}" srcOrd="0" destOrd="0" parTransId="{65D50BE1-F527-7045-813B-36C32E35C821}" sibTransId="{33085ADD-FBD0-C444-85EF-4F34CB549CBF}"/>
    <dgm:cxn modelId="{EDE375CA-78D9-0543-AD6C-3669C861D3BC}" srcId="{8E3AB3D2-1236-AA45-9B3C-6A5038CAA690}" destId="{120419A4-A60F-674F-94FD-6F0B8A6AE540}" srcOrd="1" destOrd="0" parTransId="{CBC53CCD-811B-064A-A504-F70D2BAA8E0D}" sibTransId="{09FEF34D-881B-7749-85BF-E161F99B882A}"/>
    <dgm:cxn modelId="{5FAF3AD1-8FC8-1940-BE9C-830529F63EAB}" type="presOf" srcId="{4A81CD72-0FC2-7D40-9FAD-BEFD0DED45C2}" destId="{284CF882-C526-DC4A-BE37-FAF653CC4ACC}" srcOrd="0" destOrd="0" presId="urn:microsoft.com/office/officeart/2005/8/layout/hierarchy1"/>
    <dgm:cxn modelId="{323708DC-54D0-A64B-898C-66C7B1A01B60}" type="presOf" srcId="{4F2DCD6A-4AF5-AA4C-B226-C15FFD8A8740}" destId="{7467C523-2768-1C4B-8AA7-425161D5DA32}" srcOrd="0" destOrd="0" presId="urn:microsoft.com/office/officeart/2005/8/layout/hierarchy1"/>
    <dgm:cxn modelId="{582A2CE4-8E18-F848-B444-BF89F252DC8F}" type="presOf" srcId="{8D45FD60-9B4F-6745-8558-7B99F9D537B4}" destId="{5CE803F4-3973-E949-9B73-610CF237A7E6}" srcOrd="0" destOrd="0" presId="urn:microsoft.com/office/officeart/2005/8/layout/hierarchy1"/>
    <dgm:cxn modelId="{EF25E8E4-3AA2-614B-809E-F14674C47B17}" type="presOf" srcId="{8E3AB3D2-1236-AA45-9B3C-6A5038CAA690}" destId="{595EB005-DA0E-7142-9B87-51603156E4FF}" srcOrd="0" destOrd="0" presId="urn:microsoft.com/office/officeart/2005/8/layout/hierarchy1"/>
    <dgm:cxn modelId="{8CB8ABE6-4966-CE4E-82EB-22B5ACEB68D4}" srcId="{8E3AB3D2-1236-AA45-9B3C-6A5038CAA690}" destId="{A0F7F868-18AF-C34A-8E3C-9506EC93EB8C}" srcOrd="0" destOrd="0" parTransId="{4F2DCD6A-4AF5-AA4C-B226-C15FFD8A8740}" sibTransId="{83100550-E09E-C141-8FBA-5064AC75EA19}"/>
    <dgm:cxn modelId="{25C1DCE7-CA53-5D4D-9026-6C36FBF48225}" type="presOf" srcId="{CBC53CCD-811B-064A-A504-F70D2BAA8E0D}" destId="{C23BBBFE-054A-DA44-89EC-0ED980AE34E5}" srcOrd="0" destOrd="0" presId="urn:microsoft.com/office/officeart/2005/8/layout/hierarchy1"/>
    <dgm:cxn modelId="{A3D724EE-1388-5048-A8E7-74DEF445BED7}" type="presParOf" srcId="{A69DFFBD-6B6A-9543-8087-E187909D49C0}" destId="{FD26B40F-ACDE-644B-A9BC-1F521CD36E47}" srcOrd="0" destOrd="0" presId="urn:microsoft.com/office/officeart/2005/8/layout/hierarchy1"/>
    <dgm:cxn modelId="{00BB6EAE-DC1D-CD4F-96EA-ED28073A5557}" type="presParOf" srcId="{FD26B40F-ACDE-644B-A9BC-1F521CD36E47}" destId="{67BB7DDB-381E-DB42-A7C1-C519495200DA}" srcOrd="0" destOrd="0" presId="urn:microsoft.com/office/officeart/2005/8/layout/hierarchy1"/>
    <dgm:cxn modelId="{F93DDE2C-03D7-0A4F-9E8F-475F7022BB29}" type="presParOf" srcId="{67BB7DDB-381E-DB42-A7C1-C519495200DA}" destId="{DEB9E0F0-DFF2-4746-98B7-ADB3E823D22B}" srcOrd="0" destOrd="0" presId="urn:microsoft.com/office/officeart/2005/8/layout/hierarchy1"/>
    <dgm:cxn modelId="{29D15669-7263-0142-BDDF-9D2D9511725E}" type="presParOf" srcId="{67BB7DDB-381E-DB42-A7C1-C519495200DA}" destId="{8ECD8AD9-54FC-0247-BD11-89F240B8EEE5}" srcOrd="1" destOrd="0" presId="urn:microsoft.com/office/officeart/2005/8/layout/hierarchy1"/>
    <dgm:cxn modelId="{90702C53-CFF6-D444-B53B-211086D18BEB}" type="presParOf" srcId="{FD26B40F-ACDE-644B-A9BC-1F521CD36E47}" destId="{5A78CF85-97CB-2040-A139-41231D01C11B}" srcOrd="1" destOrd="0" presId="urn:microsoft.com/office/officeart/2005/8/layout/hierarchy1"/>
    <dgm:cxn modelId="{C4530479-038C-0844-A3EC-00093943B00A}" type="presParOf" srcId="{5A78CF85-97CB-2040-A139-41231D01C11B}" destId="{56EBCA58-C627-AA47-8FBD-9C9AE57F4F01}" srcOrd="0" destOrd="0" presId="urn:microsoft.com/office/officeart/2005/8/layout/hierarchy1"/>
    <dgm:cxn modelId="{EDBAA0C5-7E63-6D41-BE8D-F9738584C694}" type="presParOf" srcId="{5A78CF85-97CB-2040-A139-41231D01C11B}" destId="{F2A1E60A-F3AA-694F-928B-DA78155E2847}" srcOrd="1" destOrd="0" presId="urn:microsoft.com/office/officeart/2005/8/layout/hierarchy1"/>
    <dgm:cxn modelId="{FA28C47A-A355-E142-BB7D-D2BE919B9091}" type="presParOf" srcId="{F2A1E60A-F3AA-694F-928B-DA78155E2847}" destId="{8E38D76B-5BCA-E546-9B6E-08A8FFD1EB2A}" srcOrd="0" destOrd="0" presId="urn:microsoft.com/office/officeart/2005/8/layout/hierarchy1"/>
    <dgm:cxn modelId="{32040DBD-D0BB-E843-B8BC-9D7DA730A5DB}" type="presParOf" srcId="{8E38D76B-5BCA-E546-9B6E-08A8FFD1EB2A}" destId="{56C5AC30-4883-384B-9549-0AFD9A0E1431}" srcOrd="0" destOrd="0" presId="urn:microsoft.com/office/officeart/2005/8/layout/hierarchy1"/>
    <dgm:cxn modelId="{869A00AB-6C71-8841-9528-4542AAC52ED9}" type="presParOf" srcId="{8E38D76B-5BCA-E546-9B6E-08A8FFD1EB2A}" destId="{60DC7C44-3FDF-574C-9DC5-AAABA80363E5}" srcOrd="1" destOrd="0" presId="urn:microsoft.com/office/officeart/2005/8/layout/hierarchy1"/>
    <dgm:cxn modelId="{CB3E856A-C390-234F-908F-F3C839E592AD}" type="presParOf" srcId="{F2A1E60A-F3AA-694F-928B-DA78155E2847}" destId="{5291EAA5-9405-FA44-8D92-BA022A44444D}" srcOrd="1" destOrd="0" presId="urn:microsoft.com/office/officeart/2005/8/layout/hierarchy1"/>
    <dgm:cxn modelId="{66A06D60-B578-9D43-925D-E54D02EE9301}" type="presParOf" srcId="{5291EAA5-9405-FA44-8D92-BA022A44444D}" destId="{C9F04E69-9272-7B41-AC50-2737AA904400}" srcOrd="0" destOrd="0" presId="urn:microsoft.com/office/officeart/2005/8/layout/hierarchy1"/>
    <dgm:cxn modelId="{1D04F892-254B-2E4B-8D0E-2B33A592E940}" type="presParOf" srcId="{5291EAA5-9405-FA44-8D92-BA022A44444D}" destId="{0112E8CA-25D2-EB4B-AA83-F94144363A1E}" srcOrd="1" destOrd="0" presId="urn:microsoft.com/office/officeart/2005/8/layout/hierarchy1"/>
    <dgm:cxn modelId="{765EEC40-EF6E-D342-B05B-A0CAA30C1555}" type="presParOf" srcId="{0112E8CA-25D2-EB4B-AA83-F94144363A1E}" destId="{B67A5CC9-5183-AC44-AAC7-09E77E5D0B52}" srcOrd="0" destOrd="0" presId="urn:microsoft.com/office/officeart/2005/8/layout/hierarchy1"/>
    <dgm:cxn modelId="{3D51C522-96CB-EB4D-8096-337C4DA44475}" type="presParOf" srcId="{B67A5CC9-5183-AC44-AAC7-09E77E5D0B52}" destId="{91B5FF9F-256C-764D-9A0E-0BE41B671426}" srcOrd="0" destOrd="0" presId="urn:microsoft.com/office/officeart/2005/8/layout/hierarchy1"/>
    <dgm:cxn modelId="{21868882-F8A9-264A-AFEA-5D390DEF754C}" type="presParOf" srcId="{B67A5CC9-5183-AC44-AAC7-09E77E5D0B52}" destId="{30EF7009-7997-F04D-8CBB-237D3A525031}" srcOrd="1" destOrd="0" presId="urn:microsoft.com/office/officeart/2005/8/layout/hierarchy1"/>
    <dgm:cxn modelId="{A6B8791A-4D03-3E43-AF06-6EA950BBAC8B}" type="presParOf" srcId="{0112E8CA-25D2-EB4B-AA83-F94144363A1E}" destId="{599BB30F-4A1A-B348-B727-BE38FF3E1620}" srcOrd="1" destOrd="0" presId="urn:microsoft.com/office/officeart/2005/8/layout/hierarchy1"/>
    <dgm:cxn modelId="{6E23D7CE-344E-4D40-B29A-3EB5F4DA4D50}" type="presParOf" srcId="{599BB30F-4A1A-B348-B727-BE38FF3E1620}" destId="{89962BB1-35DA-044A-BDA6-641D33DADD76}" srcOrd="0" destOrd="0" presId="urn:microsoft.com/office/officeart/2005/8/layout/hierarchy1"/>
    <dgm:cxn modelId="{9078A720-0535-3549-9046-553D54E48BCF}" type="presParOf" srcId="{599BB30F-4A1A-B348-B727-BE38FF3E1620}" destId="{AF95CA6F-5477-4D47-9400-7F823EE971EC}" srcOrd="1" destOrd="0" presId="urn:microsoft.com/office/officeart/2005/8/layout/hierarchy1"/>
    <dgm:cxn modelId="{88C52B30-6BE7-3446-93A7-EB7202000339}" type="presParOf" srcId="{AF95CA6F-5477-4D47-9400-7F823EE971EC}" destId="{B9EC7A64-B432-1F4E-9880-DB610BD23453}" srcOrd="0" destOrd="0" presId="urn:microsoft.com/office/officeart/2005/8/layout/hierarchy1"/>
    <dgm:cxn modelId="{D248360A-0BB8-D44D-9C9E-D8B316ABD7BE}" type="presParOf" srcId="{B9EC7A64-B432-1F4E-9880-DB610BD23453}" destId="{3671027D-786A-DA4E-BC7B-1EA3754BF153}" srcOrd="0" destOrd="0" presId="urn:microsoft.com/office/officeart/2005/8/layout/hierarchy1"/>
    <dgm:cxn modelId="{4CA7553E-7837-EA4D-993C-8E10BFCA17ED}" type="presParOf" srcId="{B9EC7A64-B432-1F4E-9880-DB610BD23453}" destId="{CDD67914-A027-7B47-A6B6-E065A7E5F24E}" srcOrd="1" destOrd="0" presId="urn:microsoft.com/office/officeart/2005/8/layout/hierarchy1"/>
    <dgm:cxn modelId="{6C497F44-14BA-6E48-A13F-A05A0E1349A1}" type="presParOf" srcId="{AF95CA6F-5477-4D47-9400-7F823EE971EC}" destId="{8B8CC899-C329-8E4B-94AF-BA95C3A881CC}" srcOrd="1" destOrd="0" presId="urn:microsoft.com/office/officeart/2005/8/layout/hierarchy1"/>
    <dgm:cxn modelId="{63AE5F69-F695-EB41-9D68-B274E38E4ADC}" type="presParOf" srcId="{599BB30F-4A1A-B348-B727-BE38FF3E1620}" destId="{FC9A5C4B-948C-494F-B246-9F09E5376894}" srcOrd="2" destOrd="0" presId="urn:microsoft.com/office/officeart/2005/8/layout/hierarchy1"/>
    <dgm:cxn modelId="{1F00D358-2A0E-4143-A580-EEF177FE49D8}" type="presParOf" srcId="{599BB30F-4A1A-B348-B727-BE38FF3E1620}" destId="{81FA2449-4901-4946-B18C-DFDD8E58C7EE}" srcOrd="3" destOrd="0" presId="urn:microsoft.com/office/officeart/2005/8/layout/hierarchy1"/>
    <dgm:cxn modelId="{C342CADE-B69E-6A4F-9F97-A455B7231DC9}" type="presParOf" srcId="{81FA2449-4901-4946-B18C-DFDD8E58C7EE}" destId="{C8A1D2AE-B421-E043-8750-EC5CCBF6B748}" srcOrd="0" destOrd="0" presId="urn:microsoft.com/office/officeart/2005/8/layout/hierarchy1"/>
    <dgm:cxn modelId="{6D7784AB-6735-264B-918E-9C7052904DF9}" type="presParOf" srcId="{C8A1D2AE-B421-E043-8750-EC5CCBF6B748}" destId="{1B54165B-3A75-B044-B014-4A64FB94F2F8}" srcOrd="0" destOrd="0" presId="urn:microsoft.com/office/officeart/2005/8/layout/hierarchy1"/>
    <dgm:cxn modelId="{52EFD5B0-4A31-9044-B9BF-9005F2E8BD53}" type="presParOf" srcId="{C8A1D2AE-B421-E043-8750-EC5CCBF6B748}" destId="{AC251C44-0DFB-F24B-8211-2DA76E6EA530}" srcOrd="1" destOrd="0" presId="urn:microsoft.com/office/officeart/2005/8/layout/hierarchy1"/>
    <dgm:cxn modelId="{EBB80D65-D4DE-EC43-ACAF-69ECB12814CC}" type="presParOf" srcId="{81FA2449-4901-4946-B18C-DFDD8E58C7EE}" destId="{4211D899-7063-D049-AF4F-6BBAE2CEBDF4}" srcOrd="1" destOrd="0" presId="urn:microsoft.com/office/officeart/2005/8/layout/hierarchy1"/>
    <dgm:cxn modelId="{66C3C695-CA3E-1E4A-A085-51AADA6EF172}" type="presParOf" srcId="{4211D899-7063-D049-AF4F-6BBAE2CEBDF4}" destId="{7EC93AE8-C727-2D46-8879-A020491D97BF}" srcOrd="0" destOrd="0" presId="urn:microsoft.com/office/officeart/2005/8/layout/hierarchy1"/>
    <dgm:cxn modelId="{19E7C1DA-7FBD-484A-88C2-9808E8CE8852}" type="presParOf" srcId="{4211D899-7063-D049-AF4F-6BBAE2CEBDF4}" destId="{08FC3586-32F3-B649-9634-6D74CCFA26B8}" srcOrd="1" destOrd="0" presId="urn:microsoft.com/office/officeart/2005/8/layout/hierarchy1"/>
    <dgm:cxn modelId="{C2EDB1E7-19FB-F843-8D92-D9682ADE7412}" type="presParOf" srcId="{08FC3586-32F3-B649-9634-6D74CCFA26B8}" destId="{8C446452-05A1-CA4F-937B-897E396E6E82}" srcOrd="0" destOrd="0" presId="urn:microsoft.com/office/officeart/2005/8/layout/hierarchy1"/>
    <dgm:cxn modelId="{66D79FB7-FB8C-674F-B91D-6F1AC2B8356F}" type="presParOf" srcId="{8C446452-05A1-CA4F-937B-897E396E6E82}" destId="{BE5216D0-527B-0F41-A3F2-14E1696CFC1E}" srcOrd="0" destOrd="0" presId="urn:microsoft.com/office/officeart/2005/8/layout/hierarchy1"/>
    <dgm:cxn modelId="{61A7FBBA-D5FB-2647-ADAB-FE0B7AC2A7A1}" type="presParOf" srcId="{8C446452-05A1-CA4F-937B-897E396E6E82}" destId="{A89884E7-BC3F-5645-8B0E-A4C4DADA64A9}" srcOrd="1" destOrd="0" presId="urn:microsoft.com/office/officeart/2005/8/layout/hierarchy1"/>
    <dgm:cxn modelId="{98F6B968-7B12-3F48-8205-B1A44700C1C9}" type="presParOf" srcId="{08FC3586-32F3-B649-9634-6D74CCFA26B8}" destId="{A163916B-B644-CE44-A823-B1B8222BA1A7}" srcOrd="1" destOrd="0" presId="urn:microsoft.com/office/officeart/2005/8/layout/hierarchy1"/>
    <dgm:cxn modelId="{DAB893D0-EF86-D547-8FA1-662A8128DA44}" type="presParOf" srcId="{5291EAA5-9405-FA44-8D92-BA022A44444D}" destId="{5CE803F4-3973-E949-9B73-610CF237A7E6}" srcOrd="2" destOrd="0" presId="urn:microsoft.com/office/officeart/2005/8/layout/hierarchy1"/>
    <dgm:cxn modelId="{A2FA71AC-B73F-7B41-B63C-FD1AEAEDEE3B}" type="presParOf" srcId="{5291EAA5-9405-FA44-8D92-BA022A44444D}" destId="{51E96FC5-3825-D049-8DAD-AC0DEAE7E7A7}" srcOrd="3" destOrd="0" presId="urn:microsoft.com/office/officeart/2005/8/layout/hierarchy1"/>
    <dgm:cxn modelId="{CED39A7C-DBAD-6E4C-8E00-7F1561709825}" type="presParOf" srcId="{51E96FC5-3825-D049-8DAD-AC0DEAE7E7A7}" destId="{443F50B4-9CCB-794F-A791-E7DC0C805358}" srcOrd="0" destOrd="0" presId="urn:microsoft.com/office/officeart/2005/8/layout/hierarchy1"/>
    <dgm:cxn modelId="{1B8A979B-754B-5C42-BC9A-2B0A2A6E6C1F}" type="presParOf" srcId="{443F50B4-9CCB-794F-A791-E7DC0C805358}" destId="{9202AEE9-DF8C-6F4A-8F67-42362C68B2C7}" srcOrd="0" destOrd="0" presId="urn:microsoft.com/office/officeart/2005/8/layout/hierarchy1"/>
    <dgm:cxn modelId="{8A748D98-C7FF-7B4A-B2D5-6D88D330E930}" type="presParOf" srcId="{443F50B4-9CCB-794F-A791-E7DC0C805358}" destId="{8233C84A-DC75-6E4E-9141-7CC09EAF3C84}" srcOrd="1" destOrd="0" presId="urn:microsoft.com/office/officeart/2005/8/layout/hierarchy1"/>
    <dgm:cxn modelId="{EC71EB91-F6A8-FE47-AAF5-D5403208843E}" type="presParOf" srcId="{51E96FC5-3825-D049-8DAD-AC0DEAE7E7A7}" destId="{5879B263-C489-E34B-A54E-F7429C6E840F}" srcOrd="1" destOrd="0" presId="urn:microsoft.com/office/officeart/2005/8/layout/hierarchy1"/>
    <dgm:cxn modelId="{3C005A15-8CE5-EB49-9A94-EAF4ADAF2F47}" type="presParOf" srcId="{5291EAA5-9405-FA44-8D92-BA022A44444D}" destId="{284CF882-C526-DC4A-BE37-FAF653CC4ACC}" srcOrd="4" destOrd="0" presId="urn:microsoft.com/office/officeart/2005/8/layout/hierarchy1"/>
    <dgm:cxn modelId="{6B82C5B8-28BF-FE41-B94E-7D9B9AD8E0BA}" type="presParOf" srcId="{5291EAA5-9405-FA44-8D92-BA022A44444D}" destId="{69AC1E64-4891-5C41-AAA4-B03B2317619A}" srcOrd="5" destOrd="0" presId="urn:microsoft.com/office/officeart/2005/8/layout/hierarchy1"/>
    <dgm:cxn modelId="{0EF19D4D-30F9-5745-A103-AF35F17153C8}" type="presParOf" srcId="{69AC1E64-4891-5C41-AAA4-B03B2317619A}" destId="{48BB0C63-9A10-EA44-A8FE-E7B536004ACF}" srcOrd="0" destOrd="0" presId="urn:microsoft.com/office/officeart/2005/8/layout/hierarchy1"/>
    <dgm:cxn modelId="{F8775705-6660-C24D-82E2-FFF92E3F2F5E}" type="presParOf" srcId="{48BB0C63-9A10-EA44-A8FE-E7B536004ACF}" destId="{E166D879-BF4E-5D47-993F-E4A81EC87C08}" srcOrd="0" destOrd="0" presId="urn:microsoft.com/office/officeart/2005/8/layout/hierarchy1"/>
    <dgm:cxn modelId="{D96A558C-946F-784D-AA5A-61A38BECB0B6}" type="presParOf" srcId="{48BB0C63-9A10-EA44-A8FE-E7B536004ACF}" destId="{595EB005-DA0E-7142-9B87-51603156E4FF}" srcOrd="1" destOrd="0" presId="urn:microsoft.com/office/officeart/2005/8/layout/hierarchy1"/>
    <dgm:cxn modelId="{F85FE59A-96DA-AE49-9F11-2FD9B57DD202}" type="presParOf" srcId="{69AC1E64-4891-5C41-AAA4-B03B2317619A}" destId="{8A27DC29-55CB-C342-ACD3-A252277408FB}" srcOrd="1" destOrd="0" presId="urn:microsoft.com/office/officeart/2005/8/layout/hierarchy1"/>
    <dgm:cxn modelId="{0D0FE062-EE41-F64C-8EDD-9721E00A0E94}" type="presParOf" srcId="{8A27DC29-55CB-C342-ACD3-A252277408FB}" destId="{7467C523-2768-1C4B-8AA7-425161D5DA32}" srcOrd="0" destOrd="0" presId="urn:microsoft.com/office/officeart/2005/8/layout/hierarchy1"/>
    <dgm:cxn modelId="{45086754-B757-D148-B4F1-A61DA8158D6C}" type="presParOf" srcId="{8A27DC29-55CB-C342-ACD3-A252277408FB}" destId="{F3E15052-2730-7341-A83A-90FA62442CEC}" srcOrd="1" destOrd="0" presId="urn:microsoft.com/office/officeart/2005/8/layout/hierarchy1"/>
    <dgm:cxn modelId="{CD4974A4-1DA7-6442-9EBE-6BB25D921EB5}" type="presParOf" srcId="{F3E15052-2730-7341-A83A-90FA62442CEC}" destId="{EB7CBABC-D266-1249-ADC2-99F0ED57D46C}" srcOrd="0" destOrd="0" presId="urn:microsoft.com/office/officeart/2005/8/layout/hierarchy1"/>
    <dgm:cxn modelId="{71C5B10B-781C-A749-BB36-903A28990BDE}" type="presParOf" srcId="{EB7CBABC-D266-1249-ADC2-99F0ED57D46C}" destId="{4DB87E80-89F0-3C4C-AF36-63348E06A35E}" srcOrd="0" destOrd="0" presId="urn:microsoft.com/office/officeart/2005/8/layout/hierarchy1"/>
    <dgm:cxn modelId="{1A19C183-A200-EF48-AD98-04D46918E22B}" type="presParOf" srcId="{EB7CBABC-D266-1249-ADC2-99F0ED57D46C}" destId="{53561548-A7B7-6844-BDE0-9E9CB24D9886}" srcOrd="1" destOrd="0" presId="urn:microsoft.com/office/officeart/2005/8/layout/hierarchy1"/>
    <dgm:cxn modelId="{368EC193-B906-9246-BE6E-05FE0EA7CEEF}" type="presParOf" srcId="{F3E15052-2730-7341-A83A-90FA62442CEC}" destId="{0C2F1AC8-AB5D-0C4E-AE8B-EA0699472DDD}" srcOrd="1" destOrd="0" presId="urn:microsoft.com/office/officeart/2005/8/layout/hierarchy1"/>
    <dgm:cxn modelId="{3626EFC7-0FDF-8E4C-B415-F6B2AB25EEFF}" type="presParOf" srcId="{8A27DC29-55CB-C342-ACD3-A252277408FB}" destId="{C23BBBFE-054A-DA44-89EC-0ED980AE34E5}" srcOrd="2" destOrd="0" presId="urn:microsoft.com/office/officeart/2005/8/layout/hierarchy1"/>
    <dgm:cxn modelId="{7FA0F022-C4D7-CA4F-9F79-88DC2C3C7EB1}" type="presParOf" srcId="{8A27DC29-55CB-C342-ACD3-A252277408FB}" destId="{F29E6657-A200-6C4C-9CAD-64C936565E7D}" srcOrd="3" destOrd="0" presId="urn:microsoft.com/office/officeart/2005/8/layout/hierarchy1"/>
    <dgm:cxn modelId="{12B5CF5C-EB71-7047-BEE8-7C875F1FDD5C}" type="presParOf" srcId="{F29E6657-A200-6C4C-9CAD-64C936565E7D}" destId="{D0CBD17E-DBBC-854F-A563-28B8376FDBBC}" srcOrd="0" destOrd="0" presId="urn:microsoft.com/office/officeart/2005/8/layout/hierarchy1"/>
    <dgm:cxn modelId="{F1EE99EC-D2C2-6246-B131-4808A6900E8E}" type="presParOf" srcId="{D0CBD17E-DBBC-854F-A563-28B8376FDBBC}" destId="{C53F9D72-1ECD-854B-A73D-2B0DA23919F2}" srcOrd="0" destOrd="0" presId="urn:microsoft.com/office/officeart/2005/8/layout/hierarchy1"/>
    <dgm:cxn modelId="{D0F33892-F1DE-B147-B3A7-C9EC23015F9B}" type="presParOf" srcId="{D0CBD17E-DBBC-854F-A563-28B8376FDBBC}" destId="{514BF199-A475-444A-BCDE-88C29E7607FE}" srcOrd="1" destOrd="0" presId="urn:microsoft.com/office/officeart/2005/8/layout/hierarchy1"/>
    <dgm:cxn modelId="{F081E558-5713-2440-8EA7-5D8FDBD9B004}" type="presParOf" srcId="{F29E6657-A200-6C4C-9CAD-64C936565E7D}" destId="{FC6FF4C7-6750-6743-A1A0-F8A75889DF9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E9D733B-22D8-3D4A-92DF-79CA75C62323}"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00A50C35-063C-6747-B7D0-FF15A2DFF4A4}">
      <dgm:prSet phldrT="[Text]" custT="1">
        <dgm:style>
          <a:lnRef idx="2">
            <a:schemeClr val="accent1"/>
          </a:lnRef>
          <a:fillRef idx="1">
            <a:schemeClr val="lt1"/>
          </a:fillRef>
          <a:effectRef idx="0">
            <a:schemeClr val="accent1"/>
          </a:effectRef>
          <a:fontRef idx="minor">
            <a:schemeClr val="dk1"/>
          </a:fontRef>
        </dgm:style>
      </dgm:prSet>
      <dgm:spPr>
        <a:solidFill>
          <a:srgbClr val="7030A0"/>
        </a:solidFill>
        <a:ln w="38100">
          <a:solidFill>
            <a:srgbClr val="7030A0"/>
          </a:solidFill>
        </a:ln>
      </dgm:spPr>
      <dgm:t>
        <a:bodyPr/>
        <a:lstStyle/>
        <a:p>
          <a:r>
            <a:rPr lang="en-US" sz="2400" b="1" dirty="0" err="1">
              <a:solidFill>
                <a:schemeClr val="bg1"/>
              </a:solidFill>
              <a:latin typeface="Arial" panose="020B0604020202020204" pitchFamily="34" charset="0"/>
              <a:cs typeface="Arial" panose="020B0604020202020204" pitchFamily="34" charset="0"/>
            </a:rPr>
            <a:t>Carbohidratos</a:t>
          </a:r>
          <a:endParaRPr lang="en-US" sz="2400" b="1" dirty="0">
            <a:solidFill>
              <a:schemeClr val="bg1"/>
            </a:solidFill>
            <a:latin typeface="Arial" panose="020B0604020202020204" pitchFamily="34" charset="0"/>
            <a:cs typeface="Arial" panose="020B0604020202020204" pitchFamily="34" charset="0"/>
          </a:endParaRPr>
        </a:p>
      </dgm:t>
    </dgm:pt>
    <dgm:pt modelId="{22241C95-40E8-A140-A640-26ED02D38CDF}" type="parTrans" cxnId="{63F55749-ADEE-E945-AEB9-4740C061AC98}">
      <dgm:prSet/>
      <dgm:spPr/>
      <dgm:t>
        <a:bodyPr/>
        <a:lstStyle/>
        <a:p>
          <a:endParaRPr lang="en-US">
            <a:latin typeface="Arial" panose="020B0604020202020204" pitchFamily="34" charset="0"/>
            <a:cs typeface="Arial" panose="020B0604020202020204" pitchFamily="34" charset="0"/>
          </a:endParaRPr>
        </a:p>
      </dgm:t>
    </dgm:pt>
    <dgm:pt modelId="{A57A4EA3-19B5-A14E-B227-23A6DA4A92A5}" type="sibTrans" cxnId="{63F55749-ADEE-E945-AEB9-4740C061AC98}">
      <dgm:prSet/>
      <dgm:spPr/>
      <dgm:t>
        <a:bodyPr/>
        <a:lstStyle/>
        <a:p>
          <a:endParaRPr lang="en-US">
            <a:latin typeface="Arial" panose="020B0604020202020204" pitchFamily="34" charset="0"/>
            <a:cs typeface="Arial" panose="020B0604020202020204" pitchFamily="34" charset="0"/>
          </a:endParaRPr>
        </a:p>
      </dgm:t>
    </dgm:pt>
    <dgm:pt modelId="{D25610F3-7CE4-A646-9776-29ACFBAF5BD7}">
      <dgm:prSet phldrT="[Text]" custT="1"/>
      <dgm:spPr>
        <a:effectLst>
          <a:outerShdw blurRad="63500" sx="102000" sy="102000" algn="ctr" rotWithShape="0">
            <a:prstClr val="black">
              <a:alpha val="40000"/>
            </a:prstClr>
          </a:outerShdw>
        </a:effectLst>
      </dgm:spPr>
      <dgm:t>
        <a:bodyPr/>
        <a:lstStyle/>
        <a:p>
          <a:r>
            <a:rPr lang="en-US" sz="1800" b="0" dirty="0" err="1">
              <a:solidFill>
                <a:schemeClr val="tx1"/>
              </a:solidFill>
              <a:latin typeface="Arial" panose="020B0604020202020204" pitchFamily="34" charset="0"/>
              <a:cs typeface="Arial" panose="020B0604020202020204" pitchFamily="34" charset="0"/>
            </a:rPr>
            <a:t>Hiperglicemia</a:t>
          </a:r>
          <a:endParaRPr lang="en-US" sz="1800" b="0" dirty="0">
            <a:solidFill>
              <a:schemeClr val="tx1"/>
            </a:solidFill>
            <a:latin typeface="Arial" panose="020B0604020202020204" pitchFamily="34" charset="0"/>
            <a:cs typeface="Arial" panose="020B0604020202020204" pitchFamily="34" charset="0"/>
          </a:endParaRPr>
        </a:p>
      </dgm:t>
    </dgm:pt>
    <dgm:pt modelId="{A69863DC-0670-DD4D-84A5-B2647DA7BBB0}" type="parTrans" cxnId="{271B5F51-AFA0-D248-BA30-F977A910B57C}">
      <dgm:prSet/>
      <dgm:spPr/>
      <dgm:t>
        <a:bodyPr/>
        <a:lstStyle/>
        <a:p>
          <a:endParaRPr lang="en-US">
            <a:latin typeface="Arial" panose="020B0604020202020204" pitchFamily="34" charset="0"/>
            <a:cs typeface="Arial" panose="020B0604020202020204" pitchFamily="34" charset="0"/>
          </a:endParaRPr>
        </a:p>
      </dgm:t>
    </dgm:pt>
    <dgm:pt modelId="{EF4E48D8-1697-3E4A-8382-380B32E3ED87}" type="sibTrans" cxnId="{271B5F51-AFA0-D248-BA30-F977A910B57C}">
      <dgm:prSet/>
      <dgm:spPr/>
      <dgm:t>
        <a:bodyPr/>
        <a:lstStyle/>
        <a:p>
          <a:endParaRPr lang="en-US">
            <a:latin typeface="Arial" panose="020B0604020202020204" pitchFamily="34" charset="0"/>
            <a:cs typeface="Arial" panose="020B0604020202020204" pitchFamily="34" charset="0"/>
          </a:endParaRPr>
        </a:p>
      </dgm:t>
    </dgm:pt>
    <dgm:pt modelId="{88EB7731-1051-9049-8212-B0EC0BA833C5}">
      <dgm:prSet phldrT="[Text]" custT="1"/>
      <dgm:spPr>
        <a:effectLst>
          <a:outerShdw blurRad="63500" sx="102000" sy="102000" algn="ctr" rotWithShape="0">
            <a:prstClr val="black">
              <a:alpha val="40000"/>
            </a:prstClr>
          </a:outerShdw>
        </a:effectLst>
      </dgm:spPr>
      <dgm:t>
        <a:bodyPr/>
        <a:lstStyle/>
        <a:p>
          <a:r>
            <a:rPr lang="en-US" sz="1800" b="0" dirty="0" err="1">
              <a:solidFill>
                <a:schemeClr val="tx1"/>
              </a:solidFill>
              <a:latin typeface="Arial" panose="020B0604020202020204" pitchFamily="34" charset="0"/>
              <a:cs typeface="Arial" panose="020B0604020202020204" pitchFamily="34" charset="0"/>
            </a:rPr>
            <a:t>Glicólisis</a:t>
          </a:r>
          <a:r>
            <a:rPr lang="en-US" sz="1800" b="0" dirty="0">
              <a:solidFill>
                <a:schemeClr val="tx1"/>
              </a:solidFill>
              <a:latin typeface="Arial" panose="020B0604020202020204" pitchFamily="34" charset="0"/>
              <a:cs typeface="Arial" panose="020B0604020202020204" pitchFamily="34" charset="0"/>
            </a:rPr>
            <a:t> anaerobia (</a:t>
          </a:r>
          <a:r>
            <a:rPr lang="en-US" sz="1800" b="0" dirty="0" err="1">
              <a:solidFill>
                <a:schemeClr val="tx1"/>
              </a:solidFill>
              <a:latin typeface="Arial" panose="020B0604020202020204" pitchFamily="34" charset="0"/>
              <a:cs typeface="Arial" panose="020B0604020202020204" pitchFamily="34" charset="0"/>
            </a:rPr>
            <a:t>ciclo</a:t>
          </a:r>
          <a:r>
            <a:rPr lang="en-US" sz="1800" b="0" dirty="0">
              <a:solidFill>
                <a:schemeClr val="tx1"/>
              </a:solidFill>
              <a:latin typeface="Arial" panose="020B0604020202020204" pitchFamily="34" charset="0"/>
              <a:cs typeface="Arial" panose="020B0604020202020204" pitchFamily="34" charset="0"/>
            </a:rPr>
            <a:t> de Cori)</a:t>
          </a:r>
        </a:p>
      </dgm:t>
    </dgm:pt>
    <dgm:pt modelId="{565D72AF-2E0D-6041-8880-E0E98E1D08FC}" type="parTrans" cxnId="{A618F9FD-4EFE-F148-8FE1-7B6E7A0C84E8}">
      <dgm:prSet/>
      <dgm:spPr/>
      <dgm:t>
        <a:bodyPr/>
        <a:lstStyle/>
        <a:p>
          <a:endParaRPr lang="en-US">
            <a:latin typeface="Arial" panose="020B0604020202020204" pitchFamily="34" charset="0"/>
            <a:cs typeface="Arial" panose="020B0604020202020204" pitchFamily="34" charset="0"/>
          </a:endParaRPr>
        </a:p>
      </dgm:t>
    </dgm:pt>
    <dgm:pt modelId="{FBB2120B-F3BA-164B-9918-9ABE8752FAC5}" type="sibTrans" cxnId="{A618F9FD-4EFE-F148-8FE1-7B6E7A0C84E8}">
      <dgm:prSet/>
      <dgm:spPr/>
      <dgm:t>
        <a:bodyPr/>
        <a:lstStyle/>
        <a:p>
          <a:endParaRPr lang="en-US">
            <a:latin typeface="Arial" panose="020B0604020202020204" pitchFamily="34" charset="0"/>
            <a:cs typeface="Arial" panose="020B0604020202020204" pitchFamily="34" charset="0"/>
          </a:endParaRPr>
        </a:p>
      </dgm:t>
    </dgm:pt>
    <dgm:pt modelId="{F87B7256-E98A-BC4E-BB82-74C656FA6C96}">
      <dgm:prSet phldrT="[Text]" custT="1">
        <dgm:style>
          <a:lnRef idx="2">
            <a:schemeClr val="accent1"/>
          </a:lnRef>
          <a:fillRef idx="1">
            <a:schemeClr val="lt1"/>
          </a:fillRef>
          <a:effectRef idx="0">
            <a:schemeClr val="accent1"/>
          </a:effectRef>
          <a:fontRef idx="minor">
            <a:schemeClr val="dk1"/>
          </a:fontRef>
        </dgm:style>
      </dgm:prSet>
      <dgm:spPr>
        <a:solidFill>
          <a:srgbClr val="7030A0"/>
        </a:solidFill>
        <a:ln w="38100">
          <a:solidFill>
            <a:srgbClr val="7030A0"/>
          </a:solidFill>
        </a:ln>
      </dgm:spPr>
      <dgm:t>
        <a:bodyPr/>
        <a:lstStyle/>
        <a:p>
          <a:r>
            <a:rPr lang="en-US" sz="2400" b="1" dirty="0" err="1">
              <a:solidFill>
                <a:schemeClr val="bg1"/>
              </a:solidFill>
              <a:latin typeface="Arial" panose="020B0604020202020204" pitchFamily="34" charset="0"/>
              <a:cs typeface="Arial" panose="020B0604020202020204" pitchFamily="34" charset="0"/>
            </a:rPr>
            <a:t>Proteínas</a:t>
          </a:r>
          <a:endParaRPr lang="en-US" sz="2400" b="1" dirty="0">
            <a:solidFill>
              <a:schemeClr val="bg1"/>
            </a:solidFill>
            <a:latin typeface="Arial" panose="020B0604020202020204" pitchFamily="34" charset="0"/>
            <a:cs typeface="Arial" panose="020B0604020202020204" pitchFamily="34" charset="0"/>
          </a:endParaRPr>
        </a:p>
      </dgm:t>
    </dgm:pt>
    <dgm:pt modelId="{A0D10981-786C-AB47-B6B1-3991AC3C886E}" type="parTrans" cxnId="{585E6E1F-C2CE-1A4B-AC92-CFF85B55A045}">
      <dgm:prSet/>
      <dgm:spPr/>
      <dgm:t>
        <a:bodyPr/>
        <a:lstStyle/>
        <a:p>
          <a:endParaRPr lang="en-US">
            <a:latin typeface="Arial" panose="020B0604020202020204" pitchFamily="34" charset="0"/>
            <a:cs typeface="Arial" panose="020B0604020202020204" pitchFamily="34" charset="0"/>
          </a:endParaRPr>
        </a:p>
      </dgm:t>
    </dgm:pt>
    <dgm:pt modelId="{57641E4E-5A3B-0E4D-B3EF-8741E0F9EB6A}" type="sibTrans" cxnId="{585E6E1F-C2CE-1A4B-AC92-CFF85B55A045}">
      <dgm:prSet/>
      <dgm:spPr/>
      <dgm:t>
        <a:bodyPr/>
        <a:lstStyle/>
        <a:p>
          <a:endParaRPr lang="en-US">
            <a:latin typeface="Arial" panose="020B0604020202020204" pitchFamily="34" charset="0"/>
            <a:cs typeface="Arial" panose="020B0604020202020204" pitchFamily="34" charset="0"/>
          </a:endParaRPr>
        </a:p>
      </dgm:t>
    </dgm:pt>
    <dgm:pt modelId="{16C57C00-8830-C44C-BF64-C5D92964233C}">
      <dgm:prSet phldrT="[Text]" custT="1"/>
      <dgm:spPr>
        <a:effectLst>
          <a:outerShdw blurRad="63500" sx="102000" sy="102000" algn="ctr" rotWithShape="0">
            <a:prstClr val="black">
              <a:alpha val="40000"/>
            </a:prstClr>
          </a:outerShdw>
        </a:effectLst>
      </dgm:spPr>
      <dgm:t>
        <a:bodyPr/>
        <a:lstStyle/>
        <a:p>
          <a:r>
            <a:rPr lang="en-US" sz="1800" b="0" dirty="0" err="1">
              <a:solidFill>
                <a:schemeClr val="tx1"/>
              </a:solidFill>
              <a:latin typeface="Arial" panose="020B0604020202020204" pitchFamily="34" charset="0"/>
              <a:cs typeface="Arial" panose="020B0604020202020204" pitchFamily="34" charset="0"/>
            </a:rPr>
            <a:t>Requerimiento</a:t>
          </a: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periférico</a:t>
          </a:r>
          <a:r>
            <a:rPr lang="en-US" sz="1800" b="0" dirty="0">
              <a:solidFill>
                <a:schemeClr val="tx1"/>
              </a:solidFill>
              <a:latin typeface="Arial" panose="020B0604020202020204" pitchFamily="34" charset="0"/>
              <a:cs typeface="Arial" panose="020B0604020202020204" pitchFamily="34" charset="0"/>
            </a:rPr>
            <a:t> de </a:t>
          </a:r>
          <a:r>
            <a:rPr lang="en-US" sz="1800" b="0" dirty="0" err="1">
              <a:solidFill>
                <a:schemeClr val="tx1"/>
              </a:solidFill>
              <a:latin typeface="Arial" panose="020B0604020202020204" pitchFamily="34" charset="0"/>
              <a:cs typeface="Arial" panose="020B0604020202020204" pitchFamily="34" charset="0"/>
            </a:rPr>
            <a:t>glutamina</a:t>
          </a:r>
          <a:r>
            <a:rPr lang="en-US" sz="1800" b="0" dirty="0">
              <a:solidFill>
                <a:schemeClr val="tx1"/>
              </a:solidFill>
              <a:latin typeface="Arial" panose="020B0604020202020204" pitchFamily="34" charset="0"/>
              <a:cs typeface="Arial" panose="020B0604020202020204" pitchFamily="34" charset="0"/>
            </a:rPr>
            <a:t> y ACR. </a:t>
          </a:r>
        </a:p>
      </dgm:t>
    </dgm:pt>
    <dgm:pt modelId="{C71FB07B-A1F5-D041-8907-658F8A4DA031}" type="parTrans" cxnId="{9BA94374-BF12-944C-B30F-843593BE3E6C}">
      <dgm:prSet/>
      <dgm:spPr/>
      <dgm:t>
        <a:bodyPr/>
        <a:lstStyle/>
        <a:p>
          <a:endParaRPr lang="en-US">
            <a:latin typeface="Arial" panose="020B0604020202020204" pitchFamily="34" charset="0"/>
            <a:cs typeface="Arial" panose="020B0604020202020204" pitchFamily="34" charset="0"/>
          </a:endParaRPr>
        </a:p>
      </dgm:t>
    </dgm:pt>
    <dgm:pt modelId="{F56C1A16-6A12-BF40-A1E0-601D234EDE85}" type="sibTrans" cxnId="{9BA94374-BF12-944C-B30F-843593BE3E6C}">
      <dgm:prSet/>
      <dgm:spPr/>
      <dgm:t>
        <a:bodyPr/>
        <a:lstStyle/>
        <a:p>
          <a:endParaRPr lang="en-US">
            <a:latin typeface="Arial" panose="020B0604020202020204" pitchFamily="34" charset="0"/>
            <a:cs typeface="Arial" panose="020B0604020202020204" pitchFamily="34" charset="0"/>
          </a:endParaRPr>
        </a:p>
      </dgm:t>
    </dgm:pt>
    <dgm:pt modelId="{3E346105-EC8C-A942-B772-4D17DC66986E}">
      <dgm:prSet phldrT="[Text]" custT="1"/>
      <dgm:spPr>
        <a:effectLst>
          <a:outerShdw blurRad="63500" sx="102000" sy="102000" algn="ctr" rotWithShape="0">
            <a:prstClr val="black">
              <a:alpha val="40000"/>
            </a:prstClr>
          </a:outerShdw>
        </a:effectLst>
      </dgm:spPr>
      <dgm:t>
        <a:bodyPr/>
        <a:lstStyle/>
        <a:p>
          <a:r>
            <a:rPr lang="en-US" sz="1800" b="0" dirty="0" err="1">
              <a:solidFill>
                <a:schemeClr val="tx1"/>
              </a:solidFill>
              <a:latin typeface="Arial" panose="020B0604020202020204" pitchFamily="34" charset="0"/>
              <a:cs typeface="Arial" panose="020B0604020202020204" pitchFamily="34" charset="0"/>
            </a:rPr>
            <a:t>Síntesis</a:t>
          </a:r>
          <a:r>
            <a:rPr lang="en-US" sz="1800" b="0" dirty="0">
              <a:solidFill>
                <a:schemeClr val="tx1"/>
              </a:solidFill>
              <a:latin typeface="Arial" panose="020B0604020202020204" pitchFamily="34" charset="0"/>
              <a:cs typeface="Arial" panose="020B0604020202020204" pitchFamily="34" charset="0"/>
            </a:rPr>
            <a:t> de </a:t>
          </a:r>
          <a:r>
            <a:rPr lang="en-US" sz="1800" b="0" dirty="0" err="1">
              <a:solidFill>
                <a:schemeClr val="tx1"/>
              </a:solidFill>
              <a:latin typeface="Arial" panose="020B0604020202020204" pitchFamily="34" charset="0"/>
              <a:cs typeface="Arial" panose="020B0604020202020204" pitchFamily="34" charset="0"/>
            </a:rPr>
            <a:t>proteínas</a:t>
          </a:r>
          <a:r>
            <a:rPr lang="en-US" sz="1800" b="0" dirty="0">
              <a:solidFill>
                <a:schemeClr val="tx1"/>
              </a:solidFill>
              <a:latin typeface="Arial" panose="020B0604020202020204" pitchFamily="34" charset="0"/>
              <a:cs typeface="Arial" panose="020B0604020202020204" pitchFamily="34" charset="0"/>
            </a:rPr>
            <a:t> de </a:t>
          </a:r>
          <a:r>
            <a:rPr lang="en-US" sz="1800" b="0" dirty="0" err="1">
              <a:solidFill>
                <a:schemeClr val="tx1"/>
              </a:solidFill>
              <a:latin typeface="Arial" panose="020B0604020202020204" pitchFamily="34" charset="0"/>
              <a:cs typeface="Arial" panose="020B0604020202020204" pitchFamily="34" charset="0"/>
            </a:rPr>
            <a:t>fase</a:t>
          </a: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aguda</a:t>
          </a: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fibrinógeno</a:t>
          </a: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etc</a:t>
          </a:r>
          <a:endParaRPr lang="en-US" sz="1800" b="0" dirty="0">
            <a:solidFill>
              <a:schemeClr val="tx1"/>
            </a:solidFill>
            <a:latin typeface="Arial" panose="020B0604020202020204" pitchFamily="34" charset="0"/>
            <a:cs typeface="Arial" panose="020B0604020202020204" pitchFamily="34" charset="0"/>
          </a:endParaRPr>
        </a:p>
      </dgm:t>
    </dgm:pt>
    <dgm:pt modelId="{C7482EC6-F370-8249-8EFB-F7A2003DFE0F}" type="parTrans" cxnId="{392B183C-B166-4645-90D1-0737FB8E5BAA}">
      <dgm:prSet/>
      <dgm:spPr/>
      <dgm:t>
        <a:bodyPr/>
        <a:lstStyle/>
        <a:p>
          <a:endParaRPr lang="en-US">
            <a:latin typeface="Arial" panose="020B0604020202020204" pitchFamily="34" charset="0"/>
            <a:cs typeface="Arial" panose="020B0604020202020204" pitchFamily="34" charset="0"/>
          </a:endParaRPr>
        </a:p>
      </dgm:t>
    </dgm:pt>
    <dgm:pt modelId="{A89A54FD-8210-2F43-9167-A8C6EDFB8E7E}" type="sibTrans" cxnId="{392B183C-B166-4645-90D1-0737FB8E5BAA}">
      <dgm:prSet/>
      <dgm:spPr/>
      <dgm:t>
        <a:bodyPr/>
        <a:lstStyle/>
        <a:p>
          <a:endParaRPr lang="en-US">
            <a:latin typeface="Arial" panose="020B0604020202020204" pitchFamily="34" charset="0"/>
            <a:cs typeface="Arial" panose="020B0604020202020204" pitchFamily="34" charset="0"/>
          </a:endParaRPr>
        </a:p>
      </dgm:t>
    </dgm:pt>
    <dgm:pt modelId="{D736430E-A24E-3843-88A8-397A4F4958F0}">
      <dgm:prSet phldrT="[Text]" custT="1">
        <dgm:style>
          <a:lnRef idx="2">
            <a:schemeClr val="accent1"/>
          </a:lnRef>
          <a:fillRef idx="1">
            <a:schemeClr val="lt1"/>
          </a:fillRef>
          <a:effectRef idx="0">
            <a:schemeClr val="accent1"/>
          </a:effectRef>
          <a:fontRef idx="minor">
            <a:schemeClr val="dk1"/>
          </a:fontRef>
        </dgm:style>
      </dgm:prSet>
      <dgm:spPr>
        <a:solidFill>
          <a:srgbClr val="7030A0"/>
        </a:solidFill>
        <a:ln w="38100">
          <a:solidFill>
            <a:srgbClr val="7030A0"/>
          </a:solidFill>
        </a:ln>
      </dgm:spPr>
      <dgm:t>
        <a:bodyPr/>
        <a:lstStyle/>
        <a:p>
          <a:r>
            <a:rPr lang="en-US" sz="2400" b="1" dirty="0" err="1">
              <a:solidFill>
                <a:schemeClr val="bg1"/>
              </a:solidFill>
              <a:latin typeface="Arial" panose="020B0604020202020204" pitchFamily="34" charset="0"/>
              <a:cs typeface="Arial" panose="020B0604020202020204" pitchFamily="34" charset="0"/>
            </a:rPr>
            <a:t>Lípidos</a:t>
          </a:r>
          <a:endParaRPr lang="en-US" sz="2400" b="1" dirty="0">
            <a:solidFill>
              <a:schemeClr val="bg1"/>
            </a:solidFill>
            <a:latin typeface="Arial" panose="020B0604020202020204" pitchFamily="34" charset="0"/>
            <a:cs typeface="Arial" panose="020B0604020202020204" pitchFamily="34" charset="0"/>
          </a:endParaRPr>
        </a:p>
      </dgm:t>
    </dgm:pt>
    <dgm:pt modelId="{1DB3B12E-CA20-934B-A9A8-8F44BCA5FB8B}" type="parTrans" cxnId="{6E9700DF-5EA0-8146-8DB9-FD6B8E983EE2}">
      <dgm:prSet/>
      <dgm:spPr/>
      <dgm:t>
        <a:bodyPr/>
        <a:lstStyle/>
        <a:p>
          <a:endParaRPr lang="en-US">
            <a:latin typeface="Arial" panose="020B0604020202020204" pitchFamily="34" charset="0"/>
            <a:cs typeface="Arial" panose="020B0604020202020204" pitchFamily="34" charset="0"/>
          </a:endParaRPr>
        </a:p>
      </dgm:t>
    </dgm:pt>
    <dgm:pt modelId="{0F2E0A43-F78D-6C4B-A73A-C5AE344E6575}" type="sibTrans" cxnId="{6E9700DF-5EA0-8146-8DB9-FD6B8E983EE2}">
      <dgm:prSet/>
      <dgm:spPr/>
      <dgm:t>
        <a:bodyPr/>
        <a:lstStyle/>
        <a:p>
          <a:endParaRPr lang="en-US">
            <a:latin typeface="Arial" panose="020B0604020202020204" pitchFamily="34" charset="0"/>
            <a:cs typeface="Arial" panose="020B0604020202020204" pitchFamily="34" charset="0"/>
          </a:endParaRPr>
        </a:p>
      </dgm:t>
    </dgm:pt>
    <dgm:pt modelId="{ACF8C335-5186-5540-9893-497761DFACC3}">
      <dgm:prSet phldrT="[Text]" custT="1"/>
      <dgm:spPr>
        <a:effectLst>
          <a:outerShdw blurRad="63500" sx="102000" sy="102000" algn="ctr" rotWithShape="0">
            <a:prstClr val="black">
              <a:alpha val="40000"/>
            </a:prstClr>
          </a:outerShdw>
        </a:effectLst>
      </dgm:spPr>
      <dgm:t>
        <a:bodyPr/>
        <a:lstStyle/>
        <a:p>
          <a:r>
            <a:rPr lang="en-US" sz="1800" b="0" dirty="0" err="1">
              <a:solidFill>
                <a:schemeClr val="tx1"/>
              </a:solidFill>
              <a:latin typeface="Arial" panose="020B0604020202020204" pitchFamily="34" charset="0"/>
              <a:cs typeface="Arial" panose="020B0604020202020204" pitchFamily="34" charset="0"/>
            </a:rPr>
            <a:t>Hipertrigliceridemia</a:t>
          </a: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liberación</a:t>
          </a:r>
          <a:r>
            <a:rPr lang="en-US" sz="1800" b="0" dirty="0">
              <a:solidFill>
                <a:schemeClr val="tx1"/>
              </a:solidFill>
              <a:latin typeface="Arial" panose="020B0604020202020204" pitchFamily="34" charset="0"/>
              <a:cs typeface="Arial" panose="020B0604020202020204" pitchFamily="34" charset="0"/>
            </a:rPr>
            <a:t> &gt; </a:t>
          </a:r>
          <a:r>
            <a:rPr lang="en-US" sz="1800" b="0" dirty="0" err="1">
              <a:solidFill>
                <a:schemeClr val="tx1"/>
              </a:solidFill>
              <a:latin typeface="Arial" panose="020B0604020202020204" pitchFamily="34" charset="0"/>
              <a:cs typeface="Arial" panose="020B0604020202020204" pitchFamily="34" charset="0"/>
            </a:rPr>
            <a:t>utilización</a:t>
          </a:r>
          <a:endParaRPr lang="en-US" sz="1800" b="0" dirty="0">
            <a:solidFill>
              <a:schemeClr val="tx1"/>
            </a:solidFill>
            <a:latin typeface="Arial" panose="020B0604020202020204" pitchFamily="34" charset="0"/>
            <a:cs typeface="Arial" panose="020B0604020202020204" pitchFamily="34" charset="0"/>
          </a:endParaRPr>
        </a:p>
      </dgm:t>
    </dgm:pt>
    <dgm:pt modelId="{B98996C8-80F6-664E-A37D-1F91DEEC1F0A}" type="parTrans" cxnId="{11F5B8B6-C092-3142-B24F-24DC9D30F609}">
      <dgm:prSet/>
      <dgm:spPr/>
      <dgm:t>
        <a:bodyPr/>
        <a:lstStyle/>
        <a:p>
          <a:endParaRPr lang="en-US">
            <a:latin typeface="Arial" panose="020B0604020202020204" pitchFamily="34" charset="0"/>
            <a:cs typeface="Arial" panose="020B0604020202020204" pitchFamily="34" charset="0"/>
          </a:endParaRPr>
        </a:p>
      </dgm:t>
    </dgm:pt>
    <dgm:pt modelId="{16F9CB9E-7026-FD43-9391-FA32F5FD89FB}" type="sibTrans" cxnId="{11F5B8B6-C092-3142-B24F-24DC9D30F609}">
      <dgm:prSet/>
      <dgm:spPr/>
      <dgm:t>
        <a:bodyPr/>
        <a:lstStyle/>
        <a:p>
          <a:endParaRPr lang="en-US">
            <a:latin typeface="Arial" panose="020B0604020202020204" pitchFamily="34" charset="0"/>
            <a:cs typeface="Arial" panose="020B0604020202020204" pitchFamily="34" charset="0"/>
          </a:endParaRPr>
        </a:p>
      </dgm:t>
    </dgm:pt>
    <dgm:pt modelId="{62AAE100-45BA-F542-95D7-B042C5016161}">
      <dgm:prSet phldrT="[Text]" custT="1"/>
      <dgm:spPr>
        <a:effectLst>
          <a:outerShdw blurRad="63500" sx="102000" sy="102000" algn="ctr" rotWithShape="0">
            <a:prstClr val="black">
              <a:alpha val="40000"/>
            </a:prstClr>
          </a:outerShdw>
        </a:effectLst>
      </dgm:spPr>
      <dgm:t>
        <a:bodyPr/>
        <a:lstStyle/>
        <a:p>
          <a:r>
            <a:rPr lang="en-US" sz="1800" b="0" dirty="0">
              <a:solidFill>
                <a:schemeClr val="tx1"/>
              </a:solidFill>
              <a:latin typeface="Arial" panose="020B0604020202020204" pitchFamily="34" charset="0"/>
              <a:cs typeface="Arial" panose="020B0604020202020204" pitchFamily="34" charset="0"/>
            </a:rPr>
            <a:t>No </a:t>
          </a:r>
          <a:r>
            <a:rPr lang="en-US" sz="1800" b="0" dirty="0" err="1">
              <a:solidFill>
                <a:schemeClr val="tx1"/>
              </a:solidFill>
              <a:latin typeface="Arial" panose="020B0604020202020204" pitchFamily="34" charset="0"/>
              <a:cs typeface="Arial" panose="020B0604020202020204" pitchFamily="34" charset="0"/>
            </a:rPr>
            <a:t>cetosis</a:t>
          </a:r>
          <a:endParaRPr lang="en-US" sz="1800" b="0" dirty="0">
            <a:solidFill>
              <a:schemeClr val="tx1"/>
            </a:solidFill>
            <a:latin typeface="Arial" panose="020B0604020202020204" pitchFamily="34" charset="0"/>
            <a:cs typeface="Arial" panose="020B0604020202020204" pitchFamily="34" charset="0"/>
          </a:endParaRPr>
        </a:p>
      </dgm:t>
    </dgm:pt>
    <dgm:pt modelId="{282664BF-D190-E643-B117-C40BEDB5F538}" type="parTrans" cxnId="{665C1E0E-0F13-5E41-9A33-619A339104E8}">
      <dgm:prSet/>
      <dgm:spPr/>
      <dgm:t>
        <a:bodyPr/>
        <a:lstStyle/>
        <a:p>
          <a:endParaRPr lang="en-US">
            <a:latin typeface="Arial" panose="020B0604020202020204" pitchFamily="34" charset="0"/>
            <a:cs typeface="Arial" panose="020B0604020202020204" pitchFamily="34" charset="0"/>
          </a:endParaRPr>
        </a:p>
      </dgm:t>
    </dgm:pt>
    <dgm:pt modelId="{49B548FD-30DE-4B46-AA9F-BCD6BD2FCC87}" type="sibTrans" cxnId="{665C1E0E-0F13-5E41-9A33-619A339104E8}">
      <dgm:prSet/>
      <dgm:spPr/>
      <dgm:t>
        <a:bodyPr/>
        <a:lstStyle/>
        <a:p>
          <a:endParaRPr lang="en-US">
            <a:latin typeface="Arial" panose="020B0604020202020204" pitchFamily="34" charset="0"/>
            <a:cs typeface="Arial" panose="020B0604020202020204" pitchFamily="34" charset="0"/>
          </a:endParaRPr>
        </a:p>
      </dgm:t>
    </dgm:pt>
    <dgm:pt modelId="{DD86D33F-3D83-A440-8FA1-9166D8102279}">
      <dgm:prSet phldrT="[Text]" custT="1"/>
      <dgm:spPr>
        <a:effectLst>
          <a:outerShdw blurRad="63500" sx="102000" sy="102000" algn="ctr" rotWithShape="0">
            <a:prstClr val="black">
              <a:alpha val="40000"/>
            </a:prstClr>
          </a:outerShdw>
        </a:effectLst>
      </dgm:spPr>
      <dgm:t>
        <a:bodyPr/>
        <a:lstStyle/>
        <a:p>
          <a:r>
            <a:rPr lang="en-US" sz="1800" b="0" dirty="0">
              <a:solidFill>
                <a:schemeClr val="tx1"/>
              </a:solidFill>
              <a:latin typeface="Arial" panose="020B0604020202020204" pitchFamily="34" charset="0"/>
              <a:cs typeface="Arial" panose="020B0604020202020204" pitchFamily="34" charset="0"/>
            </a:rPr>
            <a:t>Alto </a:t>
          </a:r>
          <a:r>
            <a:rPr lang="en-US" sz="1800" b="0" dirty="0" err="1">
              <a:solidFill>
                <a:schemeClr val="tx1"/>
              </a:solidFill>
              <a:latin typeface="Arial" panose="020B0604020202020204" pitchFamily="34" charset="0"/>
              <a:cs typeface="Arial" panose="020B0604020202020204" pitchFamily="34" charset="0"/>
            </a:rPr>
            <a:t>catabolismo</a:t>
          </a: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proteico</a:t>
          </a:r>
          <a:endParaRPr lang="en-US" sz="1800" b="0" dirty="0">
            <a:solidFill>
              <a:schemeClr val="tx1"/>
            </a:solidFill>
            <a:latin typeface="Arial" panose="020B0604020202020204" pitchFamily="34" charset="0"/>
            <a:cs typeface="Arial" panose="020B0604020202020204" pitchFamily="34" charset="0"/>
          </a:endParaRPr>
        </a:p>
      </dgm:t>
    </dgm:pt>
    <dgm:pt modelId="{CC14C554-CB32-3D44-9440-896C4B5DB4D7}" type="parTrans" cxnId="{547EF8F3-9F69-5443-B930-50AA5251D324}">
      <dgm:prSet/>
      <dgm:spPr/>
      <dgm:t>
        <a:bodyPr/>
        <a:lstStyle/>
        <a:p>
          <a:endParaRPr lang="en-US">
            <a:latin typeface="Arial" panose="020B0604020202020204" pitchFamily="34" charset="0"/>
            <a:cs typeface="Arial" panose="020B0604020202020204" pitchFamily="34" charset="0"/>
          </a:endParaRPr>
        </a:p>
      </dgm:t>
    </dgm:pt>
    <dgm:pt modelId="{8FEDCDB9-A6E7-1544-BEAF-0231300EDB0E}" type="sibTrans" cxnId="{547EF8F3-9F69-5443-B930-50AA5251D324}">
      <dgm:prSet/>
      <dgm:spPr/>
      <dgm:t>
        <a:bodyPr/>
        <a:lstStyle/>
        <a:p>
          <a:endParaRPr lang="en-US">
            <a:latin typeface="Arial" panose="020B0604020202020204" pitchFamily="34" charset="0"/>
            <a:cs typeface="Arial" panose="020B0604020202020204" pitchFamily="34" charset="0"/>
          </a:endParaRPr>
        </a:p>
      </dgm:t>
    </dgm:pt>
    <dgm:pt modelId="{2484CBDB-2C00-3645-A005-0D7E1595CB58}">
      <dgm:prSet phldrT="[Text]" custT="1"/>
      <dgm:spPr>
        <a:effectLst>
          <a:outerShdw blurRad="63500" sx="102000" sy="102000" algn="ctr" rotWithShape="0">
            <a:prstClr val="black">
              <a:alpha val="40000"/>
            </a:prstClr>
          </a:outerShdw>
        </a:effectLst>
      </dgm:spPr>
      <dgm:t>
        <a:bodyPr/>
        <a:lstStyle/>
        <a:p>
          <a:r>
            <a:rPr lang="en-US" sz="1800" b="0" dirty="0">
              <a:solidFill>
                <a:schemeClr val="tx1"/>
              </a:solidFill>
              <a:latin typeface="Arial" panose="020B0604020202020204" pitchFamily="34" charset="0"/>
              <a:cs typeface="Arial" panose="020B0604020202020204" pitchFamily="34" charset="0"/>
            </a:rPr>
            <a:t>Resistencia </a:t>
          </a:r>
          <a:r>
            <a:rPr lang="en-US" sz="1800" b="0" dirty="0" err="1">
              <a:solidFill>
                <a:schemeClr val="tx1"/>
              </a:solidFill>
              <a:latin typeface="Arial" panose="020B0604020202020204" pitchFamily="34" charset="0"/>
              <a:cs typeface="Arial" panose="020B0604020202020204" pitchFamily="34" charset="0"/>
            </a:rPr>
            <a:t>periférica</a:t>
          </a:r>
          <a:r>
            <a:rPr lang="en-US" sz="1800" b="0" dirty="0">
              <a:solidFill>
                <a:schemeClr val="tx1"/>
              </a:solidFill>
              <a:latin typeface="Arial" panose="020B0604020202020204" pitchFamily="34" charset="0"/>
              <a:cs typeface="Arial" panose="020B0604020202020204" pitchFamily="34" charset="0"/>
            </a:rPr>
            <a:t> a la </a:t>
          </a:r>
          <a:r>
            <a:rPr lang="en-US" sz="1800" b="0" dirty="0" err="1">
              <a:solidFill>
                <a:schemeClr val="tx1"/>
              </a:solidFill>
              <a:latin typeface="Arial" panose="020B0604020202020204" pitchFamily="34" charset="0"/>
              <a:cs typeface="Arial" panose="020B0604020202020204" pitchFamily="34" charset="0"/>
            </a:rPr>
            <a:t>insulina</a:t>
          </a:r>
          <a:endParaRPr lang="en-US" sz="1800" b="0" dirty="0">
            <a:solidFill>
              <a:schemeClr val="tx1"/>
            </a:solidFill>
            <a:latin typeface="Arial" panose="020B0604020202020204" pitchFamily="34" charset="0"/>
            <a:cs typeface="Arial" panose="020B0604020202020204" pitchFamily="34" charset="0"/>
          </a:endParaRPr>
        </a:p>
      </dgm:t>
    </dgm:pt>
    <dgm:pt modelId="{70211B6C-BF60-C543-A77B-03D373CC67D4}" type="parTrans" cxnId="{EDA055B0-B975-DA47-BA90-7822752428F1}">
      <dgm:prSet/>
      <dgm:spPr/>
      <dgm:t>
        <a:bodyPr/>
        <a:lstStyle/>
        <a:p>
          <a:endParaRPr lang="en-US">
            <a:latin typeface="Arial" panose="020B0604020202020204" pitchFamily="34" charset="0"/>
            <a:cs typeface="Arial" panose="020B0604020202020204" pitchFamily="34" charset="0"/>
          </a:endParaRPr>
        </a:p>
      </dgm:t>
    </dgm:pt>
    <dgm:pt modelId="{D3B6D5C6-790B-714D-A19D-1494B64EF45F}" type="sibTrans" cxnId="{EDA055B0-B975-DA47-BA90-7822752428F1}">
      <dgm:prSet/>
      <dgm:spPr/>
      <dgm:t>
        <a:bodyPr/>
        <a:lstStyle/>
        <a:p>
          <a:endParaRPr lang="en-US">
            <a:latin typeface="Arial" panose="020B0604020202020204" pitchFamily="34" charset="0"/>
            <a:cs typeface="Arial" panose="020B0604020202020204" pitchFamily="34" charset="0"/>
          </a:endParaRPr>
        </a:p>
      </dgm:t>
    </dgm:pt>
    <dgm:pt modelId="{0EF460E6-D029-6C46-A922-AD5D020ABB7D}" type="pres">
      <dgm:prSet presAssocID="{5E9D733B-22D8-3D4A-92DF-79CA75C62323}" presName="Name0" presStyleCnt="0">
        <dgm:presLayoutVars>
          <dgm:dir/>
          <dgm:animLvl val="lvl"/>
          <dgm:resizeHandles val="exact"/>
        </dgm:presLayoutVars>
      </dgm:prSet>
      <dgm:spPr/>
    </dgm:pt>
    <dgm:pt modelId="{B8D5EB6E-F486-0647-BA8D-FFDE4B43A580}" type="pres">
      <dgm:prSet presAssocID="{00A50C35-063C-6747-B7D0-FF15A2DFF4A4}" presName="linNode" presStyleCnt="0"/>
      <dgm:spPr/>
    </dgm:pt>
    <dgm:pt modelId="{A2105829-9CAB-D347-81A6-693A53424DEB}" type="pres">
      <dgm:prSet presAssocID="{00A50C35-063C-6747-B7D0-FF15A2DFF4A4}" presName="parentText" presStyleLbl="node1" presStyleIdx="0" presStyleCnt="3" custLinFactNeighborX="-198">
        <dgm:presLayoutVars>
          <dgm:chMax val="1"/>
          <dgm:bulletEnabled val="1"/>
        </dgm:presLayoutVars>
      </dgm:prSet>
      <dgm:spPr/>
    </dgm:pt>
    <dgm:pt modelId="{CE548BA4-4605-D843-8178-D25B07D31125}" type="pres">
      <dgm:prSet presAssocID="{00A50C35-063C-6747-B7D0-FF15A2DFF4A4}" presName="descendantText" presStyleLbl="alignAccFollowNode1" presStyleIdx="0" presStyleCnt="3" custLinFactNeighborX="13772" custLinFactNeighborY="2717">
        <dgm:presLayoutVars>
          <dgm:bulletEnabled val="1"/>
        </dgm:presLayoutVars>
      </dgm:prSet>
      <dgm:spPr/>
    </dgm:pt>
    <dgm:pt modelId="{353B6029-165A-2045-9EC0-E9087CDE63E9}" type="pres">
      <dgm:prSet presAssocID="{A57A4EA3-19B5-A14E-B227-23A6DA4A92A5}" presName="sp" presStyleCnt="0"/>
      <dgm:spPr/>
    </dgm:pt>
    <dgm:pt modelId="{FBA0ABD3-68DD-D049-9439-4E65F9E4D471}" type="pres">
      <dgm:prSet presAssocID="{F87B7256-E98A-BC4E-BB82-74C656FA6C96}" presName="linNode" presStyleCnt="0"/>
      <dgm:spPr/>
    </dgm:pt>
    <dgm:pt modelId="{6E4CDB1C-F3C5-9446-806D-27F3EC223855}" type="pres">
      <dgm:prSet presAssocID="{F87B7256-E98A-BC4E-BB82-74C656FA6C96}" presName="parentText" presStyleLbl="node1" presStyleIdx="1" presStyleCnt="3">
        <dgm:presLayoutVars>
          <dgm:chMax val="1"/>
          <dgm:bulletEnabled val="1"/>
        </dgm:presLayoutVars>
      </dgm:prSet>
      <dgm:spPr/>
    </dgm:pt>
    <dgm:pt modelId="{363BFA2F-8ABB-4041-B701-82356DF0713A}" type="pres">
      <dgm:prSet presAssocID="{F87B7256-E98A-BC4E-BB82-74C656FA6C96}" presName="descendantText" presStyleLbl="alignAccFollowNode1" presStyleIdx="1" presStyleCnt="3" custScaleY="138701">
        <dgm:presLayoutVars>
          <dgm:bulletEnabled val="1"/>
        </dgm:presLayoutVars>
      </dgm:prSet>
      <dgm:spPr/>
    </dgm:pt>
    <dgm:pt modelId="{6FC820BE-D327-D646-BCC5-274B81472108}" type="pres">
      <dgm:prSet presAssocID="{57641E4E-5A3B-0E4D-B3EF-8741E0F9EB6A}" presName="sp" presStyleCnt="0"/>
      <dgm:spPr/>
    </dgm:pt>
    <dgm:pt modelId="{9E492FFB-AF21-EB47-A0A8-90F687364438}" type="pres">
      <dgm:prSet presAssocID="{D736430E-A24E-3843-88A8-397A4F4958F0}" presName="linNode" presStyleCnt="0"/>
      <dgm:spPr/>
    </dgm:pt>
    <dgm:pt modelId="{1B653D09-0512-604D-8CCC-4A554634A713}" type="pres">
      <dgm:prSet presAssocID="{D736430E-A24E-3843-88A8-397A4F4958F0}" presName="parentText" presStyleLbl="node1" presStyleIdx="2" presStyleCnt="3">
        <dgm:presLayoutVars>
          <dgm:chMax val="1"/>
          <dgm:bulletEnabled val="1"/>
        </dgm:presLayoutVars>
      </dgm:prSet>
      <dgm:spPr/>
    </dgm:pt>
    <dgm:pt modelId="{1E45667F-3511-AD45-93D6-D694433898F9}" type="pres">
      <dgm:prSet presAssocID="{D736430E-A24E-3843-88A8-397A4F4958F0}" presName="descendantText" presStyleLbl="alignAccFollowNode1" presStyleIdx="2" presStyleCnt="3">
        <dgm:presLayoutVars>
          <dgm:bulletEnabled val="1"/>
        </dgm:presLayoutVars>
      </dgm:prSet>
      <dgm:spPr/>
    </dgm:pt>
  </dgm:ptLst>
  <dgm:cxnLst>
    <dgm:cxn modelId="{AC49A60D-6058-4327-B80A-F94DE0CDF09F}" type="presOf" srcId="{F87B7256-E98A-BC4E-BB82-74C656FA6C96}" destId="{6E4CDB1C-F3C5-9446-806D-27F3EC223855}" srcOrd="0" destOrd="0" presId="urn:microsoft.com/office/officeart/2005/8/layout/vList5"/>
    <dgm:cxn modelId="{665C1E0E-0F13-5E41-9A33-619A339104E8}" srcId="{D736430E-A24E-3843-88A8-397A4F4958F0}" destId="{62AAE100-45BA-F542-95D7-B042C5016161}" srcOrd="1" destOrd="0" parTransId="{282664BF-D190-E643-B117-C40BEDB5F538}" sibTransId="{49B548FD-30DE-4B46-AA9F-BCD6BD2FCC87}"/>
    <dgm:cxn modelId="{585E6E1F-C2CE-1A4B-AC92-CFF85B55A045}" srcId="{5E9D733B-22D8-3D4A-92DF-79CA75C62323}" destId="{F87B7256-E98A-BC4E-BB82-74C656FA6C96}" srcOrd="1" destOrd="0" parTransId="{A0D10981-786C-AB47-B6B1-3991AC3C886E}" sibTransId="{57641E4E-5A3B-0E4D-B3EF-8741E0F9EB6A}"/>
    <dgm:cxn modelId="{279E8521-FE36-4F86-A0DA-BDD278B3B965}" type="presOf" srcId="{D736430E-A24E-3843-88A8-397A4F4958F0}" destId="{1B653D09-0512-604D-8CCC-4A554634A713}" srcOrd="0" destOrd="0" presId="urn:microsoft.com/office/officeart/2005/8/layout/vList5"/>
    <dgm:cxn modelId="{818F3E31-7610-4F0E-9E75-5E03F482E78C}" type="presOf" srcId="{62AAE100-45BA-F542-95D7-B042C5016161}" destId="{1E45667F-3511-AD45-93D6-D694433898F9}" srcOrd="0" destOrd="1" presId="urn:microsoft.com/office/officeart/2005/8/layout/vList5"/>
    <dgm:cxn modelId="{392B183C-B166-4645-90D1-0737FB8E5BAA}" srcId="{F87B7256-E98A-BC4E-BB82-74C656FA6C96}" destId="{3E346105-EC8C-A942-B772-4D17DC66986E}" srcOrd="1" destOrd="0" parTransId="{C7482EC6-F370-8249-8EFB-F7A2003DFE0F}" sibTransId="{A89A54FD-8210-2F43-9167-A8C6EDFB8E7E}"/>
    <dgm:cxn modelId="{0C258D41-5575-43EC-99B0-04DD0E7238D8}" type="presOf" srcId="{DD86D33F-3D83-A440-8FA1-9166D8102279}" destId="{363BFA2F-8ABB-4041-B701-82356DF0713A}" srcOrd="0" destOrd="2" presId="urn:microsoft.com/office/officeart/2005/8/layout/vList5"/>
    <dgm:cxn modelId="{63F55749-ADEE-E945-AEB9-4740C061AC98}" srcId="{5E9D733B-22D8-3D4A-92DF-79CA75C62323}" destId="{00A50C35-063C-6747-B7D0-FF15A2DFF4A4}" srcOrd="0" destOrd="0" parTransId="{22241C95-40E8-A140-A640-26ED02D38CDF}" sibTransId="{A57A4EA3-19B5-A14E-B227-23A6DA4A92A5}"/>
    <dgm:cxn modelId="{436ACA4E-DF43-469E-BFC7-83211388A657}" type="presOf" srcId="{00A50C35-063C-6747-B7D0-FF15A2DFF4A4}" destId="{A2105829-9CAB-D347-81A6-693A53424DEB}" srcOrd="0" destOrd="0" presId="urn:microsoft.com/office/officeart/2005/8/layout/vList5"/>
    <dgm:cxn modelId="{271B5F51-AFA0-D248-BA30-F977A910B57C}" srcId="{00A50C35-063C-6747-B7D0-FF15A2DFF4A4}" destId="{D25610F3-7CE4-A646-9776-29ACFBAF5BD7}" srcOrd="0" destOrd="0" parTransId="{A69863DC-0670-DD4D-84A5-B2647DA7BBB0}" sibTransId="{EF4E48D8-1697-3E4A-8382-380B32E3ED87}"/>
    <dgm:cxn modelId="{9BA94374-BF12-944C-B30F-843593BE3E6C}" srcId="{F87B7256-E98A-BC4E-BB82-74C656FA6C96}" destId="{16C57C00-8830-C44C-BF64-C5D92964233C}" srcOrd="0" destOrd="0" parTransId="{C71FB07B-A1F5-D041-8907-658F8A4DA031}" sibTransId="{F56C1A16-6A12-BF40-A1E0-601D234EDE85}"/>
    <dgm:cxn modelId="{0E507293-4C2C-4BFD-BE65-13714EA92128}" type="presOf" srcId="{2484CBDB-2C00-3645-A005-0D7E1595CB58}" destId="{CE548BA4-4605-D843-8178-D25B07D31125}" srcOrd="0" destOrd="2" presId="urn:microsoft.com/office/officeart/2005/8/layout/vList5"/>
    <dgm:cxn modelId="{FF65B998-1DE4-42DB-99A8-F7B3CC62538E}" type="presOf" srcId="{D25610F3-7CE4-A646-9776-29ACFBAF5BD7}" destId="{CE548BA4-4605-D843-8178-D25B07D31125}" srcOrd="0" destOrd="0" presId="urn:microsoft.com/office/officeart/2005/8/layout/vList5"/>
    <dgm:cxn modelId="{EDA055B0-B975-DA47-BA90-7822752428F1}" srcId="{00A50C35-063C-6747-B7D0-FF15A2DFF4A4}" destId="{2484CBDB-2C00-3645-A005-0D7E1595CB58}" srcOrd="2" destOrd="0" parTransId="{70211B6C-BF60-C543-A77B-03D373CC67D4}" sibTransId="{D3B6D5C6-790B-714D-A19D-1494B64EF45F}"/>
    <dgm:cxn modelId="{11F5B8B6-C092-3142-B24F-24DC9D30F609}" srcId="{D736430E-A24E-3843-88A8-397A4F4958F0}" destId="{ACF8C335-5186-5540-9893-497761DFACC3}" srcOrd="0" destOrd="0" parTransId="{B98996C8-80F6-664E-A37D-1F91DEEC1F0A}" sibTransId="{16F9CB9E-7026-FD43-9391-FA32F5FD89FB}"/>
    <dgm:cxn modelId="{50FE02C1-33CC-49B7-9781-BD7F3DE22D38}" type="presOf" srcId="{88EB7731-1051-9049-8212-B0EC0BA833C5}" destId="{CE548BA4-4605-D843-8178-D25B07D31125}" srcOrd="0" destOrd="1" presId="urn:microsoft.com/office/officeart/2005/8/layout/vList5"/>
    <dgm:cxn modelId="{BEB0CBCE-42C7-4C8B-A9DC-BC58394EE6F6}" type="presOf" srcId="{16C57C00-8830-C44C-BF64-C5D92964233C}" destId="{363BFA2F-8ABB-4041-B701-82356DF0713A}" srcOrd="0" destOrd="0" presId="urn:microsoft.com/office/officeart/2005/8/layout/vList5"/>
    <dgm:cxn modelId="{612DC4D1-60EC-4386-847F-F1A3D13411DD}" type="presOf" srcId="{ACF8C335-5186-5540-9893-497761DFACC3}" destId="{1E45667F-3511-AD45-93D6-D694433898F9}" srcOrd="0" destOrd="0" presId="urn:microsoft.com/office/officeart/2005/8/layout/vList5"/>
    <dgm:cxn modelId="{E13DE5DB-765A-4C5C-A820-105635D0108C}" type="presOf" srcId="{5E9D733B-22D8-3D4A-92DF-79CA75C62323}" destId="{0EF460E6-D029-6C46-A922-AD5D020ABB7D}" srcOrd="0" destOrd="0" presId="urn:microsoft.com/office/officeart/2005/8/layout/vList5"/>
    <dgm:cxn modelId="{6E9700DF-5EA0-8146-8DB9-FD6B8E983EE2}" srcId="{5E9D733B-22D8-3D4A-92DF-79CA75C62323}" destId="{D736430E-A24E-3843-88A8-397A4F4958F0}" srcOrd="2" destOrd="0" parTransId="{1DB3B12E-CA20-934B-A9A8-8F44BCA5FB8B}" sibTransId="{0F2E0A43-F78D-6C4B-A73A-C5AE344E6575}"/>
    <dgm:cxn modelId="{5B120FEC-3BCB-4363-BBCB-5FC273891C8A}" type="presOf" srcId="{3E346105-EC8C-A942-B772-4D17DC66986E}" destId="{363BFA2F-8ABB-4041-B701-82356DF0713A}" srcOrd="0" destOrd="1" presId="urn:microsoft.com/office/officeart/2005/8/layout/vList5"/>
    <dgm:cxn modelId="{547EF8F3-9F69-5443-B930-50AA5251D324}" srcId="{F87B7256-E98A-BC4E-BB82-74C656FA6C96}" destId="{DD86D33F-3D83-A440-8FA1-9166D8102279}" srcOrd="2" destOrd="0" parTransId="{CC14C554-CB32-3D44-9440-896C4B5DB4D7}" sibTransId="{8FEDCDB9-A6E7-1544-BEAF-0231300EDB0E}"/>
    <dgm:cxn modelId="{A618F9FD-4EFE-F148-8FE1-7B6E7A0C84E8}" srcId="{00A50C35-063C-6747-B7D0-FF15A2DFF4A4}" destId="{88EB7731-1051-9049-8212-B0EC0BA833C5}" srcOrd="1" destOrd="0" parTransId="{565D72AF-2E0D-6041-8880-E0E98E1D08FC}" sibTransId="{FBB2120B-F3BA-164B-9918-9ABE8752FAC5}"/>
    <dgm:cxn modelId="{328EAF65-639E-4025-89C8-00E60685075E}" type="presParOf" srcId="{0EF460E6-D029-6C46-A922-AD5D020ABB7D}" destId="{B8D5EB6E-F486-0647-BA8D-FFDE4B43A580}" srcOrd="0" destOrd="0" presId="urn:microsoft.com/office/officeart/2005/8/layout/vList5"/>
    <dgm:cxn modelId="{BDD4AEB0-1DF7-4E79-A2FC-A719A70B2012}" type="presParOf" srcId="{B8D5EB6E-F486-0647-BA8D-FFDE4B43A580}" destId="{A2105829-9CAB-D347-81A6-693A53424DEB}" srcOrd="0" destOrd="0" presId="urn:microsoft.com/office/officeart/2005/8/layout/vList5"/>
    <dgm:cxn modelId="{547E6FD1-C1DE-4BA4-8084-8D227279F5D4}" type="presParOf" srcId="{B8D5EB6E-F486-0647-BA8D-FFDE4B43A580}" destId="{CE548BA4-4605-D843-8178-D25B07D31125}" srcOrd="1" destOrd="0" presId="urn:microsoft.com/office/officeart/2005/8/layout/vList5"/>
    <dgm:cxn modelId="{5F2AE3B5-16C9-4AE7-B317-D88AEEA7D86F}" type="presParOf" srcId="{0EF460E6-D029-6C46-A922-AD5D020ABB7D}" destId="{353B6029-165A-2045-9EC0-E9087CDE63E9}" srcOrd="1" destOrd="0" presId="urn:microsoft.com/office/officeart/2005/8/layout/vList5"/>
    <dgm:cxn modelId="{5F7534A5-BB6F-4044-8EEC-CA378A1AF7D2}" type="presParOf" srcId="{0EF460E6-D029-6C46-A922-AD5D020ABB7D}" destId="{FBA0ABD3-68DD-D049-9439-4E65F9E4D471}" srcOrd="2" destOrd="0" presId="urn:microsoft.com/office/officeart/2005/8/layout/vList5"/>
    <dgm:cxn modelId="{9AFF5CC7-5E54-4C29-A96B-447B2746891E}" type="presParOf" srcId="{FBA0ABD3-68DD-D049-9439-4E65F9E4D471}" destId="{6E4CDB1C-F3C5-9446-806D-27F3EC223855}" srcOrd="0" destOrd="0" presId="urn:microsoft.com/office/officeart/2005/8/layout/vList5"/>
    <dgm:cxn modelId="{0B023594-47C2-46F0-BCEE-1EFBA5DF2F84}" type="presParOf" srcId="{FBA0ABD3-68DD-D049-9439-4E65F9E4D471}" destId="{363BFA2F-8ABB-4041-B701-82356DF0713A}" srcOrd="1" destOrd="0" presId="urn:microsoft.com/office/officeart/2005/8/layout/vList5"/>
    <dgm:cxn modelId="{E06D8FB8-799A-4A48-AF07-3F559D2EEF7C}" type="presParOf" srcId="{0EF460E6-D029-6C46-A922-AD5D020ABB7D}" destId="{6FC820BE-D327-D646-BCC5-274B81472108}" srcOrd="3" destOrd="0" presId="urn:microsoft.com/office/officeart/2005/8/layout/vList5"/>
    <dgm:cxn modelId="{5097ADCA-88B8-4861-B99E-3F3A0A88634B}" type="presParOf" srcId="{0EF460E6-D029-6C46-A922-AD5D020ABB7D}" destId="{9E492FFB-AF21-EB47-A0A8-90F687364438}" srcOrd="4" destOrd="0" presId="urn:microsoft.com/office/officeart/2005/8/layout/vList5"/>
    <dgm:cxn modelId="{D54B69ED-392E-4E51-8074-354CDAA8B8F2}" type="presParOf" srcId="{9E492FFB-AF21-EB47-A0A8-90F687364438}" destId="{1B653D09-0512-604D-8CCC-4A554634A713}" srcOrd="0" destOrd="0" presId="urn:microsoft.com/office/officeart/2005/8/layout/vList5"/>
    <dgm:cxn modelId="{2C4B9026-438E-4AAA-BCF3-A559C74E8E03}" type="presParOf" srcId="{9E492FFB-AF21-EB47-A0A8-90F687364438}" destId="{1E45667F-3511-AD45-93D6-D694433898F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D0A4C6-3405-8C47-847D-9D09014C502B}" type="doc">
      <dgm:prSet loTypeId="urn:microsoft.com/office/officeart/2005/8/layout/orgChart1" loCatId="" qsTypeId="urn:microsoft.com/office/officeart/2005/8/quickstyle/simple2" qsCatId="simple" csTypeId="urn:microsoft.com/office/officeart/2005/8/colors/accent1_2" csCatId="accent1" phldr="1"/>
      <dgm:spPr/>
      <dgm:t>
        <a:bodyPr/>
        <a:lstStyle/>
        <a:p>
          <a:endParaRPr lang="en-US"/>
        </a:p>
      </dgm:t>
    </dgm:pt>
    <dgm:pt modelId="{5378AC4C-89CF-2343-973E-D1670C443258}">
      <dgm:prSet phldrT="[Text]" custT="1"/>
      <dgm:spPr>
        <a:noFill/>
        <a:ln>
          <a:solidFill>
            <a:schemeClr val="tx1"/>
          </a:solidFill>
        </a:ln>
      </dgm:spPr>
      <dgm:t>
        <a:bodyPr/>
        <a:lstStyle/>
        <a:p>
          <a:r>
            <a:rPr lang="en-US" sz="2400" dirty="0" err="1">
              <a:solidFill>
                <a:schemeClr val="tx1"/>
              </a:solidFill>
              <a:latin typeface="Arial" panose="020B0604020202020204" pitchFamily="34" charset="0"/>
              <a:cs typeface="Arial" panose="020B0604020202020204" pitchFamily="34" charset="0"/>
            </a:rPr>
            <a:t>Malnutrición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asociada</a:t>
          </a:r>
          <a:r>
            <a:rPr lang="en-US" sz="2400" dirty="0">
              <a:solidFill>
                <a:schemeClr val="tx1"/>
              </a:solidFill>
              <a:latin typeface="Arial" panose="020B0604020202020204" pitchFamily="34" charset="0"/>
              <a:cs typeface="Arial" panose="020B0604020202020204" pitchFamily="34" charset="0"/>
            </a:rPr>
            <a:t> a </a:t>
          </a:r>
          <a:r>
            <a:rPr lang="en-US" sz="2400" dirty="0" err="1">
              <a:solidFill>
                <a:schemeClr val="tx1"/>
              </a:solidFill>
              <a:latin typeface="Arial" panose="020B0604020202020204" pitchFamily="34" charset="0"/>
              <a:cs typeface="Arial" panose="020B0604020202020204" pitchFamily="34" charset="0"/>
            </a:rPr>
            <a:t>enfermedad</a:t>
          </a:r>
          <a:endParaRPr lang="en-US" sz="2400" dirty="0">
            <a:solidFill>
              <a:schemeClr val="tx1"/>
            </a:solidFill>
            <a:latin typeface="Arial" panose="020B0604020202020204" pitchFamily="34" charset="0"/>
            <a:cs typeface="Arial" panose="020B0604020202020204" pitchFamily="34" charset="0"/>
          </a:endParaRPr>
        </a:p>
      </dgm:t>
    </dgm:pt>
    <dgm:pt modelId="{882FCE3D-4B4F-5A4E-B8F8-4E1C692FD0E2}" type="parTrans" cxnId="{FCD6C572-9C61-E74B-97EC-6ED8DC6D6FFA}">
      <dgm:prSet/>
      <dgm:spPr/>
      <dgm:t>
        <a:bodyPr/>
        <a:lstStyle/>
        <a:p>
          <a:endParaRPr lang="en-US" sz="2400">
            <a:latin typeface="Arial" panose="020B0604020202020204" pitchFamily="34" charset="0"/>
            <a:cs typeface="Arial" panose="020B0604020202020204" pitchFamily="34" charset="0"/>
          </a:endParaRPr>
        </a:p>
      </dgm:t>
    </dgm:pt>
    <dgm:pt modelId="{78DB83BD-90DE-9146-B7FF-8606AC074697}" type="sibTrans" cxnId="{FCD6C572-9C61-E74B-97EC-6ED8DC6D6FFA}">
      <dgm:prSet/>
      <dgm:spPr/>
      <dgm:t>
        <a:bodyPr/>
        <a:lstStyle/>
        <a:p>
          <a:endParaRPr lang="en-US" sz="2400">
            <a:latin typeface="Arial" panose="020B0604020202020204" pitchFamily="34" charset="0"/>
            <a:cs typeface="Arial" panose="020B0604020202020204" pitchFamily="34" charset="0"/>
          </a:endParaRPr>
        </a:p>
      </dgm:t>
    </dgm:pt>
    <dgm:pt modelId="{1B609A3F-A63B-F24E-BFBA-0C11A1C54947}">
      <dgm:prSet phldrT="[Text]" custT="1"/>
      <dgm:spPr>
        <a:noFill/>
        <a:ln>
          <a:solidFill>
            <a:schemeClr val="tx1"/>
          </a:solidFill>
        </a:ln>
      </dgm:spPr>
      <dgm:t>
        <a:bodyPr/>
        <a:lstStyle/>
        <a:p>
          <a:r>
            <a:rPr lang="en-US" sz="2400" dirty="0">
              <a:solidFill>
                <a:schemeClr val="tx1"/>
              </a:solidFill>
              <a:latin typeface="Arial" panose="020B0604020202020204" pitchFamily="34" charset="0"/>
              <a:cs typeface="Arial" panose="020B0604020202020204" pitchFamily="34" charset="0"/>
            </a:rPr>
            <a:t>Mala </a:t>
          </a:r>
          <a:r>
            <a:rPr lang="en-US" sz="2400" dirty="0" err="1">
              <a:solidFill>
                <a:schemeClr val="tx1"/>
              </a:solidFill>
              <a:latin typeface="Arial" panose="020B0604020202020204" pitchFamily="34" charset="0"/>
              <a:cs typeface="Arial" panose="020B0604020202020204" pitchFamily="34" charset="0"/>
            </a:rPr>
            <a:t>calidad</a:t>
          </a:r>
          <a:r>
            <a:rPr lang="en-US" sz="2400" dirty="0">
              <a:solidFill>
                <a:schemeClr val="tx1"/>
              </a:solidFill>
              <a:latin typeface="Arial" panose="020B0604020202020204" pitchFamily="34" charset="0"/>
              <a:cs typeface="Arial" panose="020B0604020202020204" pitchFamily="34" charset="0"/>
            </a:rPr>
            <a:t> del </a:t>
          </a:r>
          <a:r>
            <a:rPr lang="en-US" sz="2400" dirty="0" err="1">
              <a:solidFill>
                <a:schemeClr val="tx1"/>
              </a:solidFill>
              <a:latin typeface="Arial" panose="020B0604020202020204" pitchFamily="34" charset="0"/>
              <a:cs typeface="Arial" panose="020B0604020202020204" pitchFamily="34" charset="0"/>
            </a:rPr>
            <a:t>cuidado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nutricional</a:t>
          </a:r>
          <a:endParaRPr lang="en-US" sz="2400" dirty="0">
            <a:solidFill>
              <a:schemeClr val="tx1"/>
            </a:solidFill>
            <a:latin typeface="Arial" panose="020B0604020202020204" pitchFamily="34" charset="0"/>
            <a:cs typeface="Arial" panose="020B0604020202020204" pitchFamily="34" charset="0"/>
          </a:endParaRPr>
        </a:p>
      </dgm:t>
    </dgm:pt>
    <dgm:pt modelId="{609879A3-22FB-9F47-88DE-00D5142B3FB3}" type="parTrans" cxnId="{FD4E0F50-052B-E640-8C27-7AF2665FB8D8}">
      <dgm:prSet/>
      <dgm:spPr>
        <a:ln>
          <a:solidFill>
            <a:schemeClr val="tx1"/>
          </a:solidFill>
        </a:ln>
      </dgm:spPr>
      <dgm:t>
        <a:bodyPr/>
        <a:lstStyle/>
        <a:p>
          <a:endParaRPr lang="en-US" sz="2400">
            <a:latin typeface="Arial" panose="020B0604020202020204" pitchFamily="34" charset="0"/>
            <a:cs typeface="Arial" panose="020B0604020202020204" pitchFamily="34" charset="0"/>
          </a:endParaRPr>
        </a:p>
      </dgm:t>
    </dgm:pt>
    <dgm:pt modelId="{E6D33FA9-D0D3-E445-B3BD-47AC64A8992B}" type="sibTrans" cxnId="{FD4E0F50-052B-E640-8C27-7AF2665FB8D8}">
      <dgm:prSet/>
      <dgm:spPr/>
      <dgm:t>
        <a:bodyPr/>
        <a:lstStyle/>
        <a:p>
          <a:endParaRPr lang="en-US" sz="2400">
            <a:latin typeface="Arial" panose="020B0604020202020204" pitchFamily="34" charset="0"/>
            <a:cs typeface="Arial" panose="020B0604020202020204" pitchFamily="34" charset="0"/>
          </a:endParaRPr>
        </a:p>
      </dgm:t>
    </dgm:pt>
    <dgm:pt modelId="{33DBB7BD-F624-134E-816F-5CBC241CD2A5}">
      <dgm:prSet phldrT="[Text]" custT="1"/>
      <dgm:spPr>
        <a:noFill/>
        <a:ln>
          <a:solidFill>
            <a:schemeClr val="tx1"/>
          </a:solidFill>
        </a:ln>
      </dgm:spPr>
      <dgm:t>
        <a:bodyPr/>
        <a:lstStyle/>
        <a:p>
          <a:r>
            <a:rPr lang="en-US" sz="2400" dirty="0" err="1">
              <a:solidFill>
                <a:schemeClr val="tx1"/>
              </a:solidFill>
              <a:latin typeface="Arial" panose="020B0604020202020204" pitchFamily="34" charset="0"/>
              <a:cs typeface="Arial" panose="020B0604020202020204" pitchFamily="34" charset="0"/>
            </a:rPr>
            <a:t>Alteración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fisiológica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durante</a:t>
          </a:r>
          <a:r>
            <a:rPr lang="en-US" sz="2400" dirty="0">
              <a:solidFill>
                <a:schemeClr val="tx1"/>
              </a:solidFill>
              <a:latin typeface="Arial" panose="020B0604020202020204" pitchFamily="34" charset="0"/>
              <a:cs typeface="Arial" panose="020B0604020202020204" pitchFamily="34" charset="0"/>
            </a:rPr>
            <a:t> la </a:t>
          </a:r>
          <a:r>
            <a:rPr lang="en-US" sz="2400" dirty="0" err="1">
              <a:solidFill>
                <a:schemeClr val="tx1"/>
              </a:solidFill>
              <a:latin typeface="Arial" panose="020B0604020202020204" pitchFamily="34" charset="0"/>
              <a:cs typeface="Arial" panose="020B0604020202020204" pitchFamily="34" charset="0"/>
            </a:rPr>
            <a:t>inflamación</a:t>
          </a:r>
          <a:r>
            <a:rPr lang="en-US" sz="2400" dirty="0">
              <a:solidFill>
                <a:schemeClr val="tx1"/>
              </a:solidFill>
              <a:latin typeface="Arial" panose="020B0604020202020204" pitchFamily="34" charset="0"/>
              <a:cs typeface="Arial" panose="020B0604020202020204" pitchFamily="34" charset="0"/>
            </a:rPr>
            <a:t> </a:t>
          </a:r>
        </a:p>
      </dgm:t>
    </dgm:pt>
    <dgm:pt modelId="{908906C0-AC5E-E04F-BF6D-5C53CB059896}" type="parTrans" cxnId="{79264334-BDC3-AA43-8A60-12613D7299ED}">
      <dgm:prSet/>
      <dgm:spPr>
        <a:ln>
          <a:solidFill>
            <a:schemeClr val="tx1"/>
          </a:solidFill>
        </a:ln>
      </dgm:spPr>
      <dgm:t>
        <a:bodyPr/>
        <a:lstStyle/>
        <a:p>
          <a:endParaRPr lang="en-US" sz="2400">
            <a:latin typeface="Arial" panose="020B0604020202020204" pitchFamily="34" charset="0"/>
            <a:cs typeface="Arial" panose="020B0604020202020204" pitchFamily="34" charset="0"/>
          </a:endParaRPr>
        </a:p>
      </dgm:t>
    </dgm:pt>
    <dgm:pt modelId="{0E174868-F63E-BC4F-86D3-6366BD166D80}" type="sibTrans" cxnId="{79264334-BDC3-AA43-8A60-12613D7299ED}">
      <dgm:prSet/>
      <dgm:spPr/>
      <dgm:t>
        <a:bodyPr/>
        <a:lstStyle/>
        <a:p>
          <a:endParaRPr lang="en-US" sz="2400">
            <a:latin typeface="Arial" panose="020B0604020202020204" pitchFamily="34" charset="0"/>
            <a:cs typeface="Arial" panose="020B0604020202020204" pitchFamily="34" charset="0"/>
          </a:endParaRPr>
        </a:p>
      </dgm:t>
    </dgm:pt>
    <dgm:pt modelId="{4A2D4F60-EF1A-7246-B3D2-9FA4F1A9CA9E}">
      <dgm:prSet custT="1"/>
      <dgm:spPr>
        <a:noFill/>
        <a:ln>
          <a:solidFill>
            <a:schemeClr val="tx1"/>
          </a:solidFill>
        </a:ln>
      </dgm:spPr>
      <dgm:t>
        <a:bodyPr/>
        <a:lstStyle/>
        <a:p>
          <a:r>
            <a:rPr lang="en-US" sz="2400" dirty="0" err="1">
              <a:solidFill>
                <a:schemeClr val="tx1"/>
              </a:solidFill>
              <a:latin typeface="Arial" panose="020B0604020202020204" pitchFamily="34" charset="0"/>
              <a:cs typeface="Arial" panose="020B0604020202020204" pitchFamily="34" charset="0"/>
            </a:rPr>
            <a:t>Mejoramiento</a:t>
          </a:r>
          <a:r>
            <a:rPr lang="en-US" sz="2400" dirty="0">
              <a:solidFill>
                <a:schemeClr val="tx1"/>
              </a:solidFill>
              <a:latin typeface="Arial" panose="020B0604020202020204" pitchFamily="34" charset="0"/>
              <a:cs typeface="Arial" panose="020B0604020202020204" pitchFamily="34" charset="0"/>
            </a:rPr>
            <a:t> de </a:t>
          </a:r>
          <a:r>
            <a:rPr lang="en-US" sz="2400" dirty="0" err="1">
              <a:solidFill>
                <a:schemeClr val="tx1"/>
              </a:solidFill>
              <a:latin typeface="Arial" panose="020B0604020202020204" pitchFamily="34" charset="0"/>
              <a:cs typeface="Arial" panose="020B0604020202020204" pitchFamily="34" charset="0"/>
            </a:rPr>
            <a:t>calidad</a:t>
          </a:r>
          <a:r>
            <a:rPr lang="en-US" sz="2400" dirty="0">
              <a:solidFill>
                <a:schemeClr val="tx1"/>
              </a:solidFill>
              <a:latin typeface="Arial" panose="020B0604020202020204" pitchFamily="34" charset="0"/>
              <a:cs typeface="Arial" panose="020B0604020202020204" pitchFamily="34" charset="0"/>
            </a:rPr>
            <a:t> </a:t>
          </a:r>
        </a:p>
      </dgm:t>
    </dgm:pt>
    <dgm:pt modelId="{95FA2759-37CF-D14C-9CC0-7D4C105280EA}" type="parTrans" cxnId="{DFCB1B0E-F2EF-6D42-84B3-0BB4EBACD96A}">
      <dgm:prSet/>
      <dgm:spPr>
        <a:ln>
          <a:solidFill>
            <a:schemeClr val="tx1"/>
          </a:solidFill>
        </a:ln>
      </dgm:spPr>
      <dgm:t>
        <a:bodyPr/>
        <a:lstStyle/>
        <a:p>
          <a:endParaRPr lang="en-US" sz="2400">
            <a:latin typeface="Arial" panose="020B0604020202020204" pitchFamily="34" charset="0"/>
            <a:cs typeface="Arial" panose="020B0604020202020204" pitchFamily="34" charset="0"/>
          </a:endParaRPr>
        </a:p>
      </dgm:t>
    </dgm:pt>
    <dgm:pt modelId="{0824D74D-4482-CD45-A566-17BCD7186B08}" type="sibTrans" cxnId="{DFCB1B0E-F2EF-6D42-84B3-0BB4EBACD96A}">
      <dgm:prSet/>
      <dgm:spPr/>
      <dgm:t>
        <a:bodyPr/>
        <a:lstStyle/>
        <a:p>
          <a:endParaRPr lang="en-US" sz="2400">
            <a:latin typeface="Arial" panose="020B0604020202020204" pitchFamily="34" charset="0"/>
            <a:cs typeface="Arial" panose="020B0604020202020204" pitchFamily="34" charset="0"/>
          </a:endParaRPr>
        </a:p>
      </dgm:t>
    </dgm:pt>
    <dgm:pt modelId="{14C64742-ED59-3D4B-A969-C1CECE2FC791}">
      <dgm:prSet custT="1"/>
      <dgm:spPr>
        <a:noFill/>
        <a:ln>
          <a:solidFill>
            <a:schemeClr val="tx1"/>
          </a:solidFill>
        </a:ln>
      </dgm:spPr>
      <dgm:t>
        <a:bodyPr/>
        <a:lstStyle/>
        <a:p>
          <a:r>
            <a:rPr lang="en-US" sz="2400" dirty="0" err="1">
              <a:solidFill>
                <a:schemeClr val="tx1"/>
              </a:solidFill>
              <a:latin typeface="Arial" panose="020B0604020202020204" pitchFamily="34" charset="0"/>
              <a:cs typeface="Arial" panose="020B0604020202020204" pitchFamily="34" charset="0"/>
            </a:rPr>
            <a:t>Entendimiento</a:t>
          </a:r>
          <a:r>
            <a:rPr lang="en-US" sz="2400" dirty="0">
              <a:solidFill>
                <a:schemeClr val="tx1"/>
              </a:solidFill>
              <a:latin typeface="Arial" panose="020B0604020202020204" pitchFamily="34" charset="0"/>
              <a:cs typeface="Arial" panose="020B0604020202020204" pitchFamily="34" charset="0"/>
            </a:rPr>
            <a:t> de la </a:t>
          </a:r>
          <a:r>
            <a:rPr lang="en-US" sz="2400" dirty="0" err="1">
              <a:solidFill>
                <a:schemeClr val="tx1"/>
              </a:solidFill>
              <a:latin typeface="Arial" panose="020B0604020202020204" pitchFamily="34" charset="0"/>
              <a:cs typeface="Arial" panose="020B0604020202020204" pitchFamily="34" charset="0"/>
            </a:rPr>
            <a:t>biología</a:t>
          </a:r>
          <a:endParaRPr lang="en-US" sz="2400" dirty="0">
            <a:solidFill>
              <a:schemeClr val="tx1"/>
            </a:solidFill>
            <a:latin typeface="Arial" panose="020B0604020202020204" pitchFamily="34" charset="0"/>
            <a:cs typeface="Arial" panose="020B0604020202020204" pitchFamily="34" charset="0"/>
          </a:endParaRPr>
        </a:p>
      </dgm:t>
    </dgm:pt>
    <dgm:pt modelId="{11F45F8C-B2C1-9E44-B260-81CDF732757E}" type="parTrans" cxnId="{FDA24A7B-DBE7-B340-8651-CC13490CF206}">
      <dgm:prSet/>
      <dgm:spPr>
        <a:ln>
          <a:solidFill>
            <a:schemeClr val="tx1"/>
          </a:solidFill>
        </a:ln>
      </dgm:spPr>
      <dgm:t>
        <a:bodyPr/>
        <a:lstStyle/>
        <a:p>
          <a:endParaRPr lang="en-US" sz="2400">
            <a:latin typeface="Arial" panose="020B0604020202020204" pitchFamily="34" charset="0"/>
            <a:cs typeface="Arial" panose="020B0604020202020204" pitchFamily="34" charset="0"/>
          </a:endParaRPr>
        </a:p>
      </dgm:t>
    </dgm:pt>
    <dgm:pt modelId="{1F7E08E2-61E8-B44D-9726-AEE9297ACC3B}" type="sibTrans" cxnId="{FDA24A7B-DBE7-B340-8651-CC13490CF206}">
      <dgm:prSet/>
      <dgm:spPr/>
      <dgm:t>
        <a:bodyPr/>
        <a:lstStyle/>
        <a:p>
          <a:endParaRPr lang="en-US" sz="2400">
            <a:latin typeface="Arial" panose="020B0604020202020204" pitchFamily="34" charset="0"/>
            <a:cs typeface="Arial" panose="020B0604020202020204" pitchFamily="34" charset="0"/>
          </a:endParaRPr>
        </a:p>
      </dgm:t>
    </dgm:pt>
    <dgm:pt modelId="{1330F11F-D936-E14E-9E0C-8550BD6715F2}" type="pres">
      <dgm:prSet presAssocID="{DFD0A4C6-3405-8C47-847D-9D09014C502B}" presName="hierChild1" presStyleCnt="0">
        <dgm:presLayoutVars>
          <dgm:orgChart val="1"/>
          <dgm:chPref val="1"/>
          <dgm:dir/>
          <dgm:animOne val="branch"/>
          <dgm:animLvl val="lvl"/>
          <dgm:resizeHandles/>
        </dgm:presLayoutVars>
      </dgm:prSet>
      <dgm:spPr/>
    </dgm:pt>
    <dgm:pt modelId="{4DE7FA76-DDB9-A740-AAEB-FFA8DB85649F}" type="pres">
      <dgm:prSet presAssocID="{5378AC4C-89CF-2343-973E-D1670C443258}" presName="hierRoot1" presStyleCnt="0">
        <dgm:presLayoutVars>
          <dgm:hierBranch val="init"/>
        </dgm:presLayoutVars>
      </dgm:prSet>
      <dgm:spPr/>
    </dgm:pt>
    <dgm:pt modelId="{C17B0297-2E21-0242-B67D-19E4084477B9}" type="pres">
      <dgm:prSet presAssocID="{5378AC4C-89CF-2343-973E-D1670C443258}" presName="rootComposite1" presStyleCnt="0"/>
      <dgm:spPr/>
    </dgm:pt>
    <dgm:pt modelId="{DB69C683-BFCA-5847-B5DA-C45ED05F2BA7}" type="pres">
      <dgm:prSet presAssocID="{5378AC4C-89CF-2343-973E-D1670C443258}" presName="rootText1" presStyleLbl="node0" presStyleIdx="0" presStyleCnt="1" custScaleX="317343" custScaleY="51333" custLinFactNeighborX="-5570" custLinFactNeighborY="-25792">
        <dgm:presLayoutVars>
          <dgm:chPref val="3"/>
        </dgm:presLayoutVars>
      </dgm:prSet>
      <dgm:spPr/>
    </dgm:pt>
    <dgm:pt modelId="{8A0DD83A-4596-DB4F-B1C9-C7C3A5B63DC2}" type="pres">
      <dgm:prSet presAssocID="{5378AC4C-89CF-2343-973E-D1670C443258}" presName="rootConnector1" presStyleLbl="node1" presStyleIdx="0" presStyleCnt="0"/>
      <dgm:spPr/>
    </dgm:pt>
    <dgm:pt modelId="{6F7A26B3-B01C-404B-8B1B-335F2E06AC78}" type="pres">
      <dgm:prSet presAssocID="{5378AC4C-89CF-2343-973E-D1670C443258}" presName="hierChild2" presStyleCnt="0"/>
      <dgm:spPr/>
    </dgm:pt>
    <dgm:pt modelId="{6E441835-9A36-1E4C-AEC0-7DB959BA98A4}" type="pres">
      <dgm:prSet presAssocID="{609879A3-22FB-9F47-88DE-00D5142B3FB3}" presName="Name37" presStyleLbl="parChTrans1D2" presStyleIdx="0" presStyleCnt="2"/>
      <dgm:spPr/>
    </dgm:pt>
    <dgm:pt modelId="{765CCEDA-64AD-9643-8E7E-4B55F1CEF0BA}" type="pres">
      <dgm:prSet presAssocID="{1B609A3F-A63B-F24E-BFBA-0C11A1C54947}" presName="hierRoot2" presStyleCnt="0">
        <dgm:presLayoutVars>
          <dgm:hierBranch val="init"/>
        </dgm:presLayoutVars>
      </dgm:prSet>
      <dgm:spPr/>
    </dgm:pt>
    <dgm:pt modelId="{552F8FDF-C78E-634C-B8DD-C33F3E69082B}" type="pres">
      <dgm:prSet presAssocID="{1B609A3F-A63B-F24E-BFBA-0C11A1C54947}" presName="rootComposite" presStyleCnt="0"/>
      <dgm:spPr/>
    </dgm:pt>
    <dgm:pt modelId="{360C51AB-3D34-6C43-8EF8-52A7E0379D3E}" type="pres">
      <dgm:prSet presAssocID="{1B609A3F-A63B-F24E-BFBA-0C11A1C54947}" presName="rootText" presStyleLbl="node2" presStyleIdx="0" presStyleCnt="2" custScaleX="182407" custLinFactNeighborX="1629" custLinFactNeighborY="-15569">
        <dgm:presLayoutVars>
          <dgm:chPref val="3"/>
        </dgm:presLayoutVars>
      </dgm:prSet>
      <dgm:spPr/>
    </dgm:pt>
    <dgm:pt modelId="{8CEDC31D-88FF-694D-B211-459B2CC660C0}" type="pres">
      <dgm:prSet presAssocID="{1B609A3F-A63B-F24E-BFBA-0C11A1C54947}" presName="rootConnector" presStyleLbl="node2" presStyleIdx="0" presStyleCnt="2"/>
      <dgm:spPr/>
    </dgm:pt>
    <dgm:pt modelId="{563725C4-E040-B543-8EEC-F557633551D7}" type="pres">
      <dgm:prSet presAssocID="{1B609A3F-A63B-F24E-BFBA-0C11A1C54947}" presName="hierChild4" presStyleCnt="0"/>
      <dgm:spPr/>
    </dgm:pt>
    <dgm:pt modelId="{6F62A7D5-3926-CC4A-A954-71AA1FE45007}" type="pres">
      <dgm:prSet presAssocID="{95FA2759-37CF-D14C-9CC0-7D4C105280EA}" presName="Name37" presStyleLbl="parChTrans1D3" presStyleIdx="0" presStyleCnt="2"/>
      <dgm:spPr/>
    </dgm:pt>
    <dgm:pt modelId="{64195DB4-A198-094D-A024-265E58091A4F}" type="pres">
      <dgm:prSet presAssocID="{4A2D4F60-EF1A-7246-B3D2-9FA4F1A9CA9E}" presName="hierRoot2" presStyleCnt="0">
        <dgm:presLayoutVars>
          <dgm:hierBranch val="init"/>
        </dgm:presLayoutVars>
      </dgm:prSet>
      <dgm:spPr/>
    </dgm:pt>
    <dgm:pt modelId="{508B04D7-BA89-EF4E-8E35-FB8BEEE8BEFF}" type="pres">
      <dgm:prSet presAssocID="{4A2D4F60-EF1A-7246-B3D2-9FA4F1A9CA9E}" presName="rootComposite" presStyleCnt="0"/>
      <dgm:spPr/>
    </dgm:pt>
    <dgm:pt modelId="{DAA67010-4F12-5A4C-8EE2-3AED6E91A1B2}" type="pres">
      <dgm:prSet presAssocID="{4A2D4F60-EF1A-7246-B3D2-9FA4F1A9CA9E}" presName="rootText" presStyleLbl="node3" presStyleIdx="0" presStyleCnt="2" custScaleX="126319" custScaleY="82506">
        <dgm:presLayoutVars>
          <dgm:chPref val="3"/>
        </dgm:presLayoutVars>
      </dgm:prSet>
      <dgm:spPr/>
    </dgm:pt>
    <dgm:pt modelId="{34DA5DE2-B2C4-8A45-9275-29E58044E5CD}" type="pres">
      <dgm:prSet presAssocID="{4A2D4F60-EF1A-7246-B3D2-9FA4F1A9CA9E}" presName="rootConnector" presStyleLbl="node3" presStyleIdx="0" presStyleCnt="2"/>
      <dgm:spPr/>
    </dgm:pt>
    <dgm:pt modelId="{2C414A29-D023-794A-8FED-725227600EC9}" type="pres">
      <dgm:prSet presAssocID="{4A2D4F60-EF1A-7246-B3D2-9FA4F1A9CA9E}" presName="hierChild4" presStyleCnt="0"/>
      <dgm:spPr/>
    </dgm:pt>
    <dgm:pt modelId="{AE4B2DD8-6EA1-4144-9D6C-00FFA8B4D909}" type="pres">
      <dgm:prSet presAssocID="{4A2D4F60-EF1A-7246-B3D2-9FA4F1A9CA9E}" presName="hierChild5" presStyleCnt="0"/>
      <dgm:spPr/>
    </dgm:pt>
    <dgm:pt modelId="{D082FC3E-F941-6248-8677-D920A810DE01}" type="pres">
      <dgm:prSet presAssocID="{1B609A3F-A63B-F24E-BFBA-0C11A1C54947}" presName="hierChild5" presStyleCnt="0"/>
      <dgm:spPr/>
    </dgm:pt>
    <dgm:pt modelId="{776A9364-BAC1-1C42-AF24-F146B5D37896}" type="pres">
      <dgm:prSet presAssocID="{908906C0-AC5E-E04F-BF6D-5C53CB059896}" presName="Name37" presStyleLbl="parChTrans1D2" presStyleIdx="1" presStyleCnt="2"/>
      <dgm:spPr/>
    </dgm:pt>
    <dgm:pt modelId="{BFC39FFD-6572-D04A-B448-83C044C612D5}" type="pres">
      <dgm:prSet presAssocID="{33DBB7BD-F624-134E-816F-5CBC241CD2A5}" presName="hierRoot2" presStyleCnt="0">
        <dgm:presLayoutVars>
          <dgm:hierBranch val="init"/>
        </dgm:presLayoutVars>
      </dgm:prSet>
      <dgm:spPr/>
    </dgm:pt>
    <dgm:pt modelId="{E74D6913-A55A-8743-AC55-8F9120D5F9F2}" type="pres">
      <dgm:prSet presAssocID="{33DBB7BD-F624-134E-816F-5CBC241CD2A5}" presName="rootComposite" presStyleCnt="0"/>
      <dgm:spPr/>
    </dgm:pt>
    <dgm:pt modelId="{446AD8DF-D4CD-624B-95BE-3AEB5F7C692F}" type="pres">
      <dgm:prSet presAssocID="{33DBB7BD-F624-134E-816F-5CBC241CD2A5}" presName="rootText" presStyleLbl="node2" presStyleIdx="1" presStyleCnt="2" custScaleX="181144" custLinFactNeighborX="-6962" custLinFactNeighborY="-15569">
        <dgm:presLayoutVars>
          <dgm:chPref val="3"/>
        </dgm:presLayoutVars>
      </dgm:prSet>
      <dgm:spPr/>
    </dgm:pt>
    <dgm:pt modelId="{C33B8676-9A2F-1A4A-AF09-C72CFDFA00C0}" type="pres">
      <dgm:prSet presAssocID="{33DBB7BD-F624-134E-816F-5CBC241CD2A5}" presName="rootConnector" presStyleLbl="node2" presStyleIdx="1" presStyleCnt="2"/>
      <dgm:spPr/>
    </dgm:pt>
    <dgm:pt modelId="{F5FB4047-B63C-3846-A4B7-118EFB3D8BF5}" type="pres">
      <dgm:prSet presAssocID="{33DBB7BD-F624-134E-816F-5CBC241CD2A5}" presName="hierChild4" presStyleCnt="0"/>
      <dgm:spPr/>
    </dgm:pt>
    <dgm:pt modelId="{F7BAD62C-2D2E-8D41-BE03-3F71E8C91BF5}" type="pres">
      <dgm:prSet presAssocID="{11F45F8C-B2C1-9E44-B260-81CDF732757E}" presName="Name37" presStyleLbl="parChTrans1D3" presStyleIdx="1" presStyleCnt="2"/>
      <dgm:spPr/>
    </dgm:pt>
    <dgm:pt modelId="{00233F4C-FC41-5841-AC8B-D51775F38D3C}" type="pres">
      <dgm:prSet presAssocID="{14C64742-ED59-3D4B-A969-C1CECE2FC791}" presName="hierRoot2" presStyleCnt="0">
        <dgm:presLayoutVars>
          <dgm:hierBranch val="init"/>
        </dgm:presLayoutVars>
      </dgm:prSet>
      <dgm:spPr/>
    </dgm:pt>
    <dgm:pt modelId="{43D003AF-8ADB-FC45-A379-0F1C88FBCCC3}" type="pres">
      <dgm:prSet presAssocID="{14C64742-ED59-3D4B-A969-C1CECE2FC791}" presName="rootComposite" presStyleCnt="0"/>
      <dgm:spPr/>
    </dgm:pt>
    <dgm:pt modelId="{CC1C5BBA-62CA-9740-B8B3-2FE4B1D0FFF4}" type="pres">
      <dgm:prSet presAssocID="{14C64742-ED59-3D4B-A969-C1CECE2FC791}" presName="rootText" presStyleLbl="node3" presStyleIdx="1" presStyleCnt="2" custScaleX="126213" custScaleY="82506">
        <dgm:presLayoutVars>
          <dgm:chPref val="3"/>
        </dgm:presLayoutVars>
      </dgm:prSet>
      <dgm:spPr/>
    </dgm:pt>
    <dgm:pt modelId="{9E3B050E-CA34-2A4E-9EDE-5633B6B52DF7}" type="pres">
      <dgm:prSet presAssocID="{14C64742-ED59-3D4B-A969-C1CECE2FC791}" presName="rootConnector" presStyleLbl="node3" presStyleIdx="1" presStyleCnt="2"/>
      <dgm:spPr/>
    </dgm:pt>
    <dgm:pt modelId="{E2F04AB1-40EC-8746-AA2C-821B6DA078B8}" type="pres">
      <dgm:prSet presAssocID="{14C64742-ED59-3D4B-A969-C1CECE2FC791}" presName="hierChild4" presStyleCnt="0"/>
      <dgm:spPr/>
    </dgm:pt>
    <dgm:pt modelId="{4867FBCC-F99A-844F-87D6-47980C1DFAD9}" type="pres">
      <dgm:prSet presAssocID="{14C64742-ED59-3D4B-A969-C1CECE2FC791}" presName="hierChild5" presStyleCnt="0"/>
      <dgm:spPr/>
    </dgm:pt>
    <dgm:pt modelId="{59E4F612-A487-A443-8E38-AC4C5DCD52A3}" type="pres">
      <dgm:prSet presAssocID="{33DBB7BD-F624-134E-816F-5CBC241CD2A5}" presName="hierChild5" presStyleCnt="0"/>
      <dgm:spPr/>
    </dgm:pt>
    <dgm:pt modelId="{EB69291C-9041-534B-90CF-08ECABF1210E}" type="pres">
      <dgm:prSet presAssocID="{5378AC4C-89CF-2343-973E-D1670C443258}" presName="hierChild3" presStyleCnt="0"/>
      <dgm:spPr/>
    </dgm:pt>
  </dgm:ptLst>
  <dgm:cxnLst>
    <dgm:cxn modelId="{C9B60C03-99B0-4121-A993-AD011F49B20F}" type="presOf" srcId="{1B609A3F-A63B-F24E-BFBA-0C11A1C54947}" destId="{360C51AB-3D34-6C43-8EF8-52A7E0379D3E}" srcOrd="0" destOrd="0" presId="urn:microsoft.com/office/officeart/2005/8/layout/orgChart1"/>
    <dgm:cxn modelId="{E81FF00C-E970-45EC-A399-BA2C9CA3E4B9}" type="presOf" srcId="{11F45F8C-B2C1-9E44-B260-81CDF732757E}" destId="{F7BAD62C-2D2E-8D41-BE03-3F71E8C91BF5}" srcOrd="0" destOrd="0" presId="urn:microsoft.com/office/officeart/2005/8/layout/orgChart1"/>
    <dgm:cxn modelId="{DFCB1B0E-F2EF-6D42-84B3-0BB4EBACD96A}" srcId="{1B609A3F-A63B-F24E-BFBA-0C11A1C54947}" destId="{4A2D4F60-EF1A-7246-B3D2-9FA4F1A9CA9E}" srcOrd="0" destOrd="0" parTransId="{95FA2759-37CF-D14C-9CC0-7D4C105280EA}" sibTransId="{0824D74D-4482-CD45-A566-17BCD7186B08}"/>
    <dgm:cxn modelId="{CFB5FD13-9FBD-47AF-99D0-2DE40893DC6E}" type="presOf" srcId="{95FA2759-37CF-D14C-9CC0-7D4C105280EA}" destId="{6F62A7D5-3926-CC4A-A954-71AA1FE45007}" srcOrd="0" destOrd="0" presId="urn:microsoft.com/office/officeart/2005/8/layout/orgChart1"/>
    <dgm:cxn modelId="{79264334-BDC3-AA43-8A60-12613D7299ED}" srcId="{5378AC4C-89CF-2343-973E-D1670C443258}" destId="{33DBB7BD-F624-134E-816F-5CBC241CD2A5}" srcOrd="1" destOrd="0" parTransId="{908906C0-AC5E-E04F-BF6D-5C53CB059896}" sibTransId="{0E174868-F63E-BC4F-86D3-6366BD166D80}"/>
    <dgm:cxn modelId="{15C7C247-B17A-4062-8FB9-289493E4A3AD}" type="presOf" srcId="{1B609A3F-A63B-F24E-BFBA-0C11A1C54947}" destId="{8CEDC31D-88FF-694D-B211-459B2CC660C0}" srcOrd="1" destOrd="0" presId="urn:microsoft.com/office/officeart/2005/8/layout/orgChart1"/>
    <dgm:cxn modelId="{FD4E0F50-052B-E640-8C27-7AF2665FB8D8}" srcId="{5378AC4C-89CF-2343-973E-D1670C443258}" destId="{1B609A3F-A63B-F24E-BFBA-0C11A1C54947}" srcOrd="0" destOrd="0" parTransId="{609879A3-22FB-9F47-88DE-00D5142B3FB3}" sibTransId="{E6D33FA9-D0D3-E445-B3BD-47AC64A8992B}"/>
    <dgm:cxn modelId="{BEF9BE58-3BC8-4F88-9B35-B1E8845C297D}" type="presOf" srcId="{33DBB7BD-F624-134E-816F-5CBC241CD2A5}" destId="{446AD8DF-D4CD-624B-95BE-3AEB5F7C692F}" srcOrd="0" destOrd="0" presId="urn:microsoft.com/office/officeart/2005/8/layout/orgChart1"/>
    <dgm:cxn modelId="{1BED6067-75C8-4380-9589-DEDF0D9E17D8}" type="presOf" srcId="{4A2D4F60-EF1A-7246-B3D2-9FA4F1A9CA9E}" destId="{DAA67010-4F12-5A4C-8EE2-3AED6E91A1B2}" srcOrd="0" destOrd="0" presId="urn:microsoft.com/office/officeart/2005/8/layout/orgChart1"/>
    <dgm:cxn modelId="{FCD6C572-9C61-E74B-97EC-6ED8DC6D6FFA}" srcId="{DFD0A4C6-3405-8C47-847D-9D09014C502B}" destId="{5378AC4C-89CF-2343-973E-D1670C443258}" srcOrd="0" destOrd="0" parTransId="{882FCE3D-4B4F-5A4E-B8F8-4E1C692FD0E2}" sibTransId="{78DB83BD-90DE-9146-B7FF-8606AC074697}"/>
    <dgm:cxn modelId="{FDA24A7B-DBE7-B340-8651-CC13490CF206}" srcId="{33DBB7BD-F624-134E-816F-5CBC241CD2A5}" destId="{14C64742-ED59-3D4B-A969-C1CECE2FC791}" srcOrd="0" destOrd="0" parTransId="{11F45F8C-B2C1-9E44-B260-81CDF732757E}" sibTransId="{1F7E08E2-61E8-B44D-9726-AEE9297ACC3B}"/>
    <dgm:cxn modelId="{4EFCB47B-E594-4B83-94A1-4E87F574A0F6}" type="presOf" srcId="{14C64742-ED59-3D4B-A969-C1CECE2FC791}" destId="{CC1C5BBA-62CA-9740-B8B3-2FE4B1D0FFF4}" srcOrd="0" destOrd="0" presId="urn:microsoft.com/office/officeart/2005/8/layout/orgChart1"/>
    <dgm:cxn modelId="{6BE562BA-2664-4EE1-BFFB-37ECFCD174BA}" type="presOf" srcId="{5378AC4C-89CF-2343-973E-D1670C443258}" destId="{8A0DD83A-4596-DB4F-B1C9-C7C3A5B63DC2}" srcOrd="1" destOrd="0" presId="urn:microsoft.com/office/officeart/2005/8/layout/orgChart1"/>
    <dgm:cxn modelId="{057FA6BE-5846-4293-AD55-67141443D9E4}" type="presOf" srcId="{4A2D4F60-EF1A-7246-B3D2-9FA4F1A9CA9E}" destId="{34DA5DE2-B2C4-8A45-9275-29E58044E5CD}" srcOrd="1" destOrd="0" presId="urn:microsoft.com/office/officeart/2005/8/layout/orgChart1"/>
    <dgm:cxn modelId="{208FF8BF-CD5F-4AF0-9141-F8A86A0A5314}" type="presOf" srcId="{908906C0-AC5E-E04F-BF6D-5C53CB059896}" destId="{776A9364-BAC1-1C42-AF24-F146B5D37896}" srcOrd="0" destOrd="0" presId="urn:microsoft.com/office/officeart/2005/8/layout/orgChart1"/>
    <dgm:cxn modelId="{AE5DF6D5-F639-4962-A92E-AE0A4FBE69CC}" type="presOf" srcId="{14C64742-ED59-3D4B-A969-C1CECE2FC791}" destId="{9E3B050E-CA34-2A4E-9EDE-5633B6B52DF7}" srcOrd="1" destOrd="0" presId="urn:microsoft.com/office/officeart/2005/8/layout/orgChart1"/>
    <dgm:cxn modelId="{960660D7-5637-43D9-B2E5-D54B15EA924E}" type="presOf" srcId="{DFD0A4C6-3405-8C47-847D-9D09014C502B}" destId="{1330F11F-D936-E14E-9E0C-8550BD6715F2}" srcOrd="0" destOrd="0" presId="urn:microsoft.com/office/officeart/2005/8/layout/orgChart1"/>
    <dgm:cxn modelId="{B3354DE0-FAA2-4A4B-B570-BB60C3808507}" type="presOf" srcId="{609879A3-22FB-9F47-88DE-00D5142B3FB3}" destId="{6E441835-9A36-1E4C-AEC0-7DB959BA98A4}" srcOrd="0" destOrd="0" presId="urn:microsoft.com/office/officeart/2005/8/layout/orgChart1"/>
    <dgm:cxn modelId="{63C767E0-C1FA-4C8D-8704-00137B82A2F5}" type="presOf" srcId="{33DBB7BD-F624-134E-816F-5CBC241CD2A5}" destId="{C33B8676-9A2F-1A4A-AF09-C72CFDFA00C0}" srcOrd="1" destOrd="0" presId="urn:microsoft.com/office/officeart/2005/8/layout/orgChart1"/>
    <dgm:cxn modelId="{411F8BF1-59AC-481B-9AE2-3BCE75A429B8}" type="presOf" srcId="{5378AC4C-89CF-2343-973E-D1670C443258}" destId="{DB69C683-BFCA-5847-B5DA-C45ED05F2BA7}" srcOrd="0" destOrd="0" presId="urn:microsoft.com/office/officeart/2005/8/layout/orgChart1"/>
    <dgm:cxn modelId="{002358D1-3665-4C4F-BA3C-28E1BBFFF3EB}" type="presParOf" srcId="{1330F11F-D936-E14E-9E0C-8550BD6715F2}" destId="{4DE7FA76-DDB9-A740-AAEB-FFA8DB85649F}" srcOrd="0" destOrd="0" presId="urn:microsoft.com/office/officeart/2005/8/layout/orgChart1"/>
    <dgm:cxn modelId="{E3506CAA-F1B6-4055-9FE5-2157A4907706}" type="presParOf" srcId="{4DE7FA76-DDB9-A740-AAEB-FFA8DB85649F}" destId="{C17B0297-2E21-0242-B67D-19E4084477B9}" srcOrd="0" destOrd="0" presId="urn:microsoft.com/office/officeart/2005/8/layout/orgChart1"/>
    <dgm:cxn modelId="{01B1E12B-42AD-4FA7-8CAE-C62D6D97BF51}" type="presParOf" srcId="{C17B0297-2E21-0242-B67D-19E4084477B9}" destId="{DB69C683-BFCA-5847-B5DA-C45ED05F2BA7}" srcOrd="0" destOrd="0" presId="urn:microsoft.com/office/officeart/2005/8/layout/orgChart1"/>
    <dgm:cxn modelId="{80295FB7-9838-4229-BF28-0172999B1F31}" type="presParOf" srcId="{C17B0297-2E21-0242-B67D-19E4084477B9}" destId="{8A0DD83A-4596-DB4F-B1C9-C7C3A5B63DC2}" srcOrd="1" destOrd="0" presId="urn:microsoft.com/office/officeart/2005/8/layout/orgChart1"/>
    <dgm:cxn modelId="{16B8C6DC-8871-4C38-9D58-1D68F7D8F64F}" type="presParOf" srcId="{4DE7FA76-DDB9-A740-AAEB-FFA8DB85649F}" destId="{6F7A26B3-B01C-404B-8B1B-335F2E06AC78}" srcOrd="1" destOrd="0" presId="urn:microsoft.com/office/officeart/2005/8/layout/orgChart1"/>
    <dgm:cxn modelId="{049F2389-D333-43FC-BC33-9ECD7A222F72}" type="presParOf" srcId="{6F7A26B3-B01C-404B-8B1B-335F2E06AC78}" destId="{6E441835-9A36-1E4C-AEC0-7DB959BA98A4}" srcOrd="0" destOrd="0" presId="urn:microsoft.com/office/officeart/2005/8/layout/orgChart1"/>
    <dgm:cxn modelId="{7CA63617-1187-4CE8-9942-0308E4C57C21}" type="presParOf" srcId="{6F7A26B3-B01C-404B-8B1B-335F2E06AC78}" destId="{765CCEDA-64AD-9643-8E7E-4B55F1CEF0BA}" srcOrd="1" destOrd="0" presId="urn:microsoft.com/office/officeart/2005/8/layout/orgChart1"/>
    <dgm:cxn modelId="{ADC5E54B-CD46-4C08-A1A8-27454FAE8503}" type="presParOf" srcId="{765CCEDA-64AD-9643-8E7E-4B55F1CEF0BA}" destId="{552F8FDF-C78E-634C-B8DD-C33F3E69082B}" srcOrd="0" destOrd="0" presId="urn:microsoft.com/office/officeart/2005/8/layout/orgChart1"/>
    <dgm:cxn modelId="{6DC19D05-F9CC-4863-8B70-362464168B80}" type="presParOf" srcId="{552F8FDF-C78E-634C-B8DD-C33F3E69082B}" destId="{360C51AB-3D34-6C43-8EF8-52A7E0379D3E}" srcOrd="0" destOrd="0" presId="urn:microsoft.com/office/officeart/2005/8/layout/orgChart1"/>
    <dgm:cxn modelId="{6B2B75DB-FFF5-4023-9683-C41D25C5945C}" type="presParOf" srcId="{552F8FDF-C78E-634C-B8DD-C33F3E69082B}" destId="{8CEDC31D-88FF-694D-B211-459B2CC660C0}" srcOrd="1" destOrd="0" presId="urn:microsoft.com/office/officeart/2005/8/layout/orgChart1"/>
    <dgm:cxn modelId="{94692295-F0B1-4076-8DB1-2040B8EC3FD9}" type="presParOf" srcId="{765CCEDA-64AD-9643-8E7E-4B55F1CEF0BA}" destId="{563725C4-E040-B543-8EEC-F557633551D7}" srcOrd="1" destOrd="0" presId="urn:microsoft.com/office/officeart/2005/8/layout/orgChart1"/>
    <dgm:cxn modelId="{B03DFBB0-0A49-40D0-99A8-19D07EEF72A1}" type="presParOf" srcId="{563725C4-E040-B543-8EEC-F557633551D7}" destId="{6F62A7D5-3926-CC4A-A954-71AA1FE45007}" srcOrd="0" destOrd="0" presId="urn:microsoft.com/office/officeart/2005/8/layout/orgChart1"/>
    <dgm:cxn modelId="{2B8F6A6A-538B-4887-983E-F5CF29A904C0}" type="presParOf" srcId="{563725C4-E040-B543-8EEC-F557633551D7}" destId="{64195DB4-A198-094D-A024-265E58091A4F}" srcOrd="1" destOrd="0" presId="urn:microsoft.com/office/officeart/2005/8/layout/orgChart1"/>
    <dgm:cxn modelId="{DD06734F-9871-4228-97DA-ED4A88260064}" type="presParOf" srcId="{64195DB4-A198-094D-A024-265E58091A4F}" destId="{508B04D7-BA89-EF4E-8E35-FB8BEEE8BEFF}" srcOrd="0" destOrd="0" presId="urn:microsoft.com/office/officeart/2005/8/layout/orgChart1"/>
    <dgm:cxn modelId="{AD514200-9C81-4073-8CB2-E96A9824CB78}" type="presParOf" srcId="{508B04D7-BA89-EF4E-8E35-FB8BEEE8BEFF}" destId="{DAA67010-4F12-5A4C-8EE2-3AED6E91A1B2}" srcOrd="0" destOrd="0" presId="urn:microsoft.com/office/officeart/2005/8/layout/orgChart1"/>
    <dgm:cxn modelId="{A821E364-D538-413F-995F-F7F730EFE494}" type="presParOf" srcId="{508B04D7-BA89-EF4E-8E35-FB8BEEE8BEFF}" destId="{34DA5DE2-B2C4-8A45-9275-29E58044E5CD}" srcOrd="1" destOrd="0" presId="urn:microsoft.com/office/officeart/2005/8/layout/orgChart1"/>
    <dgm:cxn modelId="{7BADD592-1F5A-4CAB-95DF-D1A78FD402F3}" type="presParOf" srcId="{64195DB4-A198-094D-A024-265E58091A4F}" destId="{2C414A29-D023-794A-8FED-725227600EC9}" srcOrd="1" destOrd="0" presId="urn:microsoft.com/office/officeart/2005/8/layout/orgChart1"/>
    <dgm:cxn modelId="{06632A34-1D56-40A6-BCAC-47BA2B55B7CD}" type="presParOf" srcId="{64195DB4-A198-094D-A024-265E58091A4F}" destId="{AE4B2DD8-6EA1-4144-9D6C-00FFA8B4D909}" srcOrd="2" destOrd="0" presId="urn:microsoft.com/office/officeart/2005/8/layout/orgChart1"/>
    <dgm:cxn modelId="{CD7D303C-7531-4190-AEFB-87F442954A0F}" type="presParOf" srcId="{765CCEDA-64AD-9643-8E7E-4B55F1CEF0BA}" destId="{D082FC3E-F941-6248-8677-D920A810DE01}" srcOrd="2" destOrd="0" presId="urn:microsoft.com/office/officeart/2005/8/layout/orgChart1"/>
    <dgm:cxn modelId="{48F32D54-791C-4266-A3C4-995E496578A6}" type="presParOf" srcId="{6F7A26B3-B01C-404B-8B1B-335F2E06AC78}" destId="{776A9364-BAC1-1C42-AF24-F146B5D37896}" srcOrd="2" destOrd="0" presId="urn:microsoft.com/office/officeart/2005/8/layout/orgChart1"/>
    <dgm:cxn modelId="{0C9F9609-2C5E-4394-AEA0-0FB07D2194FA}" type="presParOf" srcId="{6F7A26B3-B01C-404B-8B1B-335F2E06AC78}" destId="{BFC39FFD-6572-D04A-B448-83C044C612D5}" srcOrd="3" destOrd="0" presId="urn:microsoft.com/office/officeart/2005/8/layout/orgChart1"/>
    <dgm:cxn modelId="{49C9A42C-16A1-4ABC-83B6-BEAC6ABE84A4}" type="presParOf" srcId="{BFC39FFD-6572-D04A-B448-83C044C612D5}" destId="{E74D6913-A55A-8743-AC55-8F9120D5F9F2}" srcOrd="0" destOrd="0" presId="urn:microsoft.com/office/officeart/2005/8/layout/orgChart1"/>
    <dgm:cxn modelId="{ACB5F1AF-B8C0-4AF1-A33D-C2B95ECFEDC8}" type="presParOf" srcId="{E74D6913-A55A-8743-AC55-8F9120D5F9F2}" destId="{446AD8DF-D4CD-624B-95BE-3AEB5F7C692F}" srcOrd="0" destOrd="0" presId="urn:microsoft.com/office/officeart/2005/8/layout/orgChart1"/>
    <dgm:cxn modelId="{3FF10AC9-A1A4-41DE-B060-0FDC8BAAD1A6}" type="presParOf" srcId="{E74D6913-A55A-8743-AC55-8F9120D5F9F2}" destId="{C33B8676-9A2F-1A4A-AF09-C72CFDFA00C0}" srcOrd="1" destOrd="0" presId="urn:microsoft.com/office/officeart/2005/8/layout/orgChart1"/>
    <dgm:cxn modelId="{52E2648D-0D39-466A-AC67-1E277330F514}" type="presParOf" srcId="{BFC39FFD-6572-D04A-B448-83C044C612D5}" destId="{F5FB4047-B63C-3846-A4B7-118EFB3D8BF5}" srcOrd="1" destOrd="0" presId="urn:microsoft.com/office/officeart/2005/8/layout/orgChart1"/>
    <dgm:cxn modelId="{470965DA-F098-4E92-808D-86BB243EF024}" type="presParOf" srcId="{F5FB4047-B63C-3846-A4B7-118EFB3D8BF5}" destId="{F7BAD62C-2D2E-8D41-BE03-3F71E8C91BF5}" srcOrd="0" destOrd="0" presId="urn:microsoft.com/office/officeart/2005/8/layout/orgChart1"/>
    <dgm:cxn modelId="{BB55A7F8-B988-4ED2-82C5-F9AC10ED58AF}" type="presParOf" srcId="{F5FB4047-B63C-3846-A4B7-118EFB3D8BF5}" destId="{00233F4C-FC41-5841-AC8B-D51775F38D3C}" srcOrd="1" destOrd="0" presId="urn:microsoft.com/office/officeart/2005/8/layout/orgChart1"/>
    <dgm:cxn modelId="{A66FC61A-3251-4617-8F0C-B71B9F411293}" type="presParOf" srcId="{00233F4C-FC41-5841-AC8B-D51775F38D3C}" destId="{43D003AF-8ADB-FC45-A379-0F1C88FBCCC3}" srcOrd="0" destOrd="0" presId="urn:microsoft.com/office/officeart/2005/8/layout/orgChart1"/>
    <dgm:cxn modelId="{FB2CBFE4-2E35-4B2F-8CC9-FD6519BBDBD0}" type="presParOf" srcId="{43D003AF-8ADB-FC45-A379-0F1C88FBCCC3}" destId="{CC1C5BBA-62CA-9740-B8B3-2FE4B1D0FFF4}" srcOrd="0" destOrd="0" presId="urn:microsoft.com/office/officeart/2005/8/layout/orgChart1"/>
    <dgm:cxn modelId="{57FF141C-1254-48A6-B499-0ED9BC7B02E6}" type="presParOf" srcId="{43D003AF-8ADB-FC45-A379-0F1C88FBCCC3}" destId="{9E3B050E-CA34-2A4E-9EDE-5633B6B52DF7}" srcOrd="1" destOrd="0" presId="urn:microsoft.com/office/officeart/2005/8/layout/orgChart1"/>
    <dgm:cxn modelId="{2D49FF97-C478-469B-A967-D0AD8706BB76}" type="presParOf" srcId="{00233F4C-FC41-5841-AC8B-D51775F38D3C}" destId="{E2F04AB1-40EC-8746-AA2C-821B6DA078B8}" srcOrd="1" destOrd="0" presId="urn:microsoft.com/office/officeart/2005/8/layout/orgChart1"/>
    <dgm:cxn modelId="{0C68D763-86A7-4D71-8353-44292BA69726}" type="presParOf" srcId="{00233F4C-FC41-5841-AC8B-D51775F38D3C}" destId="{4867FBCC-F99A-844F-87D6-47980C1DFAD9}" srcOrd="2" destOrd="0" presId="urn:microsoft.com/office/officeart/2005/8/layout/orgChart1"/>
    <dgm:cxn modelId="{8A9E76A9-8508-4C03-AB5E-0A6891705D6C}" type="presParOf" srcId="{BFC39FFD-6572-D04A-B448-83C044C612D5}" destId="{59E4F612-A487-A443-8E38-AC4C5DCD52A3}" srcOrd="2" destOrd="0" presId="urn:microsoft.com/office/officeart/2005/8/layout/orgChart1"/>
    <dgm:cxn modelId="{089DC34C-8B64-4E18-B9E7-897904C98E9C}" type="presParOf" srcId="{4DE7FA76-DDB9-A740-AAEB-FFA8DB85649F}" destId="{EB69291C-9041-534B-90CF-08ECABF1210E}"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9D1A1F-4D8E-4C45-ACB8-BEF97EEFDF57}"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s-CO"/>
        </a:p>
      </dgm:t>
    </dgm:pt>
    <dgm:pt modelId="{56692DFB-89AD-4FBC-90CB-A16EEEFC8B0F}">
      <dgm:prSet phldrT="[Texto]" custT="1"/>
      <dgm:spPr/>
      <dgm:t>
        <a:bodyPr/>
        <a:lstStyle/>
        <a:p>
          <a:r>
            <a:rPr lang="es-CO" sz="2300" dirty="0">
              <a:latin typeface="Arial" panose="020B0604020202020204" pitchFamily="34" charset="0"/>
              <a:cs typeface="Arial" panose="020B0604020202020204" pitchFamily="34" charset="0"/>
            </a:rPr>
            <a:t>1. Disminución de aportes</a:t>
          </a:r>
        </a:p>
      </dgm:t>
    </dgm:pt>
    <dgm:pt modelId="{B0E8242C-9F35-49BA-B789-96DC3B8D0058}" type="parTrans" cxnId="{C0C342CC-7BFA-4CD0-8769-420B7A10BB44}">
      <dgm:prSet/>
      <dgm:spPr/>
      <dgm:t>
        <a:bodyPr/>
        <a:lstStyle/>
        <a:p>
          <a:endParaRPr lang="es-CO">
            <a:latin typeface="Arial" panose="020B0604020202020204" pitchFamily="34" charset="0"/>
            <a:cs typeface="Arial" panose="020B0604020202020204" pitchFamily="34" charset="0"/>
          </a:endParaRPr>
        </a:p>
      </dgm:t>
    </dgm:pt>
    <dgm:pt modelId="{BE558839-A209-4659-9694-6EC74EE2B24B}" type="sibTrans" cxnId="{C0C342CC-7BFA-4CD0-8769-420B7A10BB44}">
      <dgm:prSet/>
      <dgm:spPr/>
      <dgm:t>
        <a:bodyPr/>
        <a:lstStyle/>
        <a:p>
          <a:endParaRPr lang="es-CO">
            <a:latin typeface="Arial" panose="020B0604020202020204" pitchFamily="34" charset="0"/>
            <a:cs typeface="Arial" panose="020B0604020202020204" pitchFamily="34" charset="0"/>
          </a:endParaRPr>
        </a:p>
      </dgm:t>
    </dgm:pt>
    <dgm:pt modelId="{6CF1C102-DAC5-47E5-8FE8-02260D13618C}">
      <dgm:prSet phldrT="[Texto]" custT="1"/>
      <dgm:spPr/>
      <dgm:t>
        <a:bodyPr/>
        <a:lstStyle/>
        <a:p>
          <a:r>
            <a:rPr lang="es-CO" sz="2300" dirty="0">
              <a:latin typeface="Arial" panose="020B0604020202020204" pitchFamily="34" charset="0"/>
              <a:cs typeface="Arial" panose="020B0604020202020204" pitchFamily="34" charset="0"/>
            </a:rPr>
            <a:t>2. Aumento de consumo</a:t>
          </a:r>
        </a:p>
      </dgm:t>
    </dgm:pt>
    <dgm:pt modelId="{199F6ECD-5A35-4766-967F-0AAE6C55DFD1}" type="parTrans" cxnId="{F583DFC4-3673-4F3C-8914-25E19C5B11D6}">
      <dgm:prSet/>
      <dgm:spPr/>
      <dgm:t>
        <a:bodyPr/>
        <a:lstStyle/>
        <a:p>
          <a:endParaRPr lang="es-CO">
            <a:latin typeface="Arial" panose="020B0604020202020204" pitchFamily="34" charset="0"/>
            <a:cs typeface="Arial" panose="020B0604020202020204" pitchFamily="34" charset="0"/>
          </a:endParaRPr>
        </a:p>
      </dgm:t>
    </dgm:pt>
    <dgm:pt modelId="{FC819AC4-C664-4B7B-AFA1-DE0433F677EF}" type="sibTrans" cxnId="{F583DFC4-3673-4F3C-8914-25E19C5B11D6}">
      <dgm:prSet/>
      <dgm:spPr/>
      <dgm:t>
        <a:bodyPr/>
        <a:lstStyle/>
        <a:p>
          <a:endParaRPr lang="es-CO">
            <a:latin typeface="Arial" panose="020B0604020202020204" pitchFamily="34" charset="0"/>
            <a:cs typeface="Arial" panose="020B0604020202020204" pitchFamily="34" charset="0"/>
          </a:endParaRPr>
        </a:p>
      </dgm:t>
    </dgm:pt>
    <dgm:pt modelId="{63F7E153-F281-4E35-94CA-7595164D25B4}">
      <dgm:prSet phldrT="[Texto]" custT="1"/>
      <dgm:spPr/>
      <dgm:t>
        <a:bodyPr/>
        <a:lstStyle/>
        <a:p>
          <a:r>
            <a:rPr lang="es-CO" sz="2300" dirty="0">
              <a:latin typeface="Arial" panose="020B0604020202020204" pitchFamily="34" charset="0"/>
              <a:cs typeface="Arial" panose="020B0604020202020204" pitchFamily="34" charset="0"/>
            </a:rPr>
            <a:t>3. Incremento de pérdidas</a:t>
          </a:r>
        </a:p>
      </dgm:t>
    </dgm:pt>
    <dgm:pt modelId="{690352CB-C10D-4CDD-80F4-5A984DD3E2B9}" type="parTrans" cxnId="{D118262E-FFDF-44D8-B2F4-C30BF7CF77C2}">
      <dgm:prSet/>
      <dgm:spPr/>
      <dgm:t>
        <a:bodyPr/>
        <a:lstStyle/>
        <a:p>
          <a:endParaRPr lang="es-CO">
            <a:latin typeface="Arial" panose="020B0604020202020204" pitchFamily="34" charset="0"/>
            <a:cs typeface="Arial" panose="020B0604020202020204" pitchFamily="34" charset="0"/>
          </a:endParaRPr>
        </a:p>
      </dgm:t>
    </dgm:pt>
    <dgm:pt modelId="{0059D298-CC5A-4D18-A516-163C770B9DFD}" type="sibTrans" cxnId="{D118262E-FFDF-44D8-B2F4-C30BF7CF77C2}">
      <dgm:prSet/>
      <dgm:spPr/>
      <dgm:t>
        <a:bodyPr/>
        <a:lstStyle/>
        <a:p>
          <a:endParaRPr lang="es-CO">
            <a:latin typeface="Arial" panose="020B0604020202020204" pitchFamily="34" charset="0"/>
            <a:cs typeface="Arial" panose="020B0604020202020204" pitchFamily="34" charset="0"/>
          </a:endParaRPr>
        </a:p>
      </dgm:t>
    </dgm:pt>
    <dgm:pt modelId="{9E00BBA7-B549-45BB-BC6E-AFF1597B2058}">
      <dgm:prSet phldrT="[Texto]" custT="1"/>
      <dgm:spPr/>
      <dgm:t>
        <a:bodyPr/>
        <a:lstStyle/>
        <a:p>
          <a:r>
            <a:rPr lang="es-CO" sz="2300" dirty="0">
              <a:latin typeface="Arial" panose="020B0604020202020204" pitchFamily="34" charset="0"/>
              <a:cs typeface="Arial" panose="020B0604020202020204" pitchFamily="34" charset="0"/>
            </a:rPr>
            <a:t>4. Acciones terapéuticas deletéreas</a:t>
          </a:r>
        </a:p>
      </dgm:t>
    </dgm:pt>
    <dgm:pt modelId="{951C7C15-A88E-40E2-926B-E380B1BCDA1A}" type="parTrans" cxnId="{A6B4D580-1BB0-454E-B5D3-6B0D5B3E24ED}">
      <dgm:prSet/>
      <dgm:spPr/>
      <dgm:t>
        <a:bodyPr/>
        <a:lstStyle/>
        <a:p>
          <a:endParaRPr lang="en-US">
            <a:latin typeface="Arial" panose="020B0604020202020204" pitchFamily="34" charset="0"/>
            <a:cs typeface="Arial" panose="020B0604020202020204" pitchFamily="34" charset="0"/>
          </a:endParaRPr>
        </a:p>
      </dgm:t>
    </dgm:pt>
    <dgm:pt modelId="{3C430D37-5AA0-4748-977C-DA5947BF5DD9}" type="sibTrans" cxnId="{A6B4D580-1BB0-454E-B5D3-6B0D5B3E24ED}">
      <dgm:prSet/>
      <dgm:spPr/>
      <dgm:t>
        <a:bodyPr/>
        <a:lstStyle/>
        <a:p>
          <a:endParaRPr lang="en-US">
            <a:latin typeface="Arial" panose="020B0604020202020204" pitchFamily="34" charset="0"/>
            <a:cs typeface="Arial" panose="020B0604020202020204" pitchFamily="34" charset="0"/>
          </a:endParaRPr>
        </a:p>
      </dgm:t>
    </dgm:pt>
    <dgm:pt modelId="{A19C0BBD-0EF9-439D-A71F-BCD8F12A29B4}" type="pres">
      <dgm:prSet presAssocID="{619D1A1F-4D8E-4C45-ACB8-BEF97EEFDF57}" presName="linear" presStyleCnt="0">
        <dgm:presLayoutVars>
          <dgm:dir/>
          <dgm:animLvl val="lvl"/>
          <dgm:resizeHandles val="exact"/>
        </dgm:presLayoutVars>
      </dgm:prSet>
      <dgm:spPr/>
    </dgm:pt>
    <dgm:pt modelId="{6816D6BB-4D96-4CB6-9738-1B7EE2C9A95F}" type="pres">
      <dgm:prSet presAssocID="{56692DFB-89AD-4FBC-90CB-A16EEEFC8B0F}" presName="parentLin" presStyleCnt="0"/>
      <dgm:spPr/>
    </dgm:pt>
    <dgm:pt modelId="{89FD5F76-CA51-4E25-AB1C-A487CDA8F5AF}" type="pres">
      <dgm:prSet presAssocID="{56692DFB-89AD-4FBC-90CB-A16EEEFC8B0F}" presName="parentLeftMargin" presStyleLbl="node1" presStyleIdx="0" presStyleCnt="4"/>
      <dgm:spPr/>
    </dgm:pt>
    <dgm:pt modelId="{3482828C-8242-4D3F-BC4B-B76BAAF5936A}" type="pres">
      <dgm:prSet presAssocID="{56692DFB-89AD-4FBC-90CB-A16EEEFC8B0F}" presName="parentText" presStyleLbl="node1" presStyleIdx="0" presStyleCnt="4" custLinFactX="-13734" custLinFactNeighborX="-100000" custLinFactNeighborY="-17508">
        <dgm:presLayoutVars>
          <dgm:chMax val="0"/>
          <dgm:bulletEnabled val="1"/>
        </dgm:presLayoutVars>
      </dgm:prSet>
      <dgm:spPr/>
    </dgm:pt>
    <dgm:pt modelId="{4A55296F-9858-4084-B582-94C2038D43EA}" type="pres">
      <dgm:prSet presAssocID="{56692DFB-89AD-4FBC-90CB-A16EEEFC8B0F}" presName="negativeSpace" presStyleCnt="0"/>
      <dgm:spPr/>
    </dgm:pt>
    <dgm:pt modelId="{499FE110-F223-451D-A783-1B683881E9EA}" type="pres">
      <dgm:prSet presAssocID="{56692DFB-89AD-4FBC-90CB-A16EEEFC8B0F}" presName="childText" presStyleLbl="conFgAcc1" presStyleIdx="0" presStyleCnt="4">
        <dgm:presLayoutVars>
          <dgm:bulletEnabled val="1"/>
        </dgm:presLayoutVars>
      </dgm:prSet>
      <dgm:spPr>
        <a:ln>
          <a:noFill/>
        </a:ln>
      </dgm:spPr>
    </dgm:pt>
    <dgm:pt modelId="{D24AE14D-3FB2-48B2-81E4-55E45D8A1F01}" type="pres">
      <dgm:prSet presAssocID="{BE558839-A209-4659-9694-6EC74EE2B24B}" presName="spaceBetweenRectangles" presStyleCnt="0"/>
      <dgm:spPr/>
    </dgm:pt>
    <dgm:pt modelId="{A4BABBA3-172A-419B-A73F-383737957ED5}" type="pres">
      <dgm:prSet presAssocID="{6CF1C102-DAC5-47E5-8FE8-02260D13618C}" presName="parentLin" presStyleCnt="0"/>
      <dgm:spPr/>
    </dgm:pt>
    <dgm:pt modelId="{A7202385-07FA-4115-8E31-BAC0328CFEA6}" type="pres">
      <dgm:prSet presAssocID="{6CF1C102-DAC5-47E5-8FE8-02260D13618C}" presName="parentLeftMargin" presStyleLbl="node1" presStyleIdx="0" presStyleCnt="4"/>
      <dgm:spPr/>
    </dgm:pt>
    <dgm:pt modelId="{B13CA796-473B-4E1D-A423-C9A303D54B7B}" type="pres">
      <dgm:prSet presAssocID="{6CF1C102-DAC5-47E5-8FE8-02260D13618C}" presName="parentText" presStyleLbl="node1" presStyleIdx="1" presStyleCnt="4" custLinFactNeighborX="90303" custLinFactNeighborY="7907">
        <dgm:presLayoutVars>
          <dgm:chMax val="0"/>
          <dgm:bulletEnabled val="1"/>
        </dgm:presLayoutVars>
      </dgm:prSet>
      <dgm:spPr/>
    </dgm:pt>
    <dgm:pt modelId="{0D19F009-6E41-438C-B2C4-BC000A54796D}" type="pres">
      <dgm:prSet presAssocID="{6CF1C102-DAC5-47E5-8FE8-02260D13618C}" presName="negativeSpace" presStyleCnt="0"/>
      <dgm:spPr/>
    </dgm:pt>
    <dgm:pt modelId="{B72F7923-CEDD-4DA0-BE80-66E904796616}" type="pres">
      <dgm:prSet presAssocID="{6CF1C102-DAC5-47E5-8FE8-02260D13618C}" presName="childText" presStyleLbl="conFgAcc1" presStyleIdx="1" presStyleCnt="4" custLinFactNeighborX="-121" custLinFactNeighborY="-95711">
        <dgm:presLayoutVars>
          <dgm:bulletEnabled val="1"/>
        </dgm:presLayoutVars>
      </dgm:prSet>
      <dgm:spPr>
        <a:ln>
          <a:noFill/>
        </a:ln>
      </dgm:spPr>
    </dgm:pt>
    <dgm:pt modelId="{BE8763A0-24F2-4922-84AF-1CD143F24150}" type="pres">
      <dgm:prSet presAssocID="{FC819AC4-C664-4B7B-AFA1-DE0433F677EF}" presName="spaceBetweenRectangles" presStyleCnt="0"/>
      <dgm:spPr/>
    </dgm:pt>
    <dgm:pt modelId="{A3905D5F-678E-4F8D-800D-16EA1C620FEB}" type="pres">
      <dgm:prSet presAssocID="{63F7E153-F281-4E35-94CA-7595164D25B4}" presName="parentLin" presStyleCnt="0"/>
      <dgm:spPr/>
    </dgm:pt>
    <dgm:pt modelId="{23B87329-8167-40B5-8C47-14A8909786D6}" type="pres">
      <dgm:prSet presAssocID="{63F7E153-F281-4E35-94CA-7595164D25B4}" presName="parentLeftMargin" presStyleLbl="node1" presStyleIdx="1" presStyleCnt="4"/>
      <dgm:spPr/>
    </dgm:pt>
    <dgm:pt modelId="{0B83BD7F-175F-4EA0-94A7-A2677291C129}" type="pres">
      <dgm:prSet presAssocID="{63F7E153-F281-4E35-94CA-7595164D25B4}" presName="parentText" presStyleLbl="node1" presStyleIdx="2" presStyleCnt="4" custLinFactX="11712" custLinFactNeighborX="100000" custLinFactNeighborY="14245">
        <dgm:presLayoutVars>
          <dgm:chMax val="0"/>
          <dgm:bulletEnabled val="1"/>
        </dgm:presLayoutVars>
      </dgm:prSet>
      <dgm:spPr/>
    </dgm:pt>
    <dgm:pt modelId="{D8FD6252-7A59-4842-846B-A3DE5C04B6E5}" type="pres">
      <dgm:prSet presAssocID="{63F7E153-F281-4E35-94CA-7595164D25B4}" presName="negativeSpace" presStyleCnt="0"/>
      <dgm:spPr/>
    </dgm:pt>
    <dgm:pt modelId="{D544D9A8-AAE9-4CD1-90C1-A6662D808ED1}" type="pres">
      <dgm:prSet presAssocID="{63F7E153-F281-4E35-94CA-7595164D25B4}" presName="childText" presStyleLbl="conFgAcc1" presStyleIdx="2" presStyleCnt="4" custLinFactY="-34255" custLinFactNeighborX="14372" custLinFactNeighborY="-100000">
        <dgm:presLayoutVars>
          <dgm:bulletEnabled val="1"/>
        </dgm:presLayoutVars>
      </dgm:prSet>
      <dgm:spPr>
        <a:noFill/>
        <a:ln>
          <a:noFill/>
        </a:ln>
      </dgm:spPr>
    </dgm:pt>
    <dgm:pt modelId="{0B4B1A17-07FA-4B68-A01A-86C80E22CABF}" type="pres">
      <dgm:prSet presAssocID="{0059D298-CC5A-4D18-A516-163C770B9DFD}" presName="spaceBetweenRectangles" presStyleCnt="0"/>
      <dgm:spPr/>
    </dgm:pt>
    <dgm:pt modelId="{A92D59A9-E30F-42A5-BBF0-8D1BDEF2541C}" type="pres">
      <dgm:prSet presAssocID="{9E00BBA7-B549-45BB-BC6E-AFF1597B2058}" presName="parentLin" presStyleCnt="0"/>
      <dgm:spPr/>
    </dgm:pt>
    <dgm:pt modelId="{D4C784E6-0B18-4DA9-BD1C-2DC4028123BE}" type="pres">
      <dgm:prSet presAssocID="{9E00BBA7-B549-45BB-BC6E-AFF1597B2058}" presName="parentLeftMargin" presStyleLbl="node1" presStyleIdx="2" presStyleCnt="4"/>
      <dgm:spPr/>
    </dgm:pt>
    <dgm:pt modelId="{526CA45E-22BC-4DB1-BBC7-5FE838A03D3A}" type="pres">
      <dgm:prSet presAssocID="{9E00BBA7-B549-45BB-BC6E-AFF1597B2058}" presName="parentText" presStyleLbl="node1" presStyleIdx="3" presStyleCnt="4" custLinFactX="52245" custLinFactNeighborX="100000" custLinFactNeighborY="18130">
        <dgm:presLayoutVars>
          <dgm:chMax val="0"/>
          <dgm:bulletEnabled val="1"/>
        </dgm:presLayoutVars>
      </dgm:prSet>
      <dgm:spPr/>
    </dgm:pt>
    <dgm:pt modelId="{0F41863E-D314-4619-83EC-ABC9D7FD71B2}" type="pres">
      <dgm:prSet presAssocID="{9E00BBA7-B549-45BB-BC6E-AFF1597B2058}" presName="negativeSpace" presStyleCnt="0"/>
      <dgm:spPr/>
    </dgm:pt>
    <dgm:pt modelId="{0F13EA6C-70BF-4A55-A4EE-16BE10B91A6C}" type="pres">
      <dgm:prSet presAssocID="{9E00BBA7-B549-45BB-BC6E-AFF1597B2058}" presName="childText" presStyleLbl="conFgAcc1" presStyleIdx="3" presStyleCnt="4">
        <dgm:presLayoutVars>
          <dgm:bulletEnabled val="1"/>
        </dgm:presLayoutVars>
      </dgm:prSet>
      <dgm:spPr>
        <a:ln>
          <a:noFill/>
        </a:ln>
      </dgm:spPr>
    </dgm:pt>
  </dgm:ptLst>
  <dgm:cxnLst>
    <dgm:cxn modelId="{AF21DD07-C170-40E1-9C08-9706CA525A14}" type="presOf" srcId="{619D1A1F-4D8E-4C45-ACB8-BEF97EEFDF57}" destId="{A19C0BBD-0EF9-439D-A71F-BCD8F12A29B4}" srcOrd="0" destOrd="0" presId="urn:microsoft.com/office/officeart/2005/8/layout/list1"/>
    <dgm:cxn modelId="{7BA3F52A-7017-464D-9144-0AE831062A2E}" type="presOf" srcId="{9E00BBA7-B549-45BB-BC6E-AFF1597B2058}" destId="{D4C784E6-0B18-4DA9-BD1C-2DC4028123BE}" srcOrd="0" destOrd="0" presId="urn:microsoft.com/office/officeart/2005/8/layout/list1"/>
    <dgm:cxn modelId="{D118262E-FFDF-44D8-B2F4-C30BF7CF77C2}" srcId="{619D1A1F-4D8E-4C45-ACB8-BEF97EEFDF57}" destId="{63F7E153-F281-4E35-94CA-7595164D25B4}" srcOrd="2" destOrd="0" parTransId="{690352CB-C10D-4CDD-80F4-5A984DD3E2B9}" sibTransId="{0059D298-CC5A-4D18-A516-163C770B9DFD}"/>
    <dgm:cxn modelId="{A2EA4163-6493-4F74-8263-88B2C555C3BF}" type="presOf" srcId="{56692DFB-89AD-4FBC-90CB-A16EEEFC8B0F}" destId="{89FD5F76-CA51-4E25-AB1C-A487CDA8F5AF}" srcOrd="0" destOrd="0" presId="urn:microsoft.com/office/officeart/2005/8/layout/list1"/>
    <dgm:cxn modelId="{DF36FB66-1AED-4CFA-B971-6E576BCBFBC1}" type="presOf" srcId="{9E00BBA7-B549-45BB-BC6E-AFF1597B2058}" destId="{526CA45E-22BC-4DB1-BBC7-5FE838A03D3A}" srcOrd="1" destOrd="0" presId="urn:microsoft.com/office/officeart/2005/8/layout/list1"/>
    <dgm:cxn modelId="{A6B4D580-1BB0-454E-B5D3-6B0D5B3E24ED}" srcId="{619D1A1F-4D8E-4C45-ACB8-BEF97EEFDF57}" destId="{9E00BBA7-B549-45BB-BC6E-AFF1597B2058}" srcOrd="3" destOrd="0" parTransId="{951C7C15-A88E-40E2-926B-E380B1BCDA1A}" sibTransId="{3C430D37-5AA0-4748-977C-DA5947BF5DD9}"/>
    <dgm:cxn modelId="{08930A90-56F3-42F4-9824-97B497D6064F}" type="presOf" srcId="{6CF1C102-DAC5-47E5-8FE8-02260D13618C}" destId="{A7202385-07FA-4115-8E31-BAC0328CFEA6}" srcOrd="0" destOrd="0" presId="urn:microsoft.com/office/officeart/2005/8/layout/list1"/>
    <dgm:cxn modelId="{3CBA3999-A628-411B-9D33-E790927D83A9}" type="presOf" srcId="{63F7E153-F281-4E35-94CA-7595164D25B4}" destId="{0B83BD7F-175F-4EA0-94A7-A2677291C129}" srcOrd="1" destOrd="0" presId="urn:microsoft.com/office/officeart/2005/8/layout/list1"/>
    <dgm:cxn modelId="{F583DFC4-3673-4F3C-8914-25E19C5B11D6}" srcId="{619D1A1F-4D8E-4C45-ACB8-BEF97EEFDF57}" destId="{6CF1C102-DAC5-47E5-8FE8-02260D13618C}" srcOrd="1" destOrd="0" parTransId="{199F6ECD-5A35-4766-967F-0AAE6C55DFD1}" sibTransId="{FC819AC4-C664-4B7B-AFA1-DE0433F677EF}"/>
    <dgm:cxn modelId="{A8065FC8-56C7-4C4E-ACCB-DB61820A0518}" type="presOf" srcId="{6CF1C102-DAC5-47E5-8FE8-02260D13618C}" destId="{B13CA796-473B-4E1D-A423-C9A303D54B7B}" srcOrd="1" destOrd="0" presId="urn:microsoft.com/office/officeart/2005/8/layout/list1"/>
    <dgm:cxn modelId="{C0C342CC-7BFA-4CD0-8769-420B7A10BB44}" srcId="{619D1A1F-4D8E-4C45-ACB8-BEF97EEFDF57}" destId="{56692DFB-89AD-4FBC-90CB-A16EEEFC8B0F}" srcOrd="0" destOrd="0" parTransId="{B0E8242C-9F35-49BA-B789-96DC3B8D0058}" sibTransId="{BE558839-A209-4659-9694-6EC74EE2B24B}"/>
    <dgm:cxn modelId="{478D43D5-D9A9-4A62-9413-1011E9B561D4}" type="presOf" srcId="{63F7E153-F281-4E35-94CA-7595164D25B4}" destId="{23B87329-8167-40B5-8C47-14A8909786D6}" srcOrd="0" destOrd="0" presId="urn:microsoft.com/office/officeart/2005/8/layout/list1"/>
    <dgm:cxn modelId="{93B0C2D8-7052-4BE3-9794-1489959B79CE}" type="presOf" srcId="{56692DFB-89AD-4FBC-90CB-A16EEEFC8B0F}" destId="{3482828C-8242-4D3F-BC4B-B76BAAF5936A}" srcOrd="1" destOrd="0" presId="urn:microsoft.com/office/officeart/2005/8/layout/list1"/>
    <dgm:cxn modelId="{1FDF5488-FB62-4395-8DC3-ACE9B18DC3DC}" type="presParOf" srcId="{A19C0BBD-0EF9-439D-A71F-BCD8F12A29B4}" destId="{6816D6BB-4D96-4CB6-9738-1B7EE2C9A95F}" srcOrd="0" destOrd="0" presId="urn:microsoft.com/office/officeart/2005/8/layout/list1"/>
    <dgm:cxn modelId="{43E4F40F-86B8-49D2-A5EE-6B27F4DB18C4}" type="presParOf" srcId="{6816D6BB-4D96-4CB6-9738-1B7EE2C9A95F}" destId="{89FD5F76-CA51-4E25-AB1C-A487CDA8F5AF}" srcOrd="0" destOrd="0" presId="urn:microsoft.com/office/officeart/2005/8/layout/list1"/>
    <dgm:cxn modelId="{67F4DA44-D926-430D-A0D2-832A0ABF6865}" type="presParOf" srcId="{6816D6BB-4D96-4CB6-9738-1B7EE2C9A95F}" destId="{3482828C-8242-4D3F-BC4B-B76BAAF5936A}" srcOrd="1" destOrd="0" presId="urn:microsoft.com/office/officeart/2005/8/layout/list1"/>
    <dgm:cxn modelId="{9277653D-7F1E-4DDE-A9CB-7E1303FC8C97}" type="presParOf" srcId="{A19C0BBD-0EF9-439D-A71F-BCD8F12A29B4}" destId="{4A55296F-9858-4084-B582-94C2038D43EA}" srcOrd="1" destOrd="0" presId="urn:microsoft.com/office/officeart/2005/8/layout/list1"/>
    <dgm:cxn modelId="{E99A941B-938D-4078-A929-ABB42DC78C6F}" type="presParOf" srcId="{A19C0BBD-0EF9-439D-A71F-BCD8F12A29B4}" destId="{499FE110-F223-451D-A783-1B683881E9EA}" srcOrd="2" destOrd="0" presId="urn:microsoft.com/office/officeart/2005/8/layout/list1"/>
    <dgm:cxn modelId="{681FEF61-EE0C-41E3-8702-F4EEFE0820A2}" type="presParOf" srcId="{A19C0BBD-0EF9-439D-A71F-BCD8F12A29B4}" destId="{D24AE14D-3FB2-48B2-81E4-55E45D8A1F01}" srcOrd="3" destOrd="0" presId="urn:microsoft.com/office/officeart/2005/8/layout/list1"/>
    <dgm:cxn modelId="{46152F0A-771B-49FC-B85B-3AAB3D745226}" type="presParOf" srcId="{A19C0BBD-0EF9-439D-A71F-BCD8F12A29B4}" destId="{A4BABBA3-172A-419B-A73F-383737957ED5}" srcOrd="4" destOrd="0" presId="urn:microsoft.com/office/officeart/2005/8/layout/list1"/>
    <dgm:cxn modelId="{C6251494-346A-49A7-9CA9-C1C2B30F54D0}" type="presParOf" srcId="{A4BABBA3-172A-419B-A73F-383737957ED5}" destId="{A7202385-07FA-4115-8E31-BAC0328CFEA6}" srcOrd="0" destOrd="0" presId="urn:microsoft.com/office/officeart/2005/8/layout/list1"/>
    <dgm:cxn modelId="{832A6341-89CF-4D84-957D-130B141BCB0A}" type="presParOf" srcId="{A4BABBA3-172A-419B-A73F-383737957ED5}" destId="{B13CA796-473B-4E1D-A423-C9A303D54B7B}" srcOrd="1" destOrd="0" presId="urn:microsoft.com/office/officeart/2005/8/layout/list1"/>
    <dgm:cxn modelId="{9FB86E82-3095-456A-948F-E44E24F7B6B2}" type="presParOf" srcId="{A19C0BBD-0EF9-439D-A71F-BCD8F12A29B4}" destId="{0D19F009-6E41-438C-B2C4-BC000A54796D}" srcOrd="5" destOrd="0" presId="urn:microsoft.com/office/officeart/2005/8/layout/list1"/>
    <dgm:cxn modelId="{21AE7923-CD28-41E6-8A46-0AF0A609016B}" type="presParOf" srcId="{A19C0BBD-0EF9-439D-A71F-BCD8F12A29B4}" destId="{B72F7923-CEDD-4DA0-BE80-66E904796616}" srcOrd="6" destOrd="0" presId="urn:microsoft.com/office/officeart/2005/8/layout/list1"/>
    <dgm:cxn modelId="{E8528B12-A7E8-498A-A83D-E72BA8A5779A}" type="presParOf" srcId="{A19C0BBD-0EF9-439D-A71F-BCD8F12A29B4}" destId="{BE8763A0-24F2-4922-84AF-1CD143F24150}" srcOrd="7" destOrd="0" presId="urn:microsoft.com/office/officeart/2005/8/layout/list1"/>
    <dgm:cxn modelId="{FF7529A5-99E7-43B7-BFC7-186D5F249368}" type="presParOf" srcId="{A19C0BBD-0EF9-439D-A71F-BCD8F12A29B4}" destId="{A3905D5F-678E-4F8D-800D-16EA1C620FEB}" srcOrd="8" destOrd="0" presId="urn:microsoft.com/office/officeart/2005/8/layout/list1"/>
    <dgm:cxn modelId="{AF2F7EA9-41FF-4656-90DD-908A0CF61E26}" type="presParOf" srcId="{A3905D5F-678E-4F8D-800D-16EA1C620FEB}" destId="{23B87329-8167-40B5-8C47-14A8909786D6}" srcOrd="0" destOrd="0" presId="urn:microsoft.com/office/officeart/2005/8/layout/list1"/>
    <dgm:cxn modelId="{BA3B1BBC-B5F0-4BA8-A5C5-878BF26DEABC}" type="presParOf" srcId="{A3905D5F-678E-4F8D-800D-16EA1C620FEB}" destId="{0B83BD7F-175F-4EA0-94A7-A2677291C129}" srcOrd="1" destOrd="0" presId="urn:microsoft.com/office/officeart/2005/8/layout/list1"/>
    <dgm:cxn modelId="{787538B8-40D3-47F4-96F7-B706C52216AE}" type="presParOf" srcId="{A19C0BBD-0EF9-439D-A71F-BCD8F12A29B4}" destId="{D8FD6252-7A59-4842-846B-A3DE5C04B6E5}" srcOrd="9" destOrd="0" presId="urn:microsoft.com/office/officeart/2005/8/layout/list1"/>
    <dgm:cxn modelId="{0319DBFA-2848-4873-93F3-8AF379CA728C}" type="presParOf" srcId="{A19C0BBD-0EF9-439D-A71F-BCD8F12A29B4}" destId="{D544D9A8-AAE9-4CD1-90C1-A6662D808ED1}" srcOrd="10" destOrd="0" presId="urn:microsoft.com/office/officeart/2005/8/layout/list1"/>
    <dgm:cxn modelId="{755C8C02-9AB9-42A7-BE2F-7EA8B74D9E6F}" type="presParOf" srcId="{A19C0BBD-0EF9-439D-A71F-BCD8F12A29B4}" destId="{0B4B1A17-07FA-4B68-A01A-86C80E22CABF}" srcOrd="11" destOrd="0" presId="urn:microsoft.com/office/officeart/2005/8/layout/list1"/>
    <dgm:cxn modelId="{67C54121-9FBA-47A3-A151-FCB3C13C23E3}" type="presParOf" srcId="{A19C0BBD-0EF9-439D-A71F-BCD8F12A29B4}" destId="{A92D59A9-E30F-42A5-BBF0-8D1BDEF2541C}" srcOrd="12" destOrd="0" presId="urn:microsoft.com/office/officeart/2005/8/layout/list1"/>
    <dgm:cxn modelId="{E2EF90BC-6A31-4B53-8BF9-50B1B8E071C2}" type="presParOf" srcId="{A92D59A9-E30F-42A5-BBF0-8D1BDEF2541C}" destId="{D4C784E6-0B18-4DA9-BD1C-2DC4028123BE}" srcOrd="0" destOrd="0" presId="urn:microsoft.com/office/officeart/2005/8/layout/list1"/>
    <dgm:cxn modelId="{8B5BF989-18DD-48C5-8FD1-40267E87CB01}" type="presParOf" srcId="{A92D59A9-E30F-42A5-BBF0-8D1BDEF2541C}" destId="{526CA45E-22BC-4DB1-BBC7-5FE838A03D3A}" srcOrd="1" destOrd="0" presId="urn:microsoft.com/office/officeart/2005/8/layout/list1"/>
    <dgm:cxn modelId="{5B196B7F-6716-4112-AFAD-D861C94C3762}" type="presParOf" srcId="{A19C0BBD-0EF9-439D-A71F-BCD8F12A29B4}" destId="{0F41863E-D314-4619-83EC-ABC9D7FD71B2}" srcOrd="13" destOrd="0" presId="urn:microsoft.com/office/officeart/2005/8/layout/list1"/>
    <dgm:cxn modelId="{7A89D330-21A2-4BEE-B15C-DDB52F46B7F2}" type="presParOf" srcId="{A19C0BBD-0EF9-439D-A71F-BCD8F12A29B4}" destId="{0F13EA6C-70BF-4A55-A4EE-16BE10B91A6C}"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32EF66-1F9F-1149-AF00-4B052266B4B9}"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s-ES_tradnl"/>
        </a:p>
      </dgm:t>
    </dgm:pt>
    <dgm:pt modelId="{223217DD-B08E-F241-9A5B-783E265274CA}">
      <dgm:prSet phldrT="[Texto]" custT="1"/>
      <dgm:spPr/>
      <dgm:t>
        <a:bodyPr/>
        <a:lstStyle/>
        <a:p>
          <a:r>
            <a:rPr lang="es-ES_tradnl" sz="2200" b="1" dirty="0">
              <a:solidFill>
                <a:schemeClr val="bg1"/>
              </a:solidFill>
              <a:latin typeface="Arial" panose="020B0604020202020204" pitchFamily="34" charset="0"/>
              <a:cs typeface="Arial" panose="020B0604020202020204" pitchFamily="34" charset="0"/>
            </a:rPr>
            <a:t>Pérdida de apetito</a:t>
          </a:r>
        </a:p>
      </dgm:t>
    </dgm:pt>
    <dgm:pt modelId="{4CDBE6DC-FF0A-A742-88B9-92EF26950A42}" type="parTrans" cxnId="{ED4B4E74-220F-4B41-A189-0B0C7420DF75}">
      <dgm:prSet/>
      <dgm:spPr/>
      <dgm:t>
        <a:bodyPr/>
        <a:lstStyle/>
        <a:p>
          <a:endParaRPr lang="es-ES_tradnl" sz="2200" b="1">
            <a:solidFill>
              <a:schemeClr val="bg1"/>
            </a:solidFill>
            <a:latin typeface="Arial" panose="020B0604020202020204" pitchFamily="34" charset="0"/>
            <a:cs typeface="Arial" panose="020B0604020202020204" pitchFamily="34" charset="0"/>
          </a:endParaRPr>
        </a:p>
      </dgm:t>
    </dgm:pt>
    <dgm:pt modelId="{EED12D3F-13C9-F442-89AC-BE9EE378E8EA}" type="sibTrans" cxnId="{ED4B4E74-220F-4B41-A189-0B0C7420DF75}">
      <dgm:prSet/>
      <dgm:spPr/>
      <dgm:t>
        <a:bodyPr/>
        <a:lstStyle/>
        <a:p>
          <a:endParaRPr lang="es-ES_tradnl" sz="2200" b="1">
            <a:solidFill>
              <a:schemeClr val="bg1"/>
            </a:solidFill>
            <a:latin typeface="Arial" panose="020B0604020202020204" pitchFamily="34" charset="0"/>
            <a:cs typeface="Arial" panose="020B0604020202020204" pitchFamily="34" charset="0"/>
          </a:endParaRPr>
        </a:p>
      </dgm:t>
    </dgm:pt>
    <dgm:pt modelId="{EF893242-993D-B94E-8F44-3BDA85E45222}">
      <dgm:prSet phldrT="[Texto]" custT="1"/>
      <dgm:spPr/>
      <dgm:t>
        <a:bodyPr/>
        <a:lstStyle/>
        <a:p>
          <a:r>
            <a:rPr lang="es-ES_tradnl" sz="2200" b="1" dirty="0">
              <a:solidFill>
                <a:schemeClr val="bg1"/>
              </a:solidFill>
              <a:latin typeface="Arial" panose="020B0604020202020204" pitchFamily="34" charset="0"/>
              <a:cs typeface="Arial" panose="020B0604020202020204" pitchFamily="34" charset="0"/>
            </a:rPr>
            <a:t>Disfagia</a:t>
          </a:r>
        </a:p>
      </dgm:t>
    </dgm:pt>
    <dgm:pt modelId="{89AFBA6A-2E06-1F4F-B670-33CAA2004113}" type="parTrans" cxnId="{4E36BA24-06E0-6B46-B79B-F3A34FEA1BF5}">
      <dgm:prSet/>
      <dgm:spPr/>
      <dgm:t>
        <a:bodyPr/>
        <a:lstStyle/>
        <a:p>
          <a:endParaRPr lang="es-ES_tradnl" sz="2200" b="1">
            <a:solidFill>
              <a:schemeClr val="bg1"/>
            </a:solidFill>
            <a:latin typeface="Arial" panose="020B0604020202020204" pitchFamily="34" charset="0"/>
            <a:cs typeface="Arial" panose="020B0604020202020204" pitchFamily="34" charset="0"/>
          </a:endParaRPr>
        </a:p>
      </dgm:t>
    </dgm:pt>
    <dgm:pt modelId="{BAAE3D26-FD00-E34B-A271-B4CD132E3CF4}" type="sibTrans" cxnId="{4E36BA24-06E0-6B46-B79B-F3A34FEA1BF5}">
      <dgm:prSet/>
      <dgm:spPr/>
      <dgm:t>
        <a:bodyPr/>
        <a:lstStyle/>
        <a:p>
          <a:endParaRPr lang="es-ES_tradnl" sz="2200" b="1">
            <a:solidFill>
              <a:schemeClr val="bg1"/>
            </a:solidFill>
            <a:latin typeface="Arial" panose="020B0604020202020204" pitchFamily="34" charset="0"/>
            <a:cs typeface="Arial" panose="020B0604020202020204" pitchFamily="34" charset="0"/>
          </a:endParaRPr>
        </a:p>
      </dgm:t>
    </dgm:pt>
    <dgm:pt modelId="{A9E77D40-9801-7F48-B2CF-AC8BE79059DE}">
      <dgm:prSet phldrT="[Texto]" custT="1"/>
      <dgm:spPr/>
      <dgm:t>
        <a:bodyPr/>
        <a:lstStyle/>
        <a:p>
          <a:r>
            <a:rPr lang="es-ES_tradnl" sz="2200" b="1" dirty="0">
              <a:solidFill>
                <a:schemeClr val="bg1"/>
              </a:solidFill>
              <a:latin typeface="Arial" panose="020B0604020202020204" pitchFamily="34" charset="0"/>
              <a:cs typeface="Arial" panose="020B0604020202020204" pitchFamily="34" charset="0"/>
            </a:rPr>
            <a:t>Incapacidad de absorción de nutrientes</a:t>
          </a:r>
        </a:p>
      </dgm:t>
    </dgm:pt>
    <dgm:pt modelId="{140000FC-3C4C-704B-AEA7-2361FB8228E0}" type="parTrans" cxnId="{017B68AB-D84C-084A-B534-69F97BCF436D}">
      <dgm:prSet/>
      <dgm:spPr/>
      <dgm:t>
        <a:bodyPr/>
        <a:lstStyle/>
        <a:p>
          <a:endParaRPr lang="es-ES_tradnl" sz="2200" b="1">
            <a:solidFill>
              <a:schemeClr val="bg1"/>
            </a:solidFill>
            <a:latin typeface="Arial" panose="020B0604020202020204" pitchFamily="34" charset="0"/>
            <a:cs typeface="Arial" panose="020B0604020202020204" pitchFamily="34" charset="0"/>
          </a:endParaRPr>
        </a:p>
      </dgm:t>
    </dgm:pt>
    <dgm:pt modelId="{D972767E-F341-F747-8319-B77E158246AF}" type="sibTrans" cxnId="{017B68AB-D84C-084A-B534-69F97BCF436D}">
      <dgm:prSet/>
      <dgm:spPr/>
      <dgm:t>
        <a:bodyPr/>
        <a:lstStyle/>
        <a:p>
          <a:endParaRPr lang="es-ES_tradnl" sz="2200" b="1">
            <a:solidFill>
              <a:schemeClr val="bg1"/>
            </a:solidFill>
            <a:latin typeface="Arial" panose="020B0604020202020204" pitchFamily="34" charset="0"/>
            <a:cs typeface="Arial" panose="020B0604020202020204" pitchFamily="34" charset="0"/>
          </a:endParaRPr>
        </a:p>
      </dgm:t>
    </dgm:pt>
    <dgm:pt modelId="{1ECE2F16-8A7E-0747-A344-2331BE46D13F}">
      <dgm:prSet phldrT="[Texto]" custT="1"/>
      <dgm:spPr/>
      <dgm:t>
        <a:bodyPr/>
        <a:lstStyle/>
        <a:p>
          <a:r>
            <a:rPr lang="es-ES_tradnl" sz="2200" b="1" dirty="0">
              <a:solidFill>
                <a:schemeClr val="bg1"/>
              </a:solidFill>
              <a:latin typeface="Arial" panose="020B0604020202020204" pitchFamily="34" charset="0"/>
              <a:cs typeface="Arial" panose="020B0604020202020204" pitchFamily="34" charset="0"/>
            </a:rPr>
            <a:t>Vómito</a:t>
          </a:r>
        </a:p>
      </dgm:t>
    </dgm:pt>
    <dgm:pt modelId="{FA49CA32-A0BD-BB49-B4FE-71736BF5DD81}" type="parTrans" cxnId="{024D8F21-B7AA-C744-9962-DAF416F3F624}">
      <dgm:prSet/>
      <dgm:spPr/>
      <dgm:t>
        <a:bodyPr/>
        <a:lstStyle/>
        <a:p>
          <a:endParaRPr lang="es-ES_tradnl" sz="2200" b="1">
            <a:solidFill>
              <a:schemeClr val="bg1"/>
            </a:solidFill>
            <a:latin typeface="Arial" panose="020B0604020202020204" pitchFamily="34" charset="0"/>
            <a:cs typeface="Arial" panose="020B0604020202020204" pitchFamily="34" charset="0"/>
          </a:endParaRPr>
        </a:p>
      </dgm:t>
    </dgm:pt>
    <dgm:pt modelId="{4056D5C6-1F27-0741-BA94-9FE894010E3F}" type="sibTrans" cxnId="{024D8F21-B7AA-C744-9962-DAF416F3F624}">
      <dgm:prSet/>
      <dgm:spPr/>
      <dgm:t>
        <a:bodyPr/>
        <a:lstStyle/>
        <a:p>
          <a:endParaRPr lang="es-ES_tradnl" sz="2200" b="1">
            <a:solidFill>
              <a:schemeClr val="bg1"/>
            </a:solidFill>
            <a:latin typeface="Arial" panose="020B0604020202020204" pitchFamily="34" charset="0"/>
            <a:cs typeface="Arial" panose="020B0604020202020204" pitchFamily="34" charset="0"/>
          </a:endParaRPr>
        </a:p>
      </dgm:t>
    </dgm:pt>
    <dgm:pt modelId="{20BB25ED-BFBE-B745-8B65-ABE8B20CC27D}">
      <dgm:prSet phldrT="[Texto]" custT="1"/>
      <dgm:spPr/>
      <dgm:t>
        <a:bodyPr/>
        <a:lstStyle/>
        <a:p>
          <a:r>
            <a:rPr lang="es-ES_tradnl" sz="2200" b="1" dirty="0">
              <a:solidFill>
                <a:schemeClr val="bg1"/>
              </a:solidFill>
              <a:latin typeface="Arial" panose="020B0604020202020204" pitchFamily="34" charset="0"/>
              <a:cs typeface="Arial" panose="020B0604020202020204" pitchFamily="34" charset="0"/>
            </a:rPr>
            <a:t>Disnea</a:t>
          </a:r>
        </a:p>
      </dgm:t>
    </dgm:pt>
    <dgm:pt modelId="{97EE92C7-BB7D-494A-89F5-6DFA87831469}" type="parTrans" cxnId="{4F2FEC20-E715-324D-AC02-F4D3B6216820}">
      <dgm:prSet/>
      <dgm:spPr/>
      <dgm:t>
        <a:bodyPr/>
        <a:lstStyle/>
        <a:p>
          <a:endParaRPr lang="es-ES_tradnl" sz="2200" b="1">
            <a:solidFill>
              <a:schemeClr val="bg1"/>
            </a:solidFill>
            <a:latin typeface="Arial" panose="020B0604020202020204" pitchFamily="34" charset="0"/>
            <a:cs typeface="Arial" panose="020B0604020202020204" pitchFamily="34" charset="0"/>
          </a:endParaRPr>
        </a:p>
      </dgm:t>
    </dgm:pt>
    <dgm:pt modelId="{91A402C5-18FD-8A40-A31E-34BD036D8A99}" type="sibTrans" cxnId="{4F2FEC20-E715-324D-AC02-F4D3B6216820}">
      <dgm:prSet/>
      <dgm:spPr/>
      <dgm:t>
        <a:bodyPr/>
        <a:lstStyle/>
        <a:p>
          <a:endParaRPr lang="es-ES_tradnl" sz="2200" b="1">
            <a:solidFill>
              <a:schemeClr val="bg1"/>
            </a:solidFill>
            <a:latin typeface="Arial" panose="020B0604020202020204" pitchFamily="34" charset="0"/>
            <a:cs typeface="Arial" panose="020B0604020202020204" pitchFamily="34" charset="0"/>
          </a:endParaRPr>
        </a:p>
      </dgm:t>
    </dgm:pt>
    <dgm:pt modelId="{EC582AEA-DBE7-B54E-8998-5487F27A3996}">
      <dgm:prSet phldrT="[Texto]" custT="1"/>
      <dgm:spPr/>
      <dgm:t>
        <a:bodyPr/>
        <a:lstStyle/>
        <a:p>
          <a:r>
            <a:rPr lang="es-ES_tradnl" sz="2200" b="1" dirty="0">
              <a:solidFill>
                <a:schemeClr val="bg1"/>
              </a:solidFill>
              <a:latin typeface="Arial" panose="020B0604020202020204" pitchFamily="34" charset="0"/>
              <a:cs typeface="Arial" panose="020B0604020202020204" pitchFamily="34" charset="0"/>
            </a:rPr>
            <a:t>Alteraciones psicológicas</a:t>
          </a:r>
        </a:p>
      </dgm:t>
    </dgm:pt>
    <dgm:pt modelId="{8653D13D-EDC9-0648-89B5-444B3B6847CA}" type="parTrans" cxnId="{3AFD0FA3-D272-2B44-8BB4-EAF9DD5063E1}">
      <dgm:prSet/>
      <dgm:spPr/>
      <dgm:t>
        <a:bodyPr/>
        <a:lstStyle/>
        <a:p>
          <a:endParaRPr lang="es-ES_tradnl" sz="2200" b="1">
            <a:solidFill>
              <a:schemeClr val="bg1"/>
            </a:solidFill>
            <a:latin typeface="Arial" panose="020B0604020202020204" pitchFamily="34" charset="0"/>
            <a:cs typeface="Arial" panose="020B0604020202020204" pitchFamily="34" charset="0"/>
          </a:endParaRPr>
        </a:p>
      </dgm:t>
    </dgm:pt>
    <dgm:pt modelId="{44638E10-5D6E-904C-B677-7DF1ACA648B0}" type="sibTrans" cxnId="{3AFD0FA3-D272-2B44-8BB4-EAF9DD5063E1}">
      <dgm:prSet/>
      <dgm:spPr/>
      <dgm:t>
        <a:bodyPr/>
        <a:lstStyle/>
        <a:p>
          <a:endParaRPr lang="es-ES_tradnl" sz="2200" b="1">
            <a:solidFill>
              <a:schemeClr val="bg1"/>
            </a:solidFill>
            <a:latin typeface="Arial" panose="020B0604020202020204" pitchFamily="34" charset="0"/>
            <a:cs typeface="Arial" panose="020B0604020202020204" pitchFamily="34" charset="0"/>
          </a:endParaRPr>
        </a:p>
      </dgm:t>
    </dgm:pt>
    <dgm:pt modelId="{47143304-87CE-B449-9FF9-37FEC8ECCB2E}" type="pres">
      <dgm:prSet presAssocID="{1732EF66-1F9F-1149-AF00-4B052266B4B9}" presName="linear" presStyleCnt="0">
        <dgm:presLayoutVars>
          <dgm:dir/>
          <dgm:animLvl val="lvl"/>
          <dgm:resizeHandles val="exact"/>
        </dgm:presLayoutVars>
      </dgm:prSet>
      <dgm:spPr/>
    </dgm:pt>
    <dgm:pt modelId="{019EF8D6-2573-A84E-A4D5-B77397E5E9DC}" type="pres">
      <dgm:prSet presAssocID="{223217DD-B08E-F241-9A5B-783E265274CA}" presName="parentLin" presStyleCnt="0"/>
      <dgm:spPr/>
    </dgm:pt>
    <dgm:pt modelId="{000BEAA1-C528-1140-8C5B-0A1A79F67D36}" type="pres">
      <dgm:prSet presAssocID="{223217DD-B08E-F241-9A5B-783E265274CA}" presName="parentLeftMargin" presStyleLbl="node1" presStyleIdx="0" presStyleCnt="6"/>
      <dgm:spPr/>
    </dgm:pt>
    <dgm:pt modelId="{4D142826-1AE6-814F-BB50-C2C3D62E50CA}" type="pres">
      <dgm:prSet presAssocID="{223217DD-B08E-F241-9A5B-783E265274CA}" presName="parentText" presStyleLbl="node1" presStyleIdx="0" presStyleCnt="6">
        <dgm:presLayoutVars>
          <dgm:chMax val="0"/>
          <dgm:bulletEnabled val="1"/>
        </dgm:presLayoutVars>
      </dgm:prSet>
      <dgm:spPr/>
    </dgm:pt>
    <dgm:pt modelId="{AFB884B8-1447-1042-940B-2A0992F7DF5F}" type="pres">
      <dgm:prSet presAssocID="{223217DD-B08E-F241-9A5B-783E265274CA}" presName="negativeSpace" presStyleCnt="0"/>
      <dgm:spPr/>
    </dgm:pt>
    <dgm:pt modelId="{78F05580-EF8F-614C-AD8E-9CDF54C7289B}" type="pres">
      <dgm:prSet presAssocID="{223217DD-B08E-F241-9A5B-783E265274CA}" presName="childText" presStyleLbl="conFgAcc1" presStyleIdx="0" presStyleCnt="6">
        <dgm:presLayoutVars>
          <dgm:bulletEnabled val="1"/>
        </dgm:presLayoutVars>
      </dgm:prSet>
      <dgm:spPr>
        <a:ln>
          <a:solidFill>
            <a:srgbClr val="7030A0"/>
          </a:solidFill>
        </a:ln>
      </dgm:spPr>
    </dgm:pt>
    <dgm:pt modelId="{E2AFD88B-2D42-1249-A748-88B97FF76BCF}" type="pres">
      <dgm:prSet presAssocID="{EED12D3F-13C9-F442-89AC-BE9EE378E8EA}" presName="spaceBetweenRectangles" presStyleCnt="0"/>
      <dgm:spPr/>
    </dgm:pt>
    <dgm:pt modelId="{02B222BF-0FF5-8E44-9207-FFB4AD1EA6F2}" type="pres">
      <dgm:prSet presAssocID="{EF893242-993D-B94E-8F44-3BDA85E45222}" presName="parentLin" presStyleCnt="0"/>
      <dgm:spPr/>
    </dgm:pt>
    <dgm:pt modelId="{ED26D267-905A-BE49-A065-EA5EBEC7F5CE}" type="pres">
      <dgm:prSet presAssocID="{EF893242-993D-B94E-8F44-3BDA85E45222}" presName="parentLeftMargin" presStyleLbl="node1" presStyleIdx="0" presStyleCnt="6"/>
      <dgm:spPr/>
    </dgm:pt>
    <dgm:pt modelId="{A1EB2381-FD01-2947-BE60-0340935A378D}" type="pres">
      <dgm:prSet presAssocID="{EF893242-993D-B94E-8F44-3BDA85E45222}" presName="parentText" presStyleLbl="node1" presStyleIdx="1" presStyleCnt="6">
        <dgm:presLayoutVars>
          <dgm:chMax val="0"/>
          <dgm:bulletEnabled val="1"/>
        </dgm:presLayoutVars>
      </dgm:prSet>
      <dgm:spPr/>
    </dgm:pt>
    <dgm:pt modelId="{C9BFF787-AADF-7B4C-B0D9-D38599172C16}" type="pres">
      <dgm:prSet presAssocID="{EF893242-993D-B94E-8F44-3BDA85E45222}" presName="negativeSpace" presStyleCnt="0"/>
      <dgm:spPr/>
    </dgm:pt>
    <dgm:pt modelId="{300FFFC2-53B0-8944-9B87-3DA8E6EE5098}" type="pres">
      <dgm:prSet presAssocID="{EF893242-993D-B94E-8F44-3BDA85E45222}" presName="childText" presStyleLbl="conFgAcc1" presStyleIdx="1" presStyleCnt="6">
        <dgm:presLayoutVars>
          <dgm:bulletEnabled val="1"/>
        </dgm:presLayoutVars>
      </dgm:prSet>
      <dgm:spPr>
        <a:ln>
          <a:solidFill>
            <a:srgbClr val="7030A0"/>
          </a:solidFill>
        </a:ln>
      </dgm:spPr>
    </dgm:pt>
    <dgm:pt modelId="{E782A7BF-09C1-4745-8955-E0ABF41D76D3}" type="pres">
      <dgm:prSet presAssocID="{BAAE3D26-FD00-E34B-A271-B4CD132E3CF4}" presName="spaceBetweenRectangles" presStyleCnt="0"/>
      <dgm:spPr/>
    </dgm:pt>
    <dgm:pt modelId="{555C9352-5C61-7F4A-97FC-8503854A89D7}" type="pres">
      <dgm:prSet presAssocID="{A9E77D40-9801-7F48-B2CF-AC8BE79059DE}" presName="parentLin" presStyleCnt="0"/>
      <dgm:spPr/>
    </dgm:pt>
    <dgm:pt modelId="{3A6B0B38-FD09-2A44-A798-066E9BB616E2}" type="pres">
      <dgm:prSet presAssocID="{A9E77D40-9801-7F48-B2CF-AC8BE79059DE}" presName="parentLeftMargin" presStyleLbl="node1" presStyleIdx="1" presStyleCnt="6"/>
      <dgm:spPr/>
    </dgm:pt>
    <dgm:pt modelId="{78A49611-B516-C648-9323-673047FF9D0D}" type="pres">
      <dgm:prSet presAssocID="{A9E77D40-9801-7F48-B2CF-AC8BE79059DE}" presName="parentText" presStyleLbl="node1" presStyleIdx="2" presStyleCnt="6">
        <dgm:presLayoutVars>
          <dgm:chMax val="0"/>
          <dgm:bulletEnabled val="1"/>
        </dgm:presLayoutVars>
      </dgm:prSet>
      <dgm:spPr/>
    </dgm:pt>
    <dgm:pt modelId="{B51AF805-7FB6-4D43-B502-66122C25A1C4}" type="pres">
      <dgm:prSet presAssocID="{A9E77D40-9801-7F48-B2CF-AC8BE79059DE}" presName="negativeSpace" presStyleCnt="0"/>
      <dgm:spPr/>
    </dgm:pt>
    <dgm:pt modelId="{EDD61A0F-04D9-8A4D-BE75-1F476B18E9F7}" type="pres">
      <dgm:prSet presAssocID="{A9E77D40-9801-7F48-B2CF-AC8BE79059DE}" presName="childText" presStyleLbl="conFgAcc1" presStyleIdx="2" presStyleCnt="6">
        <dgm:presLayoutVars>
          <dgm:bulletEnabled val="1"/>
        </dgm:presLayoutVars>
      </dgm:prSet>
      <dgm:spPr>
        <a:ln>
          <a:solidFill>
            <a:srgbClr val="7030A0"/>
          </a:solidFill>
        </a:ln>
      </dgm:spPr>
    </dgm:pt>
    <dgm:pt modelId="{AFB75467-70D9-5F4E-B673-15C02D747C5F}" type="pres">
      <dgm:prSet presAssocID="{D972767E-F341-F747-8319-B77E158246AF}" presName="spaceBetweenRectangles" presStyleCnt="0"/>
      <dgm:spPr/>
    </dgm:pt>
    <dgm:pt modelId="{92749DF3-20B6-054F-B6BE-838BD1E44E57}" type="pres">
      <dgm:prSet presAssocID="{1ECE2F16-8A7E-0747-A344-2331BE46D13F}" presName="parentLin" presStyleCnt="0"/>
      <dgm:spPr/>
    </dgm:pt>
    <dgm:pt modelId="{30DB8BAB-E9DD-C34C-ACDC-6DC0C6F92E0F}" type="pres">
      <dgm:prSet presAssocID="{1ECE2F16-8A7E-0747-A344-2331BE46D13F}" presName="parentLeftMargin" presStyleLbl="node1" presStyleIdx="2" presStyleCnt="6"/>
      <dgm:spPr/>
    </dgm:pt>
    <dgm:pt modelId="{6E068C3D-DAA4-9742-8B77-BA9B7A5D4CDA}" type="pres">
      <dgm:prSet presAssocID="{1ECE2F16-8A7E-0747-A344-2331BE46D13F}" presName="parentText" presStyleLbl="node1" presStyleIdx="3" presStyleCnt="6">
        <dgm:presLayoutVars>
          <dgm:chMax val="0"/>
          <dgm:bulletEnabled val="1"/>
        </dgm:presLayoutVars>
      </dgm:prSet>
      <dgm:spPr/>
    </dgm:pt>
    <dgm:pt modelId="{F2831B13-2E52-A642-8798-456EC75F30AB}" type="pres">
      <dgm:prSet presAssocID="{1ECE2F16-8A7E-0747-A344-2331BE46D13F}" presName="negativeSpace" presStyleCnt="0"/>
      <dgm:spPr/>
    </dgm:pt>
    <dgm:pt modelId="{4FECE53C-C941-644A-92BC-26B614C35960}" type="pres">
      <dgm:prSet presAssocID="{1ECE2F16-8A7E-0747-A344-2331BE46D13F}" presName="childText" presStyleLbl="conFgAcc1" presStyleIdx="3" presStyleCnt="6">
        <dgm:presLayoutVars>
          <dgm:bulletEnabled val="1"/>
        </dgm:presLayoutVars>
      </dgm:prSet>
      <dgm:spPr>
        <a:ln>
          <a:solidFill>
            <a:srgbClr val="7030A0"/>
          </a:solidFill>
        </a:ln>
      </dgm:spPr>
    </dgm:pt>
    <dgm:pt modelId="{B79FFD21-2D94-854A-997C-ACECCED0B4BB}" type="pres">
      <dgm:prSet presAssocID="{4056D5C6-1F27-0741-BA94-9FE894010E3F}" presName="spaceBetweenRectangles" presStyleCnt="0"/>
      <dgm:spPr/>
    </dgm:pt>
    <dgm:pt modelId="{5534D2E1-1E8C-754A-A723-75B18AF98349}" type="pres">
      <dgm:prSet presAssocID="{20BB25ED-BFBE-B745-8B65-ABE8B20CC27D}" presName="parentLin" presStyleCnt="0"/>
      <dgm:spPr/>
    </dgm:pt>
    <dgm:pt modelId="{0FB0D4F2-E58D-3340-A252-67A8C5780150}" type="pres">
      <dgm:prSet presAssocID="{20BB25ED-BFBE-B745-8B65-ABE8B20CC27D}" presName="parentLeftMargin" presStyleLbl="node1" presStyleIdx="3" presStyleCnt="6"/>
      <dgm:spPr/>
    </dgm:pt>
    <dgm:pt modelId="{B903CA4D-ABCE-C345-BF8A-E17FC31DBEFB}" type="pres">
      <dgm:prSet presAssocID="{20BB25ED-BFBE-B745-8B65-ABE8B20CC27D}" presName="parentText" presStyleLbl="node1" presStyleIdx="4" presStyleCnt="6">
        <dgm:presLayoutVars>
          <dgm:chMax val="0"/>
          <dgm:bulletEnabled val="1"/>
        </dgm:presLayoutVars>
      </dgm:prSet>
      <dgm:spPr/>
    </dgm:pt>
    <dgm:pt modelId="{68E00BA0-5ED3-2540-9586-ED68714AA69D}" type="pres">
      <dgm:prSet presAssocID="{20BB25ED-BFBE-B745-8B65-ABE8B20CC27D}" presName="negativeSpace" presStyleCnt="0"/>
      <dgm:spPr/>
    </dgm:pt>
    <dgm:pt modelId="{8F9BFB35-C925-2D4E-A953-DE3CEB43BD19}" type="pres">
      <dgm:prSet presAssocID="{20BB25ED-BFBE-B745-8B65-ABE8B20CC27D}" presName="childText" presStyleLbl="conFgAcc1" presStyleIdx="4" presStyleCnt="6">
        <dgm:presLayoutVars>
          <dgm:bulletEnabled val="1"/>
        </dgm:presLayoutVars>
      </dgm:prSet>
      <dgm:spPr>
        <a:ln>
          <a:solidFill>
            <a:srgbClr val="7030A0"/>
          </a:solidFill>
        </a:ln>
      </dgm:spPr>
    </dgm:pt>
    <dgm:pt modelId="{A099A44A-A8DA-4245-901D-7D4D9C2A38F0}" type="pres">
      <dgm:prSet presAssocID="{91A402C5-18FD-8A40-A31E-34BD036D8A99}" presName="spaceBetweenRectangles" presStyleCnt="0"/>
      <dgm:spPr/>
    </dgm:pt>
    <dgm:pt modelId="{6FAC01E4-1453-1342-8018-C612F56B5056}" type="pres">
      <dgm:prSet presAssocID="{EC582AEA-DBE7-B54E-8998-5487F27A3996}" presName="parentLin" presStyleCnt="0"/>
      <dgm:spPr/>
    </dgm:pt>
    <dgm:pt modelId="{D0D9DA00-7BB7-FC44-8BBC-995E816CC41F}" type="pres">
      <dgm:prSet presAssocID="{EC582AEA-DBE7-B54E-8998-5487F27A3996}" presName="parentLeftMargin" presStyleLbl="node1" presStyleIdx="4" presStyleCnt="6"/>
      <dgm:spPr/>
    </dgm:pt>
    <dgm:pt modelId="{155F9ABB-5156-D746-B99F-D14E46CA8EEA}" type="pres">
      <dgm:prSet presAssocID="{EC582AEA-DBE7-B54E-8998-5487F27A3996}" presName="parentText" presStyleLbl="node1" presStyleIdx="5" presStyleCnt="6">
        <dgm:presLayoutVars>
          <dgm:chMax val="0"/>
          <dgm:bulletEnabled val="1"/>
        </dgm:presLayoutVars>
      </dgm:prSet>
      <dgm:spPr/>
    </dgm:pt>
    <dgm:pt modelId="{8421EACD-E5DC-7D4A-8BF9-9C6F6BEC4A57}" type="pres">
      <dgm:prSet presAssocID="{EC582AEA-DBE7-B54E-8998-5487F27A3996}" presName="negativeSpace" presStyleCnt="0"/>
      <dgm:spPr/>
    </dgm:pt>
    <dgm:pt modelId="{A04BE108-D70C-2044-8F53-7FE64C5B96E2}" type="pres">
      <dgm:prSet presAssocID="{EC582AEA-DBE7-B54E-8998-5487F27A3996}" presName="childText" presStyleLbl="conFgAcc1" presStyleIdx="5" presStyleCnt="6">
        <dgm:presLayoutVars>
          <dgm:bulletEnabled val="1"/>
        </dgm:presLayoutVars>
      </dgm:prSet>
      <dgm:spPr>
        <a:ln>
          <a:solidFill>
            <a:srgbClr val="7030A0"/>
          </a:solidFill>
        </a:ln>
      </dgm:spPr>
    </dgm:pt>
  </dgm:ptLst>
  <dgm:cxnLst>
    <dgm:cxn modelId="{8501BF0D-61FD-C744-B10A-66B8C379CD9F}" type="presOf" srcId="{EF893242-993D-B94E-8F44-3BDA85E45222}" destId="{A1EB2381-FD01-2947-BE60-0340935A378D}" srcOrd="1" destOrd="0" presId="urn:microsoft.com/office/officeart/2005/8/layout/list1"/>
    <dgm:cxn modelId="{6A929218-CE87-2A49-9EE3-338AAE4B8A66}" type="presOf" srcId="{223217DD-B08E-F241-9A5B-783E265274CA}" destId="{000BEAA1-C528-1140-8C5B-0A1A79F67D36}" srcOrd="0" destOrd="0" presId="urn:microsoft.com/office/officeart/2005/8/layout/list1"/>
    <dgm:cxn modelId="{4F2FEC20-E715-324D-AC02-F4D3B6216820}" srcId="{1732EF66-1F9F-1149-AF00-4B052266B4B9}" destId="{20BB25ED-BFBE-B745-8B65-ABE8B20CC27D}" srcOrd="4" destOrd="0" parTransId="{97EE92C7-BB7D-494A-89F5-6DFA87831469}" sibTransId="{91A402C5-18FD-8A40-A31E-34BD036D8A99}"/>
    <dgm:cxn modelId="{F3CCFF20-E9BF-ED45-A519-1D7317308FBD}" type="presOf" srcId="{223217DD-B08E-F241-9A5B-783E265274CA}" destId="{4D142826-1AE6-814F-BB50-C2C3D62E50CA}" srcOrd="1" destOrd="0" presId="urn:microsoft.com/office/officeart/2005/8/layout/list1"/>
    <dgm:cxn modelId="{024D8F21-B7AA-C744-9962-DAF416F3F624}" srcId="{1732EF66-1F9F-1149-AF00-4B052266B4B9}" destId="{1ECE2F16-8A7E-0747-A344-2331BE46D13F}" srcOrd="3" destOrd="0" parTransId="{FA49CA32-A0BD-BB49-B4FE-71736BF5DD81}" sibTransId="{4056D5C6-1F27-0741-BA94-9FE894010E3F}"/>
    <dgm:cxn modelId="{4E36BA24-06E0-6B46-B79B-F3A34FEA1BF5}" srcId="{1732EF66-1F9F-1149-AF00-4B052266B4B9}" destId="{EF893242-993D-B94E-8F44-3BDA85E45222}" srcOrd="1" destOrd="0" parTransId="{89AFBA6A-2E06-1F4F-B670-33CAA2004113}" sibTransId="{BAAE3D26-FD00-E34B-A271-B4CD132E3CF4}"/>
    <dgm:cxn modelId="{FB0B982B-0263-B84F-A70B-95FC0837DDF8}" type="presOf" srcId="{1ECE2F16-8A7E-0747-A344-2331BE46D13F}" destId="{30DB8BAB-E9DD-C34C-ACDC-6DC0C6F92E0F}" srcOrd="0" destOrd="0" presId="urn:microsoft.com/office/officeart/2005/8/layout/list1"/>
    <dgm:cxn modelId="{CB92ED4B-CCD9-A34A-9953-244BDE6AADDB}" type="presOf" srcId="{1ECE2F16-8A7E-0747-A344-2331BE46D13F}" destId="{6E068C3D-DAA4-9742-8B77-BA9B7A5D4CDA}" srcOrd="1" destOrd="0" presId="urn:microsoft.com/office/officeart/2005/8/layout/list1"/>
    <dgm:cxn modelId="{80F82973-0678-AE43-B26B-43425D62E0D8}" type="presOf" srcId="{1732EF66-1F9F-1149-AF00-4B052266B4B9}" destId="{47143304-87CE-B449-9FF9-37FEC8ECCB2E}" srcOrd="0" destOrd="0" presId="urn:microsoft.com/office/officeart/2005/8/layout/list1"/>
    <dgm:cxn modelId="{C1808573-64B0-0E48-BC01-E8178BF2C59E}" type="presOf" srcId="{A9E77D40-9801-7F48-B2CF-AC8BE79059DE}" destId="{3A6B0B38-FD09-2A44-A798-066E9BB616E2}" srcOrd="0" destOrd="0" presId="urn:microsoft.com/office/officeart/2005/8/layout/list1"/>
    <dgm:cxn modelId="{ED4B4E74-220F-4B41-A189-0B0C7420DF75}" srcId="{1732EF66-1F9F-1149-AF00-4B052266B4B9}" destId="{223217DD-B08E-F241-9A5B-783E265274CA}" srcOrd="0" destOrd="0" parTransId="{4CDBE6DC-FF0A-A742-88B9-92EF26950A42}" sibTransId="{EED12D3F-13C9-F442-89AC-BE9EE378E8EA}"/>
    <dgm:cxn modelId="{FB340688-D94E-4148-B2C5-755461614978}" type="presOf" srcId="{A9E77D40-9801-7F48-B2CF-AC8BE79059DE}" destId="{78A49611-B516-C648-9323-673047FF9D0D}" srcOrd="1" destOrd="0" presId="urn:microsoft.com/office/officeart/2005/8/layout/list1"/>
    <dgm:cxn modelId="{7ED9E393-9503-5E45-B011-AB170B08D3CB}" type="presOf" srcId="{20BB25ED-BFBE-B745-8B65-ABE8B20CC27D}" destId="{0FB0D4F2-E58D-3340-A252-67A8C5780150}" srcOrd="0" destOrd="0" presId="urn:microsoft.com/office/officeart/2005/8/layout/list1"/>
    <dgm:cxn modelId="{7B0FE793-67A3-B74E-BCE6-EB307AC4E93A}" type="presOf" srcId="{20BB25ED-BFBE-B745-8B65-ABE8B20CC27D}" destId="{B903CA4D-ABCE-C345-BF8A-E17FC31DBEFB}" srcOrd="1" destOrd="0" presId="urn:microsoft.com/office/officeart/2005/8/layout/list1"/>
    <dgm:cxn modelId="{CD5B379A-129F-B446-8CE5-7C71F1592C46}" type="presOf" srcId="{EC582AEA-DBE7-B54E-8998-5487F27A3996}" destId="{155F9ABB-5156-D746-B99F-D14E46CA8EEA}" srcOrd="1" destOrd="0" presId="urn:microsoft.com/office/officeart/2005/8/layout/list1"/>
    <dgm:cxn modelId="{3AFD0FA3-D272-2B44-8BB4-EAF9DD5063E1}" srcId="{1732EF66-1F9F-1149-AF00-4B052266B4B9}" destId="{EC582AEA-DBE7-B54E-8998-5487F27A3996}" srcOrd="5" destOrd="0" parTransId="{8653D13D-EDC9-0648-89B5-444B3B6847CA}" sibTransId="{44638E10-5D6E-904C-B677-7DF1ACA648B0}"/>
    <dgm:cxn modelId="{017B68AB-D84C-084A-B534-69F97BCF436D}" srcId="{1732EF66-1F9F-1149-AF00-4B052266B4B9}" destId="{A9E77D40-9801-7F48-B2CF-AC8BE79059DE}" srcOrd="2" destOrd="0" parTransId="{140000FC-3C4C-704B-AEA7-2361FB8228E0}" sibTransId="{D972767E-F341-F747-8319-B77E158246AF}"/>
    <dgm:cxn modelId="{AF4090B8-4FBE-C540-A8D3-C7AD248B2D7D}" type="presOf" srcId="{EF893242-993D-B94E-8F44-3BDA85E45222}" destId="{ED26D267-905A-BE49-A065-EA5EBEC7F5CE}" srcOrd="0" destOrd="0" presId="urn:microsoft.com/office/officeart/2005/8/layout/list1"/>
    <dgm:cxn modelId="{6B0319FC-D7BE-F84A-866B-7C8E90E7F1B6}" type="presOf" srcId="{EC582AEA-DBE7-B54E-8998-5487F27A3996}" destId="{D0D9DA00-7BB7-FC44-8BBC-995E816CC41F}" srcOrd="0" destOrd="0" presId="urn:microsoft.com/office/officeart/2005/8/layout/list1"/>
    <dgm:cxn modelId="{4B4EA922-C9DD-7D4F-A0A3-CABF852F8711}" type="presParOf" srcId="{47143304-87CE-B449-9FF9-37FEC8ECCB2E}" destId="{019EF8D6-2573-A84E-A4D5-B77397E5E9DC}" srcOrd="0" destOrd="0" presId="urn:microsoft.com/office/officeart/2005/8/layout/list1"/>
    <dgm:cxn modelId="{097619C0-638A-C34C-9114-D377C41B4647}" type="presParOf" srcId="{019EF8D6-2573-A84E-A4D5-B77397E5E9DC}" destId="{000BEAA1-C528-1140-8C5B-0A1A79F67D36}" srcOrd="0" destOrd="0" presId="urn:microsoft.com/office/officeart/2005/8/layout/list1"/>
    <dgm:cxn modelId="{7A725F64-D755-1140-9CCC-4CEF606EDE8F}" type="presParOf" srcId="{019EF8D6-2573-A84E-A4D5-B77397E5E9DC}" destId="{4D142826-1AE6-814F-BB50-C2C3D62E50CA}" srcOrd="1" destOrd="0" presId="urn:microsoft.com/office/officeart/2005/8/layout/list1"/>
    <dgm:cxn modelId="{30C4B078-6110-BC44-9E0A-858DBA16FACC}" type="presParOf" srcId="{47143304-87CE-B449-9FF9-37FEC8ECCB2E}" destId="{AFB884B8-1447-1042-940B-2A0992F7DF5F}" srcOrd="1" destOrd="0" presId="urn:microsoft.com/office/officeart/2005/8/layout/list1"/>
    <dgm:cxn modelId="{49620658-DB6C-7C4D-99ED-86614C9C1231}" type="presParOf" srcId="{47143304-87CE-B449-9FF9-37FEC8ECCB2E}" destId="{78F05580-EF8F-614C-AD8E-9CDF54C7289B}" srcOrd="2" destOrd="0" presId="urn:microsoft.com/office/officeart/2005/8/layout/list1"/>
    <dgm:cxn modelId="{5A587581-5CEE-2B46-A724-2F5E51812B26}" type="presParOf" srcId="{47143304-87CE-B449-9FF9-37FEC8ECCB2E}" destId="{E2AFD88B-2D42-1249-A748-88B97FF76BCF}" srcOrd="3" destOrd="0" presId="urn:microsoft.com/office/officeart/2005/8/layout/list1"/>
    <dgm:cxn modelId="{3A225E8B-BFD6-8B4B-9464-F20401C3602E}" type="presParOf" srcId="{47143304-87CE-B449-9FF9-37FEC8ECCB2E}" destId="{02B222BF-0FF5-8E44-9207-FFB4AD1EA6F2}" srcOrd="4" destOrd="0" presId="urn:microsoft.com/office/officeart/2005/8/layout/list1"/>
    <dgm:cxn modelId="{FEA3758F-BB10-E442-8566-3D4099CB81E4}" type="presParOf" srcId="{02B222BF-0FF5-8E44-9207-FFB4AD1EA6F2}" destId="{ED26D267-905A-BE49-A065-EA5EBEC7F5CE}" srcOrd="0" destOrd="0" presId="urn:microsoft.com/office/officeart/2005/8/layout/list1"/>
    <dgm:cxn modelId="{2141C18C-742B-FE49-8C98-D578B3D72908}" type="presParOf" srcId="{02B222BF-0FF5-8E44-9207-FFB4AD1EA6F2}" destId="{A1EB2381-FD01-2947-BE60-0340935A378D}" srcOrd="1" destOrd="0" presId="urn:microsoft.com/office/officeart/2005/8/layout/list1"/>
    <dgm:cxn modelId="{E94F6FDE-80D8-664C-8CA7-E6881417D8D4}" type="presParOf" srcId="{47143304-87CE-B449-9FF9-37FEC8ECCB2E}" destId="{C9BFF787-AADF-7B4C-B0D9-D38599172C16}" srcOrd="5" destOrd="0" presId="urn:microsoft.com/office/officeart/2005/8/layout/list1"/>
    <dgm:cxn modelId="{7D19593C-9D71-D848-869F-5E033391361C}" type="presParOf" srcId="{47143304-87CE-B449-9FF9-37FEC8ECCB2E}" destId="{300FFFC2-53B0-8944-9B87-3DA8E6EE5098}" srcOrd="6" destOrd="0" presId="urn:microsoft.com/office/officeart/2005/8/layout/list1"/>
    <dgm:cxn modelId="{22F4D89D-AB9E-8542-B1AF-073DB8169834}" type="presParOf" srcId="{47143304-87CE-B449-9FF9-37FEC8ECCB2E}" destId="{E782A7BF-09C1-4745-8955-E0ABF41D76D3}" srcOrd="7" destOrd="0" presId="urn:microsoft.com/office/officeart/2005/8/layout/list1"/>
    <dgm:cxn modelId="{65E48B0C-36F4-F046-B722-AB584DCB0094}" type="presParOf" srcId="{47143304-87CE-B449-9FF9-37FEC8ECCB2E}" destId="{555C9352-5C61-7F4A-97FC-8503854A89D7}" srcOrd="8" destOrd="0" presId="urn:microsoft.com/office/officeart/2005/8/layout/list1"/>
    <dgm:cxn modelId="{C6AA85DA-E90C-AB46-9824-5F3C7C27CF2C}" type="presParOf" srcId="{555C9352-5C61-7F4A-97FC-8503854A89D7}" destId="{3A6B0B38-FD09-2A44-A798-066E9BB616E2}" srcOrd="0" destOrd="0" presId="urn:microsoft.com/office/officeart/2005/8/layout/list1"/>
    <dgm:cxn modelId="{A615908E-172A-B94E-9108-85CA5977CAC9}" type="presParOf" srcId="{555C9352-5C61-7F4A-97FC-8503854A89D7}" destId="{78A49611-B516-C648-9323-673047FF9D0D}" srcOrd="1" destOrd="0" presId="urn:microsoft.com/office/officeart/2005/8/layout/list1"/>
    <dgm:cxn modelId="{82B392D6-3ADE-9E4D-8891-CC8A205F3547}" type="presParOf" srcId="{47143304-87CE-B449-9FF9-37FEC8ECCB2E}" destId="{B51AF805-7FB6-4D43-B502-66122C25A1C4}" srcOrd="9" destOrd="0" presId="urn:microsoft.com/office/officeart/2005/8/layout/list1"/>
    <dgm:cxn modelId="{E404CD48-5F36-744C-9A6B-726CD42F8AE2}" type="presParOf" srcId="{47143304-87CE-B449-9FF9-37FEC8ECCB2E}" destId="{EDD61A0F-04D9-8A4D-BE75-1F476B18E9F7}" srcOrd="10" destOrd="0" presId="urn:microsoft.com/office/officeart/2005/8/layout/list1"/>
    <dgm:cxn modelId="{4B4BB083-C59E-8B47-9830-5C00C336C623}" type="presParOf" srcId="{47143304-87CE-B449-9FF9-37FEC8ECCB2E}" destId="{AFB75467-70D9-5F4E-B673-15C02D747C5F}" srcOrd="11" destOrd="0" presId="urn:microsoft.com/office/officeart/2005/8/layout/list1"/>
    <dgm:cxn modelId="{98370E6A-7B50-9541-9257-15ACD716852C}" type="presParOf" srcId="{47143304-87CE-B449-9FF9-37FEC8ECCB2E}" destId="{92749DF3-20B6-054F-B6BE-838BD1E44E57}" srcOrd="12" destOrd="0" presId="urn:microsoft.com/office/officeart/2005/8/layout/list1"/>
    <dgm:cxn modelId="{721806AE-F745-AD45-B473-9476AF6AAE5A}" type="presParOf" srcId="{92749DF3-20B6-054F-B6BE-838BD1E44E57}" destId="{30DB8BAB-E9DD-C34C-ACDC-6DC0C6F92E0F}" srcOrd="0" destOrd="0" presId="urn:microsoft.com/office/officeart/2005/8/layout/list1"/>
    <dgm:cxn modelId="{F787DA9A-7498-8448-9908-4DACA0793472}" type="presParOf" srcId="{92749DF3-20B6-054F-B6BE-838BD1E44E57}" destId="{6E068C3D-DAA4-9742-8B77-BA9B7A5D4CDA}" srcOrd="1" destOrd="0" presId="urn:microsoft.com/office/officeart/2005/8/layout/list1"/>
    <dgm:cxn modelId="{71E3F74F-851C-C347-AE62-CEB0F06C7431}" type="presParOf" srcId="{47143304-87CE-B449-9FF9-37FEC8ECCB2E}" destId="{F2831B13-2E52-A642-8798-456EC75F30AB}" srcOrd="13" destOrd="0" presId="urn:microsoft.com/office/officeart/2005/8/layout/list1"/>
    <dgm:cxn modelId="{2AAAD6D9-A763-C641-968B-A9F8A945BC8E}" type="presParOf" srcId="{47143304-87CE-B449-9FF9-37FEC8ECCB2E}" destId="{4FECE53C-C941-644A-92BC-26B614C35960}" srcOrd="14" destOrd="0" presId="urn:microsoft.com/office/officeart/2005/8/layout/list1"/>
    <dgm:cxn modelId="{EDAFB0F7-2634-B642-9CFB-19C3B0239D87}" type="presParOf" srcId="{47143304-87CE-B449-9FF9-37FEC8ECCB2E}" destId="{B79FFD21-2D94-854A-997C-ACECCED0B4BB}" srcOrd="15" destOrd="0" presId="urn:microsoft.com/office/officeart/2005/8/layout/list1"/>
    <dgm:cxn modelId="{E796FBDE-D485-2D46-83AB-596A90DDFEA1}" type="presParOf" srcId="{47143304-87CE-B449-9FF9-37FEC8ECCB2E}" destId="{5534D2E1-1E8C-754A-A723-75B18AF98349}" srcOrd="16" destOrd="0" presId="urn:microsoft.com/office/officeart/2005/8/layout/list1"/>
    <dgm:cxn modelId="{F765CE59-D9C6-4741-90BB-86DD3A67B577}" type="presParOf" srcId="{5534D2E1-1E8C-754A-A723-75B18AF98349}" destId="{0FB0D4F2-E58D-3340-A252-67A8C5780150}" srcOrd="0" destOrd="0" presId="urn:microsoft.com/office/officeart/2005/8/layout/list1"/>
    <dgm:cxn modelId="{F5CF7B07-4C18-4847-9B2B-4B4152B9843A}" type="presParOf" srcId="{5534D2E1-1E8C-754A-A723-75B18AF98349}" destId="{B903CA4D-ABCE-C345-BF8A-E17FC31DBEFB}" srcOrd="1" destOrd="0" presId="urn:microsoft.com/office/officeart/2005/8/layout/list1"/>
    <dgm:cxn modelId="{B0421F6D-2832-A440-9B14-F3DBD1B24DA6}" type="presParOf" srcId="{47143304-87CE-B449-9FF9-37FEC8ECCB2E}" destId="{68E00BA0-5ED3-2540-9586-ED68714AA69D}" srcOrd="17" destOrd="0" presId="urn:microsoft.com/office/officeart/2005/8/layout/list1"/>
    <dgm:cxn modelId="{0C84D898-2440-DE4B-ABED-F40904559C21}" type="presParOf" srcId="{47143304-87CE-B449-9FF9-37FEC8ECCB2E}" destId="{8F9BFB35-C925-2D4E-A953-DE3CEB43BD19}" srcOrd="18" destOrd="0" presId="urn:microsoft.com/office/officeart/2005/8/layout/list1"/>
    <dgm:cxn modelId="{5C4F9D6B-3297-9248-8143-7FB8B1C460E5}" type="presParOf" srcId="{47143304-87CE-B449-9FF9-37FEC8ECCB2E}" destId="{A099A44A-A8DA-4245-901D-7D4D9C2A38F0}" srcOrd="19" destOrd="0" presId="urn:microsoft.com/office/officeart/2005/8/layout/list1"/>
    <dgm:cxn modelId="{FA224860-5938-924F-BA22-E81B9B6C8188}" type="presParOf" srcId="{47143304-87CE-B449-9FF9-37FEC8ECCB2E}" destId="{6FAC01E4-1453-1342-8018-C612F56B5056}" srcOrd="20" destOrd="0" presId="urn:microsoft.com/office/officeart/2005/8/layout/list1"/>
    <dgm:cxn modelId="{4C081E08-B8B5-5146-91CD-CB193E589F49}" type="presParOf" srcId="{6FAC01E4-1453-1342-8018-C612F56B5056}" destId="{D0D9DA00-7BB7-FC44-8BBC-995E816CC41F}" srcOrd="0" destOrd="0" presId="urn:microsoft.com/office/officeart/2005/8/layout/list1"/>
    <dgm:cxn modelId="{841CCECE-15B2-B44E-976B-689D3E985B4C}" type="presParOf" srcId="{6FAC01E4-1453-1342-8018-C612F56B5056}" destId="{155F9ABB-5156-D746-B99F-D14E46CA8EEA}" srcOrd="1" destOrd="0" presId="urn:microsoft.com/office/officeart/2005/8/layout/list1"/>
    <dgm:cxn modelId="{4B10DF1F-350E-2042-9408-4B0F2192F5FB}" type="presParOf" srcId="{47143304-87CE-B449-9FF9-37FEC8ECCB2E}" destId="{8421EACD-E5DC-7D4A-8BF9-9C6F6BEC4A57}" srcOrd="21" destOrd="0" presId="urn:microsoft.com/office/officeart/2005/8/layout/list1"/>
    <dgm:cxn modelId="{A471B465-2091-1148-83D1-CDBA54AE2697}" type="presParOf" srcId="{47143304-87CE-B449-9FF9-37FEC8ECCB2E}" destId="{A04BE108-D70C-2044-8F53-7FE64C5B96E2}" srcOrd="22" destOrd="0" presId="urn:microsoft.com/office/officeart/2005/8/layout/list1"/>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9201CD1-8446-0E4B-BF58-CA7C29BB437C}"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s-ES_tradnl"/>
        </a:p>
      </dgm:t>
    </dgm:pt>
    <dgm:pt modelId="{8A54532F-0D2E-4148-AA2B-8E54C2F16527}">
      <dgm:prSet phldrT="[Texto]" custT="1"/>
      <dgm:spPr/>
      <dgm:t>
        <a:bodyPr/>
        <a:lstStyle/>
        <a:p>
          <a:r>
            <a:rPr lang="es-ES_tradnl" sz="2400" b="1" dirty="0">
              <a:latin typeface="Arial" panose="020B0604020202020204" pitchFamily="34" charset="0"/>
              <a:cs typeface="Arial" panose="020B0604020202020204" pitchFamily="34" charset="0"/>
            </a:rPr>
            <a:t>Estrés orgánico: infecciones, trauma, cirugía</a:t>
          </a:r>
        </a:p>
      </dgm:t>
    </dgm:pt>
    <dgm:pt modelId="{D834CBCF-AABC-7D4B-8A43-6A4A1F2C9728}" type="parTrans" cxnId="{5B5AEB53-1519-E246-B320-6E361661ED75}">
      <dgm:prSet/>
      <dgm:spPr/>
      <dgm:t>
        <a:bodyPr/>
        <a:lstStyle/>
        <a:p>
          <a:endParaRPr lang="es-ES_tradnl" b="1">
            <a:latin typeface="Arial" panose="020B0604020202020204" pitchFamily="34" charset="0"/>
            <a:cs typeface="Arial" panose="020B0604020202020204" pitchFamily="34" charset="0"/>
          </a:endParaRPr>
        </a:p>
      </dgm:t>
    </dgm:pt>
    <dgm:pt modelId="{1489DE8E-0191-C24C-B885-5A28727F69F1}" type="sibTrans" cxnId="{5B5AEB53-1519-E246-B320-6E361661ED75}">
      <dgm:prSet/>
      <dgm:spPr/>
      <dgm:t>
        <a:bodyPr/>
        <a:lstStyle/>
        <a:p>
          <a:endParaRPr lang="es-ES_tradnl" b="1">
            <a:latin typeface="Arial" panose="020B0604020202020204" pitchFamily="34" charset="0"/>
            <a:cs typeface="Arial" panose="020B0604020202020204" pitchFamily="34" charset="0"/>
          </a:endParaRPr>
        </a:p>
      </dgm:t>
    </dgm:pt>
    <dgm:pt modelId="{CC680CE3-CBCA-D64F-B61E-E9A1D3FD3559}">
      <dgm:prSet phldrT="[Texto]" custT="1"/>
      <dgm:spPr/>
      <dgm:t>
        <a:bodyPr/>
        <a:lstStyle/>
        <a:p>
          <a:r>
            <a:rPr lang="es-ES_tradnl" sz="2400" b="1" dirty="0">
              <a:latin typeface="Arial" panose="020B0604020202020204" pitchFamily="34" charset="0"/>
              <a:cs typeface="Arial" panose="020B0604020202020204" pitchFamily="34" charset="0"/>
            </a:rPr>
            <a:t>Enfermedades metabólicas</a:t>
          </a:r>
        </a:p>
      </dgm:t>
    </dgm:pt>
    <dgm:pt modelId="{BFC4793D-6E67-FC4F-85FE-F337A68488DE}" type="parTrans" cxnId="{C598591A-5C2C-E445-999E-DDB27DBBEFD8}">
      <dgm:prSet/>
      <dgm:spPr/>
      <dgm:t>
        <a:bodyPr/>
        <a:lstStyle/>
        <a:p>
          <a:endParaRPr lang="es-ES_tradnl" b="1">
            <a:latin typeface="Arial" panose="020B0604020202020204" pitchFamily="34" charset="0"/>
            <a:cs typeface="Arial" panose="020B0604020202020204" pitchFamily="34" charset="0"/>
          </a:endParaRPr>
        </a:p>
      </dgm:t>
    </dgm:pt>
    <dgm:pt modelId="{8B1542AA-1C5D-8D4F-BB2D-CE5B30C2E33B}" type="sibTrans" cxnId="{C598591A-5C2C-E445-999E-DDB27DBBEFD8}">
      <dgm:prSet/>
      <dgm:spPr/>
      <dgm:t>
        <a:bodyPr/>
        <a:lstStyle/>
        <a:p>
          <a:endParaRPr lang="es-ES_tradnl" b="1">
            <a:latin typeface="Arial" panose="020B0604020202020204" pitchFamily="34" charset="0"/>
            <a:cs typeface="Arial" panose="020B0604020202020204" pitchFamily="34" charset="0"/>
          </a:endParaRPr>
        </a:p>
      </dgm:t>
    </dgm:pt>
    <dgm:pt modelId="{041DD6DE-D53B-1F47-9A3A-A920E8BAEBEC}">
      <dgm:prSet phldrT="[Texto]" custT="1"/>
      <dgm:spPr/>
      <dgm:t>
        <a:bodyPr/>
        <a:lstStyle/>
        <a:p>
          <a:r>
            <a:rPr lang="es-CO" sz="2400" b="1">
              <a:latin typeface="Arial" panose="020B0604020202020204" pitchFamily="34" charset="0"/>
              <a:cs typeface="Arial" panose="020B0604020202020204" pitchFamily="34" charset="0"/>
            </a:rPr>
            <a:t>Insuficiencia orgánica: renal, hepática, pancreática</a:t>
          </a:r>
          <a:endParaRPr lang="es-ES_tradnl" sz="2400" b="1" dirty="0">
            <a:latin typeface="Arial" panose="020B0604020202020204" pitchFamily="34" charset="0"/>
            <a:cs typeface="Arial" panose="020B0604020202020204" pitchFamily="34" charset="0"/>
          </a:endParaRPr>
        </a:p>
      </dgm:t>
    </dgm:pt>
    <dgm:pt modelId="{1B153961-EC0D-114F-846E-7C3A2E55DC54}" type="parTrans" cxnId="{34DE89C8-2E4A-8E4F-994B-CCB0FA68A0C6}">
      <dgm:prSet/>
      <dgm:spPr/>
      <dgm:t>
        <a:bodyPr/>
        <a:lstStyle/>
        <a:p>
          <a:endParaRPr lang="es-ES_tradnl" b="1">
            <a:latin typeface="Arial" panose="020B0604020202020204" pitchFamily="34" charset="0"/>
            <a:cs typeface="Arial" panose="020B0604020202020204" pitchFamily="34" charset="0"/>
          </a:endParaRPr>
        </a:p>
      </dgm:t>
    </dgm:pt>
    <dgm:pt modelId="{8D745819-094B-1049-B881-B968E2C75CB7}" type="sibTrans" cxnId="{34DE89C8-2E4A-8E4F-994B-CCB0FA68A0C6}">
      <dgm:prSet/>
      <dgm:spPr/>
      <dgm:t>
        <a:bodyPr/>
        <a:lstStyle/>
        <a:p>
          <a:endParaRPr lang="es-ES_tradnl" b="1">
            <a:latin typeface="Arial" panose="020B0604020202020204" pitchFamily="34" charset="0"/>
            <a:cs typeface="Arial" panose="020B0604020202020204" pitchFamily="34" charset="0"/>
          </a:endParaRPr>
        </a:p>
      </dgm:t>
    </dgm:pt>
    <dgm:pt modelId="{A6BCCD47-14AD-574B-ABD6-F5032763BB1E}">
      <dgm:prSet phldrT="[Texto]" custT="1"/>
      <dgm:spPr/>
      <dgm:t>
        <a:bodyPr/>
        <a:lstStyle/>
        <a:p>
          <a:r>
            <a:rPr lang="es-ES_tradnl" sz="2400" b="1">
              <a:latin typeface="Arial" panose="020B0604020202020204" pitchFamily="34" charset="0"/>
              <a:cs typeface="Arial" panose="020B0604020202020204" pitchFamily="34" charset="0"/>
            </a:rPr>
            <a:t>Enfermedades crónicas: EPOC, ICC</a:t>
          </a:r>
          <a:endParaRPr lang="es-ES_tradnl" sz="2400" b="1" dirty="0">
            <a:latin typeface="Arial" panose="020B0604020202020204" pitchFamily="34" charset="0"/>
            <a:cs typeface="Arial" panose="020B0604020202020204" pitchFamily="34" charset="0"/>
          </a:endParaRPr>
        </a:p>
      </dgm:t>
    </dgm:pt>
    <dgm:pt modelId="{C1BF241F-F99F-F24B-A5FA-F1F0D2DF8264}" type="parTrans" cxnId="{2DD80A0F-79F4-744C-924D-6D4230F29947}">
      <dgm:prSet/>
      <dgm:spPr/>
      <dgm:t>
        <a:bodyPr/>
        <a:lstStyle/>
        <a:p>
          <a:endParaRPr lang="es-ES_tradnl" b="1">
            <a:latin typeface="Arial" panose="020B0604020202020204" pitchFamily="34" charset="0"/>
            <a:cs typeface="Arial" panose="020B0604020202020204" pitchFamily="34" charset="0"/>
          </a:endParaRPr>
        </a:p>
      </dgm:t>
    </dgm:pt>
    <dgm:pt modelId="{C079A2F6-9BAF-EA45-8512-56E93278DB28}" type="sibTrans" cxnId="{2DD80A0F-79F4-744C-924D-6D4230F29947}">
      <dgm:prSet/>
      <dgm:spPr/>
      <dgm:t>
        <a:bodyPr/>
        <a:lstStyle/>
        <a:p>
          <a:endParaRPr lang="es-ES_tradnl" b="1">
            <a:latin typeface="Arial" panose="020B0604020202020204" pitchFamily="34" charset="0"/>
            <a:cs typeface="Arial" panose="020B0604020202020204" pitchFamily="34" charset="0"/>
          </a:endParaRPr>
        </a:p>
      </dgm:t>
    </dgm:pt>
    <dgm:pt modelId="{4ADE06B0-4337-0C4E-8339-49E08F7310E4}" type="pres">
      <dgm:prSet presAssocID="{09201CD1-8446-0E4B-BF58-CA7C29BB437C}" presName="linear" presStyleCnt="0">
        <dgm:presLayoutVars>
          <dgm:dir/>
          <dgm:animLvl val="lvl"/>
          <dgm:resizeHandles val="exact"/>
        </dgm:presLayoutVars>
      </dgm:prSet>
      <dgm:spPr/>
    </dgm:pt>
    <dgm:pt modelId="{748F2908-4453-224B-B1F8-0615DC8292FB}" type="pres">
      <dgm:prSet presAssocID="{8A54532F-0D2E-4148-AA2B-8E54C2F16527}" presName="parentLin" presStyleCnt="0"/>
      <dgm:spPr/>
    </dgm:pt>
    <dgm:pt modelId="{CA8F50C7-FDCE-9549-B289-FC63163D5F40}" type="pres">
      <dgm:prSet presAssocID="{8A54532F-0D2E-4148-AA2B-8E54C2F16527}" presName="parentLeftMargin" presStyleLbl="node1" presStyleIdx="0" presStyleCnt="4"/>
      <dgm:spPr/>
    </dgm:pt>
    <dgm:pt modelId="{130216D0-2B80-F348-ACE2-ADCFD13CD5F7}" type="pres">
      <dgm:prSet presAssocID="{8A54532F-0D2E-4148-AA2B-8E54C2F16527}" presName="parentText" presStyleLbl="node1" presStyleIdx="0" presStyleCnt="4" custScaleX="118753">
        <dgm:presLayoutVars>
          <dgm:chMax val="0"/>
          <dgm:bulletEnabled val="1"/>
        </dgm:presLayoutVars>
      </dgm:prSet>
      <dgm:spPr/>
    </dgm:pt>
    <dgm:pt modelId="{FAAC35A6-2C8C-704C-B260-C9550DCB494C}" type="pres">
      <dgm:prSet presAssocID="{8A54532F-0D2E-4148-AA2B-8E54C2F16527}" presName="negativeSpace" presStyleCnt="0"/>
      <dgm:spPr/>
    </dgm:pt>
    <dgm:pt modelId="{ABB10941-00BA-0545-8DE0-F1AF514B1BA0}" type="pres">
      <dgm:prSet presAssocID="{8A54532F-0D2E-4148-AA2B-8E54C2F16527}" presName="childText" presStyleLbl="conFgAcc1" presStyleIdx="0" presStyleCnt="4">
        <dgm:presLayoutVars>
          <dgm:bulletEnabled val="1"/>
        </dgm:presLayoutVars>
      </dgm:prSet>
      <dgm:spPr>
        <a:ln>
          <a:solidFill>
            <a:srgbClr val="7030A0"/>
          </a:solidFill>
        </a:ln>
      </dgm:spPr>
    </dgm:pt>
    <dgm:pt modelId="{C626A99E-6A92-C94E-9A9F-12B67201B284}" type="pres">
      <dgm:prSet presAssocID="{1489DE8E-0191-C24C-B885-5A28727F69F1}" presName="spaceBetweenRectangles" presStyleCnt="0"/>
      <dgm:spPr/>
    </dgm:pt>
    <dgm:pt modelId="{84C59B5F-EEFD-784E-BC73-AEB9E86128C9}" type="pres">
      <dgm:prSet presAssocID="{CC680CE3-CBCA-D64F-B61E-E9A1D3FD3559}" presName="parentLin" presStyleCnt="0"/>
      <dgm:spPr/>
    </dgm:pt>
    <dgm:pt modelId="{5B239C1D-0DAA-514E-88E1-EA0C8D007C7E}" type="pres">
      <dgm:prSet presAssocID="{CC680CE3-CBCA-D64F-B61E-E9A1D3FD3559}" presName="parentLeftMargin" presStyleLbl="node1" presStyleIdx="0" presStyleCnt="4"/>
      <dgm:spPr/>
    </dgm:pt>
    <dgm:pt modelId="{C0DF60CB-B9ED-914A-A158-38C079B3BF0B}" type="pres">
      <dgm:prSet presAssocID="{CC680CE3-CBCA-D64F-B61E-E9A1D3FD3559}" presName="parentText" presStyleLbl="node1" presStyleIdx="1" presStyleCnt="4" custScaleX="118753">
        <dgm:presLayoutVars>
          <dgm:chMax val="0"/>
          <dgm:bulletEnabled val="1"/>
        </dgm:presLayoutVars>
      </dgm:prSet>
      <dgm:spPr/>
    </dgm:pt>
    <dgm:pt modelId="{35581F08-D8B3-5943-BFB4-9B47AC737408}" type="pres">
      <dgm:prSet presAssocID="{CC680CE3-CBCA-D64F-B61E-E9A1D3FD3559}" presName="negativeSpace" presStyleCnt="0"/>
      <dgm:spPr/>
    </dgm:pt>
    <dgm:pt modelId="{21281B24-72F9-D04E-8021-C6568DCFE6EB}" type="pres">
      <dgm:prSet presAssocID="{CC680CE3-CBCA-D64F-B61E-E9A1D3FD3559}" presName="childText" presStyleLbl="conFgAcc1" presStyleIdx="1" presStyleCnt="4">
        <dgm:presLayoutVars>
          <dgm:bulletEnabled val="1"/>
        </dgm:presLayoutVars>
      </dgm:prSet>
      <dgm:spPr>
        <a:ln>
          <a:solidFill>
            <a:srgbClr val="7030A0"/>
          </a:solidFill>
        </a:ln>
      </dgm:spPr>
    </dgm:pt>
    <dgm:pt modelId="{DF6901C0-ADE2-9142-9598-44B1BEDA642A}" type="pres">
      <dgm:prSet presAssocID="{8B1542AA-1C5D-8D4F-BB2D-CE5B30C2E33B}" presName="spaceBetweenRectangles" presStyleCnt="0"/>
      <dgm:spPr/>
    </dgm:pt>
    <dgm:pt modelId="{7BDB968A-930A-4D4E-A6A7-E2D0482211D3}" type="pres">
      <dgm:prSet presAssocID="{041DD6DE-D53B-1F47-9A3A-A920E8BAEBEC}" presName="parentLin" presStyleCnt="0"/>
      <dgm:spPr/>
    </dgm:pt>
    <dgm:pt modelId="{F0295283-B10D-4E4B-A58D-E325DDDBBD96}" type="pres">
      <dgm:prSet presAssocID="{041DD6DE-D53B-1F47-9A3A-A920E8BAEBEC}" presName="parentLeftMargin" presStyleLbl="node1" presStyleIdx="1" presStyleCnt="4"/>
      <dgm:spPr/>
    </dgm:pt>
    <dgm:pt modelId="{8C26BFCA-31DE-234F-8355-516C57F2E741}" type="pres">
      <dgm:prSet presAssocID="{041DD6DE-D53B-1F47-9A3A-A920E8BAEBEC}" presName="parentText" presStyleLbl="node1" presStyleIdx="2" presStyleCnt="4" custScaleX="118753">
        <dgm:presLayoutVars>
          <dgm:chMax val="0"/>
          <dgm:bulletEnabled val="1"/>
        </dgm:presLayoutVars>
      </dgm:prSet>
      <dgm:spPr/>
    </dgm:pt>
    <dgm:pt modelId="{45EF23BB-7547-CC4F-9F6F-5D0A9B61F37F}" type="pres">
      <dgm:prSet presAssocID="{041DD6DE-D53B-1F47-9A3A-A920E8BAEBEC}" presName="negativeSpace" presStyleCnt="0"/>
      <dgm:spPr/>
    </dgm:pt>
    <dgm:pt modelId="{3BDCDB02-D669-9A4E-908A-ADA071FE522D}" type="pres">
      <dgm:prSet presAssocID="{041DD6DE-D53B-1F47-9A3A-A920E8BAEBEC}" presName="childText" presStyleLbl="conFgAcc1" presStyleIdx="2" presStyleCnt="4">
        <dgm:presLayoutVars>
          <dgm:bulletEnabled val="1"/>
        </dgm:presLayoutVars>
      </dgm:prSet>
      <dgm:spPr>
        <a:ln>
          <a:solidFill>
            <a:srgbClr val="7030A0"/>
          </a:solidFill>
        </a:ln>
      </dgm:spPr>
    </dgm:pt>
    <dgm:pt modelId="{9F525BC7-203C-F640-B4BF-05806C687249}" type="pres">
      <dgm:prSet presAssocID="{8D745819-094B-1049-B881-B968E2C75CB7}" presName="spaceBetweenRectangles" presStyleCnt="0"/>
      <dgm:spPr/>
    </dgm:pt>
    <dgm:pt modelId="{9C56FFFF-7AB5-0D44-A39F-96B0E0DF1A78}" type="pres">
      <dgm:prSet presAssocID="{A6BCCD47-14AD-574B-ABD6-F5032763BB1E}" presName="parentLin" presStyleCnt="0"/>
      <dgm:spPr/>
    </dgm:pt>
    <dgm:pt modelId="{6D45FBC3-B68E-E743-AA2E-7E839EFBD8CC}" type="pres">
      <dgm:prSet presAssocID="{A6BCCD47-14AD-574B-ABD6-F5032763BB1E}" presName="parentLeftMargin" presStyleLbl="node1" presStyleIdx="2" presStyleCnt="4"/>
      <dgm:spPr/>
    </dgm:pt>
    <dgm:pt modelId="{687A175E-0154-FF49-A546-DDDE15DBFAC3}" type="pres">
      <dgm:prSet presAssocID="{A6BCCD47-14AD-574B-ABD6-F5032763BB1E}" presName="parentText" presStyleLbl="node1" presStyleIdx="3" presStyleCnt="4" custScaleX="118753">
        <dgm:presLayoutVars>
          <dgm:chMax val="0"/>
          <dgm:bulletEnabled val="1"/>
        </dgm:presLayoutVars>
      </dgm:prSet>
      <dgm:spPr/>
    </dgm:pt>
    <dgm:pt modelId="{3BE97AD0-2B74-8D4B-BC04-DC51B615BB33}" type="pres">
      <dgm:prSet presAssocID="{A6BCCD47-14AD-574B-ABD6-F5032763BB1E}" presName="negativeSpace" presStyleCnt="0"/>
      <dgm:spPr/>
    </dgm:pt>
    <dgm:pt modelId="{8D49B9BB-5175-B14A-9BA9-E6166D28EA9F}" type="pres">
      <dgm:prSet presAssocID="{A6BCCD47-14AD-574B-ABD6-F5032763BB1E}" presName="childText" presStyleLbl="conFgAcc1" presStyleIdx="3" presStyleCnt="4">
        <dgm:presLayoutVars>
          <dgm:bulletEnabled val="1"/>
        </dgm:presLayoutVars>
      </dgm:prSet>
      <dgm:spPr>
        <a:ln>
          <a:solidFill>
            <a:srgbClr val="7030A0"/>
          </a:solidFill>
        </a:ln>
      </dgm:spPr>
    </dgm:pt>
  </dgm:ptLst>
  <dgm:cxnLst>
    <dgm:cxn modelId="{2DD80A0F-79F4-744C-924D-6D4230F29947}" srcId="{09201CD1-8446-0E4B-BF58-CA7C29BB437C}" destId="{A6BCCD47-14AD-574B-ABD6-F5032763BB1E}" srcOrd="3" destOrd="0" parTransId="{C1BF241F-F99F-F24B-A5FA-F1F0D2DF8264}" sibTransId="{C079A2F6-9BAF-EA45-8512-56E93278DB28}"/>
    <dgm:cxn modelId="{C598591A-5C2C-E445-999E-DDB27DBBEFD8}" srcId="{09201CD1-8446-0E4B-BF58-CA7C29BB437C}" destId="{CC680CE3-CBCA-D64F-B61E-E9A1D3FD3559}" srcOrd="1" destOrd="0" parTransId="{BFC4793D-6E67-FC4F-85FE-F337A68488DE}" sibTransId="{8B1542AA-1C5D-8D4F-BB2D-CE5B30C2E33B}"/>
    <dgm:cxn modelId="{5B5AEB53-1519-E246-B320-6E361661ED75}" srcId="{09201CD1-8446-0E4B-BF58-CA7C29BB437C}" destId="{8A54532F-0D2E-4148-AA2B-8E54C2F16527}" srcOrd="0" destOrd="0" parTransId="{D834CBCF-AABC-7D4B-8A43-6A4A1F2C9728}" sibTransId="{1489DE8E-0191-C24C-B885-5A28727F69F1}"/>
    <dgm:cxn modelId="{69480B55-4F71-D743-9E99-2291FB3FE0CA}" type="presOf" srcId="{A6BCCD47-14AD-574B-ABD6-F5032763BB1E}" destId="{687A175E-0154-FF49-A546-DDDE15DBFAC3}" srcOrd="1" destOrd="0" presId="urn:microsoft.com/office/officeart/2005/8/layout/list1"/>
    <dgm:cxn modelId="{66D90E74-DFAF-F445-86E4-8BA6785DD010}" type="presOf" srcId="{041DD6DE-D53B-1F47-9A3A-A920E8BAEBEC}" destId="{8C26BFCA-31DE-234F-8355-516C57F2E741}" srcOrd="1" destOrd="0" presId="urn:microsoft.com/office/officeart/2005/8/layout/list1"/>
    <dgm:cxn modelId="{A07BE497-3826-6249-B591-84ECD178C6F9}" type="presOf" srcId="{CC680CE3-CBCA-D64F-B61E-E9A1D3FD3559}" destId="{5B239C1D-0DAA-514E-88E1-EA0C8D007C7E}" srcOrd="0" destOrd="0" presId="urn:microsoft.com/office/officeart/2005/8/layout/list1"/>
    <dgm:cxn modelId="{22F50A99-C69C-A346-85AB-86240F091C03}" type="presOf" srcId="{A6BCCD47-14AD-574B-ABD6-F5032763BB1E}" destId="{6D45FBC3-B68E-E743-AA2E-7E839EFBD8CC}" srcOrd="0" destOrd="0" presId="urn:microsoft.com/office/officeart/2005/8/layout/list1"/>
    <dgm:cxn modelId="{27A086A6-3CD7-2044-961A-7F049377AA52}" type="presOf" srcId="{041DD6DE-D53B-1F47-9A3A-A920E8BAEBEC}" destId="{F0295283-B10D-4E4B-A58D-E325DDDBBD96}" srcOrd="0" destOrd="0" presId="urn:microsoft.com/office/officeart/2005/8/layout/list1"/>
    <dgm:cxn modelId="{E98D8FB5-B968-FE4E-8640-C29625135048}" type="presOf" srcId="{09201CD1-8446-0E4B-BF58-CA7C29BB437C}" destId="{4ADE06B0-4337-0C4E-8339-49E08F7310E4}" srcOrd="0" destOrd="0" presId="urn:microsoft.com/office/officeart/2005/8/layout/list1"/>
    <dgm:cxn modelId="{49FDFABE-A2A3-9C46-ACA1-F934BD0CDC82}" type="presOf" srcId="{8A54532F-0D2E-4148-AA2B-8E54C2F16527}" destId="{130216D0-2B80-F348-ACE2-ADCFD13CD5F7}" srcOrd="1" destOrd="0" presId="urn:microsoft.com/office/officeart/2005/8/layout/list1"/>
    <dgm:cxn modelId="{34DE89C8-2E4A-8E4F-994B-CCB0FA68A0C6}" srcId="{09201CD1-8446-0E4B-BF58-CA7C29BB437C}" destId="{041DD6DE-D53B-1F47-9A3A-A920E8BAEBEC}" srcOrd="2" destOrd="0" parTransId="{1B153961-EC0D-114F-846E-7C3A2E55DC54}" sibTransId="{8D745819-094B-1049-B881-B968E2C75CB7}"/>
    <dgm:cxn modelId="{3B8023E8-9FA8-394B-A252-42AFEEF90066}" type="presOf" srcId="{CC680CE3-CBCA-D64F-B61E-E9A1D3FD3559}" destId="{C0DF60CB-B9ED-914A-A158-38C079B3BF0B}" srcOrd="1" destOrd="0" presId="urn:microsoft.com/office/officeart/2005/8/layout/list1"/>
    <dgm:cxn modelId="{6D0D1FEC-3B63-CC41-AFA0-16B9F77388BB}" type="presOf" srcId="{8A54532F-0D2E-4148-AA2B-8E54C2F16527}" destId="{CA8F50C7-FDCE-9549-B289-FC63163D5F40}" srcOrd="0" destOrd="0" presId="urn:microsoft.com/office/officeart/2005/8/layout/list1"/>
    <dgm:cxn modelId="{08FF0CBC-C406-424B-A58C-88AE08D9B1E2}" type="presParOf" srcId="{4ADE06B0-4337-0C4E-8339-49E08F7310E4}" destId="{748F2908-4453-224B-B1F8-0615DC8292FB}" srcOrd="0" destOrd="0" presId="urn:microsoft.com/office/officeart/2005/8/layout/list1"/>
    <dgm:cxn modelId="{B21480BE-C57C-9242-B289-FA940637D2EE}" type="presParOf" srcId="{748F2908-4453-224B-B1F8-0615DC8292FB}" destId="{CA8F50C7-FDCE-9549-B289-FC63163D5F40}" srcOrd="0" destOrd="0" presId="urn:microsoft.com/office/officeart/2005/8/layout/list1"/>
    <dgm:cxn modelId="{1EA4A2B7-B8D3-814D-81E5-D48E311DCA1A}" type="presParOf" srcId="{748F2908-4453-224B-B1F8-0615DC8292FB}" destId="{130216D0-2B80-F348-ACE2-ADCFD13CD5F7}" srcOrd="1" destOrd="0" presId="urn:microsoft.com/office/officeart/2005/8/layout/list1"/>
    <dgm:cxn modelId="{E65B6433-C17B-3E40-8029-5B973DF42F4F}" type="presParOf" srcId="{4ADE06B0-4337-0C4E-8339-49E08F7310E4}" destId="{FAAC35A6-2C8C-704C-B260-C9550DCB494C}" srcOrd="1" destOrd="0" presId="urn:microsoft.com/office/officeart/2005/8/layout/list1"/>
    <dgm:cxn modelId="{99EC9A30-55FB-E643-8589-132C7FA41564}" type="presParOf" srcId="{4ADE06B0-4337-0C4E-8339-49E08F7310E4}" destId="{ABB10941-00BA-0545-8DE0-F1AF514B1BA0}" srcOrd="2" destOrd="0" presId="urn:microsoft.com/office/officeart/2005/8/layout/list1"/>
    <dgm:cxn modelId="{9815E0D0-BAFC-E74F-BA29-B14248867A3E}" type="presParOf" srcId="{4ADE06B0-4337-0C4E-8339-49E08F7310E4}" destId="{C626A99E-6A92-C94E-9A9F-12B67201B284}" srcOrd="3" destOrd="0" presId="urn:microsoft.com/office/officeart/2005/8/layout/list1"/>
    <dgm:cxn modelId="{E6AAF4C9-1266-4F43-808E-49D3E5D668B4}" type="presParOf" srcId="{4ADE06B0-4337-0C4E-8339-49E08F7310E4}" destId="{84C59B5F-EEFD-784E-BC73-AEB9E86128C9}" srcOrd="4" destOrd="0" presId="urn:microsoft.com/office/officeart/2005/8/layout/list1"/>
    <dgm:cxn modelId="{FB982E28-1B9F-694F-87A9-8E3067F30556}" type="presParOf" srcId="{84C59B5F-EEFD-784E-BC73-AEB9E86128C9}" destId="{5B239C1D-0DAA-514E-88E1-EA0C8D007C7E}" srcOrd="0" destOrd="0" presId="urn:microsoft.com/office/officeart/2005/8/layout/list1"/>
    <dgm:cxn modelId="{5FE78F09-42AB-3440-95B5-1D5CD0F8D35A}" type="presParOf" srcId="{84C59B5F-EEFD-784E-BC73-AEB9E86128C9}" destId="{C0DF60CB-B9ED-914A-A158-38C079B3BF0B}" srcOrd="1" destOrd="0" presId="urn:microsoft.com/office/officeart/2005/8/layout/list1"/>
    <dgm:cxn modelId="{450D1F0C-9401-C34F-961A-525673413C6D}" type="presParOf" srcId="{4ADE06B0-4337-0C4E-8339-49E08F7310E4}" destId="{35581F08-D8B3-5943-BFB4-9B47AC737408}" srcOrd="5" destOrd="0" presId="urn:microsoft.com/office/officeart/2005/8/layout/list1"/>
    <dgm:cxn modelId="{356F5A92-2C32-D044-99E1-EAEA0CC0616B}" type="presParOf" srcId="{4ADE06B0-4337-0C4E-8339-49E08F7310E4}" destId="{21281B24-72F9-D04E-8021-C6568DCFE6EB}" srcOrd="6" destOrd="0" presId="urn:microsoft.com/office/officeart/2005/8/layout/list1"/>
    <dgm:cxn modelId="{C6DABF3D-028D-4042-9147-F7989D080051}" type="presParOf" srcId="{4ADE06B0-4337-0C4E-8339-49E08F7310E4}" destId="{DF6901C0-ADE2-9142-9598-44B1BEDA642A}" srcOrd="7" destOrd="0" presId="urn:microsoft.com/office/officeart/2005/8/layout/list1"/>
    <dgm:cxn modelId="{026FBBC9-C794-444D-B539-0C889C6E9409}" type="presParOf" srcId="{4ADE06B0-4337-0C4E-8339-49E08F7310E4}" destId="{7BDB968A-930A-4D4E-A6A7-E2D0482211D3}" srcOrd="8" destOrd="0" presId="urn:microsoft.com/office/officeart/2005/8/layout/list1"/>
    <dgm:cxn modelId="{E151A3A0-E0C3-E54D-B0DD-E03F062946D0}" type="presParOf" srcId="{7BDB968A-930A-4D4E-A6A7-E2D0482211D3}" destId="{F0295283-B10D-4E4B-A58D-E325DDDBBD96}" srcOrd="0" destOrd="0" presId="urn:microsoft.com/office/officeart/2005/8/layout/list1"/>
    <dgm:cxn modelId="{A1A82645-F0BA-5C42-A76E-8A7D98AB1A8B}" type="presParOf" srcId="{7BDB968A-930A-4D4E-A6A7-E2D0482211D3}" destId="{8C26BFCA-31DE-234F-8355-516C57F2E741}" srcOrd="1" destOrd="0" presId="urn:microsoft.com/office/officeart/2005/8/layout/list1"/>
    <dgm:cxn modelId="{69DD914E-92D9-6643-9B82-AC007E07E86A}" type="presParOf" srcId="{4ADE06B0-4337-0C4E-8339-49E08F7310E4}" destId="{45EF23BB-7547-CC4F-9F6F-5D0A9B61F37F}" srcOrd="9" destOrd="0" presId="urn:microsoft.com/office/officeart/2005/8/layout/list1"/>
    <dgm:cxn modelId="{0B7CE119-23E9-F342-9355-64BFF3EF85BB}" type="presParOf" srcId="{4ADE06B0-4337-0C4E-8339-49E08F7310E4}" destId="{3BDCDB02-D669-9A4E-908A-ADA071FE522D}" srcOrd="10" destOrd="0" presId="urn:microsoft.com/office/officeart/2005/8/layout/list1"/>
    <dgm:cxn modelId="{F622B994-81C4-B24A-B358-18B425C8D1C9}" type="presParOf" srcId="{4ADE06B0-4337-0C4E-8339-49E08F7310E4}" destId="{9F525BC7-203C-F640-B4BF-05806C687249}" srcOrd="11" destOrd="0" presId="urn:microsoft.com/office/officeart/2005/8/layout/list1"/>
    <dgm:cxn modelId="{52015559-CC3F-224F-BC0C-6C0A586C7E30}" type="presParOf" srcId="{4ADE06B0-4337-0C4E-8339-49E08F7310E4}" destId="{9C56FFFF-7AB5-0D44-A39F-96B0E0DF1A78}" srcOrd="12" destOrd="0" presId="urn:microsoft.com/office/officeart/2005/8/layout/list1"/>
    <dgm:cxn modelId="{4695B781-7B33-5840-8C33-C93854A7C2C5}" type="presParOf" srcId="{9C56FFFF-7AB5-0D44-A39F-96B0E0DF1A78}" destId="{6D45FBC3-B68E-E743-AA2E-7E839EFBD8CC}" srcOrd="0" destOrd="0" presId="urn:microsoft.com/office/officeart/2005/8/layout/list1"/>
    <dgm:cxn modelId="{0CB22B02-78D2-C54F-B6C3-3C409FE5ECCC}" type="presParOf" srcId="{9C56FFFF-7AB5-0D44-A39F-96B0E0DF1A78}" destId="{687A175E-0154-FF49-A546-DDDE15DBFAC3}" srcOrd="1" destOrd="0" presId="urn:microsoft.com/office/officeart/2005/8/layout/list1"/>
    <dgm:cxn modelId="{AFB49938-5F7E-1A4E-AD56-9168C7F430B7}" type="presParOf" srcId="{4ADE06B0-4337-0C4E-8339-49E08F7310E4}" destId="{3BE97AD0-2B74-8D4B-BC04-DC51B615BB33}" srcOrd="13" destOrd="0" presId="urn:microsoft.com/office/officeart/2005/8/layout/list1"/>
    <dgm:cxn modelId="{50E9B2DA-032F-2B42-BD65-6AE6802464AD}" type="presParOf" srcId="{4ADE06B0-4337-0C4E-8339-49E08F7310E4}" destId="{8D49B9BB-5175-B14A-9BA9-E6166D28EA9F}"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DFBF80B-150C-834F-B46B-7E5724E9AB94}"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s-ES_tradnl"/>
        </a:p>
      </dgm:t>
    </dgm:pt>
    <dgm:pt modelId="{CF05DF78-8B56-144C-9CD9-AA19A1B8486F}">
      <dgm:prSet phldrT="[Texto]" custT="1"/>
      <dgm:spPr/>
      <dgm:t>
        <a:bodyPr/>
        <a:lstStyle/>
        <a:p>
          <a:r>
            <a:rPr lang="es-ES_tradnl" sz="2600" b="1" dirty="0">
              <a:latin typeface="Arial" panose="020B0604020202020204" pitchFamily="34" charset="0"/>
              <a:cs typeface="Arial" panose="020B0604020202020204" pitchFamily="34" charset="0"/>
            </a:rPr>
            <a:t>Diarrea y vómito</a:t>
          </a:r>
        </a:p>
      </dgm:t>
    </dgm:pt>
    <dgm:pt modelId="{284DEF73-B007-674D-9A79-E83534846380}" type="parTrans" cxnId="{EFE89EB9-288F-6E4A-AFD1-CEA5474F57A6}">
      <dgm:prSet/>
      <dgm:spPr/>
      <dgm:t>
        <a:bodyPr/>
        <a:lstStyle/>
        <a:p>
          <a:endParaRPr lang="es-ES_tradnl" b="1">
            <a:latin typeface="Arial" panose="020B0604020202020204" pitchFamily="34" charset="0"/>
            <a:cs typeface="Arial" panose="020B0604020202020204" pitchFamily="34" charset="0"/>
          </a:endParaRPr>
        </a:p>
      </dgm:t>
    </dgm:pt>
    <dgm:pt modelId="{CD284043-9A1F-0E4A-9754-323E2AE1CB45}" type="sibTrans" cxnId="{EFE89EB9-288F-6E4A-AFD1-CEA5474F57A6}">
      <dgm:prSet/>
      <dgm:spPr/>
      <dgm:t>
        <a:bodyPr/>
        <a:lstStyle/>
        <a:p>
          <a:endParaRPr lang="es-ES_tradnl" b="1">
            <a:latin typeface="Arial" panose="020B0604020202020204" pitchFamily="34" charset="0"/>
            <a:cs typeface="Arial" panose="020B0604020202020204" pitchFamily="34" charset="0"/>
          </a:endParaRPr>
        </a:p>
      </dgm:t>
    </dgm:pt>
    <dgm:pt modelId="{34C7D14C-15E2-F644-A640-33073AF00145}">
      <dgm:prSet phldrT="[Texto]" custT="1"/>
      <dgm:spPr/>
      <dgm:t>
        <a:bodyPr/>
        <a:lstStyle/>
        <a:p>
          <a:r>
            <a:rPr lang="es-ES_tradnl" sz="2600" b="1" dirty="0">
              <a:latin typeface="Arial" panose="020B0604020202020204" pitchFamily="34" charset="0"/>
              <a:cs typeface="Arial" panose="020B0604020202020204" pitchFamily="34" charset="0"/>
            </a:rPr>
            <a:t>Fístulas</a:t>
          </a:r>
        </a:p>
      </dgm:t>
    </dgm:pt>
    <dgm:pt modelId="{0B165DBA-6E23-3A49-B815-B21CC684B169}" type="parTrans" cxnId="{ADF20074-4093-A346-9B34-C2F6173DD6E6}">
      <dgm:prSet/>
      <dgm:spPr/>
      <dgm:t>
        <a:bodyPr/>
        <a:lstStyle/>
        <a:p>
          <a:endParaRPr lang="es-ES_tradnl" b="1">
            <a:latin typeface="Arial" panose="020B0604020202020204" pitchFamily="34" charset="0"/>
            <a:cs typeface="Arial" panose="020B0604020202020204" pitchFamily="34" charset="0"/>
          </a:endParaRPr>
        </a:p>
      </dgm:t>
    </dgm:pt>
    <dgm:pt modelId="{16057717-FCCB-194C-9C76-D71125E261E2}" type="sibTrans" cxnId="{ADF20074-4093-A346-9B34-C2F6173DD6E6}">
      <dgm:prSet/>
      <dgm:spPr/>
      <dgm:t>
        <a:bodyPr/>
        <a:lstStyle/>
        <a:p>
          <a:endParaRPr lang="es-ES_tradnl" b="1">
            <a:latin typeface="Arial" panose="020B0604020202020204" pitchFamily="34" charset="0"/>
            <a:cs typeface="Arial" panose="020B0604020202020204" pitchFamily="34" charset="0"/>
          </a:endParaRPr>
        </a:p>
      </dgm:t>
    </dgm:pt>
    <dgm:pt modelId="{6E465B1C-8650-8044-BA50-B3A1FAFAD122}">
      <dgm:prSet phldrT="[Texto]" custT="1"/>
      <dgm:spPr/>
      <dgm:t>
        <a:bodyPr/>
        <a:lstStyle/>
        <a:p>
          <a:r>
            <a:rPr lang="es-ES_tradnl" sz="2600" b="1" dirty="0">
              <a:latin typeface="Arial" panose="020B0604020202020204" pitchFamily="34" charset="0"/>
              <a:cs typeface="Arial" panose="020B0604020202020204" pitchFamily="34" charset="0"/>
            </a:rPr>
            <a:t>Quemaduras</a:t>
          </a:r>
        </a:p>
      </dgm:t>
    </dgm:pt>
    <dgm:pt modelId="{C2A2C045-ED2A-1B47-941A-E12241A7DFD4}" type="parTrans" cxnId="{3185BD8B-90BE-A742-8F1E-3D1504B89219}">
      <dgm:prSet/>
      <dgm:spPr/>
      <dgm:t>
        <a:bodyPr/>
        <a:lstStyle/>
        <a:p>
          <a:endParaRPr lang="es-ES_tradnl" b="1">
            <a:latin typeface="Arial" panose="020B0604020202020204" pitchFamily="34" charset="0"/>
            <a:cs typeface="Arial" panose="020B0604020202020204" pitchFamily="34" charset="0"/>
          </a:endParaRPr>
        </a:p>
      </dgm:t>
    </dgm:pt>
    <dgm:pt modelId="{E285BBA0-CC68-7445-9A39-A8B11DFFA729}" type="sibTrans" cxnId="{3185BD8B-90BE-A742-8F1E-3D1504B89219}">
      <dgm:prSet/>
      <dgm:spPr/>
      <dgm:t>
        <a:bodyPr/>
        <a:lstStyle/>
        <a:p>
          <a:endParaRPr lang="es-ES_tradnl" b="1">
            <a:latin typeface="Arial" panose="020B0604020202020204" pitchFamily="34" charset="0"/>
            <a:cs typeface="Arial" panose="020B0604020202020204" pitchFamily="34" charset="0"/>
          </a:endParaRPr>
        </a:p>
      </dgm:t>
    </dgm:pt>
    <dgm:pt modelId="{74376C80-78AB-AF47-9732-330A3D2EFA4E}" type="pres">
      <dgm:prSet presAssocID="{1DFBF80B-150C-834F-B46B-7E5724E9AB94}" presName="linear" presStyleCnt="0">
        <dgm:presLayoutVars>
          <dgm:dir/>
          <dgm:animLvl val="lvl"/>
          <dgm:resizeHandles val="exact"/>
        </dgm:presLayoutVars>
      </dgm:prSet>
      <dgm:spPr/>
    </dgm:pt>
    <dgm:pt modelId="{5BF779ED-C16D-6D41-AE46-62630F0C5ED9}" type="pres">
      <dgm:prSet presAssocID="{CF05DF78-8B56-144C-9CD9-AA19A1B8486F}" presName="parentLin" presStyleCnt="0"/>
      <dgm:spPr/>
    </dgm:pt>
    <dgm:pt modelId="{0713B15E-13C2-894B-B1EE-127DD0BE939F}" type="pres">
      <dgm:prSet presAssocID="{CF05DF78-8B56-144C-9CD9-AA19A1B8486F}" presName="parentLeftMargin" presStyleLbl="node1" presStyleIdx="0" presStyleCnt="3"/>
      <dgm:spPr/>
    </dgm:pt>
    <dgm:pt modelId="{BFDB243B-7D4F-394C-B5A2-706D1FB709DF}" type="pres">
      <dgm:prSet presAssocID="{CF05DF78-8B56-144C-9CD9-AA19A1B8486F}" presName="parentText" presStyleLbl="node1" presStyleIdx="0" presStyleCnt="3">
        <dgm:presLayoutVars>
          <dgm:chMax val="0"/>
          <dgm:bulletEnabled val="1"/>
        </dgm:presLayoutVars>
      </dgm:prSet>
      <dgm:spPr/>
    </dgm:pt>
    <dgm:pt modelId="{840CE51D-1E96-7447-A04F-4298B0429350}" type="pres">
      <dgm:prSet presAssocID="{CF05DF78-8B56-144C-9CD9-AA19A1B8486F}" presName="negativeSpace" presStyleCnt="0"/>
      <dgm:spPr/>
    </dgm:pt>
    <dgm:pt modelId="{0BD80EA1-7AEF-B841-A9D1-FDC20ACD74DD}" type="pres">
      <dgm:prSet presAssocID="{CF05DF78-8B56-144C-9CD9-AA19A1B8486F}" presName="childText" presStyleLbl="conFgAcc1" presStyleIdx="0" presStyleCnt="3">
        <dgm:presLayoutVars>
          <dgm:bulletEnabled val="1"/>
        </dgm:presLayoutVars>
      </dgm:prSet>
      <dgm:spPr>
        <a:ln>
          <a:solidFill>
            <a:srgbClr val="7030A0"/>
          </a:solidFill>
        </a:ln>
      </dgm:spPr>
    </dgm:pt>
    <dgm:pt modelId="{DDEB7B2E-0E00-7747-A372-73481BA972D2}" type="pres">
      <dgm:prSet presAssocID="{CD284043-9A1F-0E4A-9754-323E2AE1CB45}" presName="spaceBetweenRectangles" presStyleCnt="0"/>
      <dgm:spPr/>
    </dgm:pt>
    <dgm:pt modelId="{B2E47302-FC9E-814C-89DC-1100156C5D90}" type="pres">
      <dgm:prSet presAssocID="{34C7D14C-15E2-F644-A640-33073AF00145}" presName="parentLin" presStyleCnt="0"/>
      <dgm:spPr/>
    </dgm:pt>
    <dgm:pt modelId="{426CB55D-5274-B747-AD2B-D138034CE864}" type="pres">
      <dgm:prSet presAssocID="{34C7D14C-15E2-F644-A640-33073AF00145}" presName="parentLeftMargin" presStyleLbl="node1" presStyleIdx="0" presStyleCnt="3"/>
      <dgm:spPr/>
    </dgm:pt>
    <dgm:pt modelId="{6A1DDCD8-4EF8-9042-B79A-F6C6B046CA38}" type="pres">
      <dgm:prSet presAssocID="{34C7D14C-15E2-F644-A640-33073AF00145}" presName="parentText" presStyleLbl="node1" presStyleIdx="1" presStyleCnt="3">
        <dgm:presLayoutVars>
          <dgm:chMax val="0"/>
          <dgm:bulletEnabled val="1"/>
        </dgm:presLayoutVars>
      </dgm:prSet>
      <dgm:spPr/>
    </dgm:pt>
    <dgm:pt modelId="{6F7F2F7C-08A9-1846-BCE7-AEFD92C2BC1A}" type="pres">
      <dgm:prSet presAssocID="{34C7D14C-15E2-F644-A640-33073AF00145}" presName="negativeSpace" presStyleCnt="0"/>
      <dgm:spPr/>
    </dgm:pt>
    <dgm:pt modelId="{82557DC6-8A87-4A4A-A2BB-CC6C5D089D88}" type="pres">
      <dgm:prSet presAssocID="{34C7D14C-15E2-F644-A640-33073AF00145}" presName="childText" presStyleLbl="conFgAcc1" presStyleIdx="1" presStyleCnt="3">
        <dgm:presLayoutVars>
          <dgm:bulletEnabled val="1"/>
        </dgm:presLayoutVars>
      </dgm:prSet>
      <dgm:spPr>
        <a:ln>
          <a:solidFill>
            <a:srgbClr val="7030A0"/>
          </a:solidFill>
        </a:ln>
      </dgm:spPr>
    </dgm:pt>
    <dgm:pt modelId="{540845D4-B663-C54C-9073-9BF77D299179}" type="pres">
      <dgm:prSet presAssocID="{16057717-FCCB-194C-9C76-D71125E261E2}" presName="spaceBetweenRectangles" presStyleCnt="0"/>
      <dgm:spPr/>
    </dgm:pt>
    <dgm:pt modelId="{B231BCAF-875A-A544-8922-613921014273}" type="pres">
      <dgm:prSet presAssocID="{6E465B1C-8650-8044-BA50-B3A1FAFAD122}" presName="parentLin" presStyleCnt="0"/>
      <dgm:spPr/>
    </dgm:pt>
    <dgm:pt modelId="{891F2046-1263-6947-AAE5-4C93DB277BAD}" type="pres">
      <dgm:prSet presAssocID="{6E465B1C-8650-8044-BA50-B3A1FAFAD122}" presName="parentLeftMargin" presStyleLbl="node1" presStyleIdx="1" presStyleCnt="3"/>
      <dgm:spPr/>
    </dgm:pt>
    <dgm:pt modelId="{CE92D35A-EA47-DC4D-9E83-CE737CA711E9}" type="pres">
      <dgm:prSet presAssocID="{6E465B1C-8650-8044-BA50-B3A1FAFAD122}" presName="parentText" presStyleLbl="node1" presStyleIdx="2" presStyleCnt="3">
        <dgm:presLayoutVars>
          <dgm:chMax val="0"/>
          <dgm:bulletEnabled val="1"/>
        </dgm:presLayoutVars>
      </dgm:prSet>
      <dgm:spPr/>
    </dgm:pt>
    <dgm:pt modelId="{408010D5-9FA0-6345-9502-A60159204564}" type="pres">
      <dgm:prSet presAssocID="{6E465B1C-8650-8044-BA50-B3A1FAFAD122}" presName="negativeSpace" presStyleCnt="0"/>
      <dgm:spPr/>
    </dgm:pt>
    <dgm:pt modelId="{84EB1D86-F77A-6243-8CB1-25298DFA8187}" type="pres">
      <dgm:prSet presAssocID="{6E465B1C-8650-8044-BA50-B3A1FAFAD122}" presName="childText" presStyleLbl="conFgAcc1" presStyleIdx="2" presStyleCnt="3">
        <dgm:presLayoutVars>
          <dgm:bulletEnabled val="1"/>
        </dgm:presLayoutVars>
      </dgm:prSet>
      <dgm:spPr>
        <a:ln>
          <a:solidFill>
            <a:srgbClr val="7030A0"/>
          </a:solidFill>
        </a:ln>
      </dgm:spPr>
    </dgm:pt>
  </dgm:ptLst>
  <dgm:cxnLst>
    <dgm:cxn modelId="{A0F78854-57A4-064A-AEC2-6055861E476D}" type="presOf" srcId="{6E465B1C-8650-8044-BA50-B3A1FAFAD122}" destId="{891F2046-1263-6947-AAE5-4C93DB277BAD}" srcOrd="0" destOrd="0" presId="urn:microsoft.com/office/officeart/2005/8/layout/list1"/>
    <dgm:cxn modelId="{ADF20074-4093-A346-9B34-C2F6173DD6E6}" srcId="{1DFBF80B-150C-834F-B46B-7E5724E9AB94}" destId="{34C7D14C-15E2-F644-A640-33073AF00145}" srcOrd="1" destOrd="0" parTransId="{0B165DBA-6E23-3A49-B815-B21CC684B169}" sibTransId="{16057717-FCCB-194C-9C76-D71125E261E2}"/>
    <dgm:cxn modelId="{B817CC74-5451-AD4F-BAD8-93802C1B35D5}" type="presOf" srcId="{CF05DF78-8B56-144C-9CD9-AA19A1B8486F}" destId="{0713B15E-13C2-894B-B1EE-127DD0BE939F}" srcOrd="0" destOrd="0" presId="urn:microsoft.com/office/officeart/2005/8/layout/list1"/>
    <dgm:cxn modelId="{3185BD8B-90BE-A742-8F1E-3D1504B89219}" srcId="{1DFBF80B-150C-834F-B46B-7E5724E9AB94}" destId="{6E465B1C-8650-8044-BA50-B3A1FAFAD122}" srcOrd="2" destOrd="0" parTransId="{C2A2C045-ED2A-1B47-941A-E12241A7DFD4}" sibTransId="{E285BBA0-CC68-7445-9A39-A8B11DFFA729}"/>
    <dgm:cxn modelId="{8716D0B3-80CE-C847-8072-425CC4CD3412}" type="presOf" srcId="{34C7D14C-15E2-F644-A640-33073AF00145}" destId="{426CB55D-5274-B747-AD2B-D138034CE864}" srcOrd="0" destOrd="0" presId="urn:microsoft.com/office/officeart/2005/8/layout/list1"/>
    <dgm:cxn modelId="{EFE89EB9-288F-6E4A-AFD1-CEA5474F57A6}" srcId="{1DFBF80B-150C-834F-B46B-7E5724E9AB94}" destId="{CF05DF78-8B56-144C-9CD9-AA19A1B8486F}" srcOrd="0" destOrd="0" parTransId="{284DEF73-B007-674D-9A79-E83534846380}" sibTransId="{CD284043-9A1F-0E4A-9754-323E2AE1CB45}"/>
    <dgm:cxn modelId="{94EDEFC2-825D-2848-A1C4-6E700F878031}" type="presOf" srcId="{1DFBF80B-150C-834F-B46B-7E5724E9AB94}" destId="{74376C80-78AB-AF47-9732-330A3D2EFA4E}" srcOrd="0" destOrd="0" presId="urn:microsoft.com/office/officeart/2005/8/layout/list1"/>
    <dgm:cxn modelId="{9CF3F6CC-B7F4-5349-B9BD-4948BF614BFF}" type="presOf" srcId="{6E465B1C-8650-8044-BA50-B3A1FAFAD122}" destId="{CE92D35A-EA47-DC4D-9E83-CE737CA711E9}" srcOrd="1" destOrd="0" presId="urn:microsoft.com/office/officeart/2005/8/layout/list1"/>
    <dgm:cxn modelId="{02EB7FF9-ECE5-9D4F-9643-88258E4CB9F0}" type="presOf" srcId="{34C7D14C-15E2-F644-A640-33073AF00145}" destId="{6A1DDCD8-4EF8-9042-B79A-F6C6B046CA38}" srcOrd="1" destOrd="0" presId="urn:microsoft.com/office/officeart/2005/8/layout/list1"/>
    <dgm:cxn modelId="{B578E0FC-ABE5-864F-AD06-040D6B65CC3E}" type="presOf" srcId="{CF05DF78-8B56-144C-9CD9-AA19A1B8486F}" destId="{BFDB243B-7D4F-394C-B5A2-706D1FB709DF}" srcOrd="1" destOrd="0" presId="urn:microsoft.com/office/officeart/2005/8/layout/list1"/>
    <dgm:cxn modelId="{D6B52D94-4F83-4649-B389-A1071199612B}" type="presParOf" srcId="{74376C80-78AB-AF47-9732-330A3D2EFA4E}" destId="{5BF779ED-C16D-6D41-AE46-62630F0C5ED9}" srcOrd="0" destOrd="0" presId="urn:microsoft.com/office/officeart/2005/8/layout/list1"/>
    <dgm:cxn modelId="{A4DFE89E-E090-134E-B968-FE7090935234}" type="presParOf" srcId="{5BF779ED-C16D-6D41-AE46-62630F0C5ED9}" destId="{0713B15E-13C2-894B-B1EE-127DD0BE939F}" srcOrd="0" destOrd="0" presId="urn:microsoft.com/office/officeart/2005/8/layout/list1"/>
    <dgm:cxn modelId="{1F84D07D-15E6-714F-A5F1-2124F8415B0E}" type="presParOf" srcId="{5BF779ED-C16D-6D41-AE46-62630F0C5ED9}" destId="{BFDB243B-7D4F-394C-B5A2-706D1FB709DF}" srcOrd="1" destOrd="0" presId="urn:microsoft.com/office/officeart/2005/8/layout/list1"/>
    <dgm:cxn modelId="{CC5ED4E8-6D0F-D44A-868B-293FF318E4EA}" type="presParOf" srcId="{74376C80-78AB-AF47-9732-330A3D2EFA4E}" destId="{840CE51D-1E96-7447-A04F-4298B0429350}" srcOrd="1" destOrd="0" presId="urn:microsoft.com/office/officeart/2005/8/layout/list1"/>
    <dgm:cxn modelId="{BA1C5DA6-6C60-B844-935A-9432A05759E7}" type="presParOf" srcId="{74376C80-78AB-AF47-9732-330A3D2EFA4E}" destId="{0BD80EA1-7AEF-B841-A9D1-FDC20ACD74DD}" srcOrd="2" destOrd="0" presId="urn:microsoft.com/office/officeart/2005/8/layout/list1"/>
    <dgm:cxn modelId="{B36B2312-C0F5-3740-B738-AF4D645136E5}" type="presParOf" srcId="{74376C80-78AB-AF47-9732-330A3D2EFA4E}" destId="{DDEB7B2E-0E00-7747-A372-73481BA972D2}" srcOrd="3" destOrd="0" presId="urn:microsoft.com/office/officeart/2005/8/layout/list1"/>
    <dgm:cxn modelId="{A5C6A0F3-5DF9-A849-AEC9-B001702B4955}" type="presParOf" srcId="{74376C80-78AB-AF47-9732-330A3D2EFA4E}" destId="{B2E47302-FC9E-814C-89DC-1100156C5D90}" srcOrd="4" destOrd="0" presId="urn:microsoft.com/office/officeart/2005/8/layout/list1"/>
    <dgm:cxn modelId="{7E3D0061-45D9-864F-BA4C-F42A029B83B1}" type="presParOf" srcId="{B2E47302-FC9E-814C-89DC-1100156C5D90}" destId="{426CB55D-5274-B747-AD2B-D138034CE864}" srcOrd="0" destOrd="0" presId="urn:microsoft.com/office/officeart/2005/8/layout/list1"/>
    <dgm:cxn modelId="{07ACD5D5-469D-D343-AAAF-CE5060F74222}" type="presParOf" srcId="{B2E47302-FC9E-814C-89DC-1100156C5D90}" destId="{6A1DDCD8-4EF8-9042-B79A-F6C6B046CA38}" srcOrd="1" destOrd="0" presId="urn:microsoft.com/office/officeart/2005/8/layout/list1"/>
    <dgm:cxn modelId="{25652426-F4D3-014E-AB74-81ECACE3A14C}" type="presParOf" srcId="{74376C80-78AB-AF47-9732-330A3D2EFA4E}" destId="{6F7F2F7C-08A9-1846-BCE7-AEFD92C2BC1A}" srcOrd="5" destOrd="0" presId="urn:microsoft.com/office/officeart/2005/8/layout/list1"/>
    <dgm:cxn modelId="{70D726B2-B152-1D4A-AF49-38640B93D7EE}" type="presParOf" srcId="{74376C80-78AB-AF47-9732-330A3D2EFA4E}" destId="{82557DC6-8A87-4A4A-A2BB-CC6C5D089D88}" srcOrd="6" destOrd="0" presId="urn:microsoft.com/office/officeart/2005/8/layout/list1"/>
    <dgm:cxn modelId="{D0D1BBDB-4DF8-1E4A-9268-80CFC3F4CB98}" type="presParOf" srcId="{74376C80-78AB-AF47-9732-330A3D2EFA4E}" destId="{540845D4-B663-C54C-9073-9BF77D299179}" srcOrd="7" destOrd="0" presId="urn:microsoft.com/office/officeart/2005/8/layout/list1"/>
    <dgm:cxn modelId="{2D90D0D4-BA3D-0548-B71E-7ADD1D0F1CD7}" type="presParOf" srcId="{74376C80-78AB-AF47-9732-330A3D2EFA4E}" destId="{B231BCAF-875A-A544-8922-613921014273}" srcOrd="8" destOrd="0" presId="urn:microsoft.com/office/officeart/2005/8/layout/list1"/>
    <dgm:cxn modelId="{CDC44F30-9C66-AE45-826B-1C6F94A016CB}" type="presParOf" srcId="{B231BCAF-875A-A544-8922-613921014273}" destId="{891F2046-1263-6947-AAE5-4C93DB277BAD}" srcOrd="0" destOrd="0" presId="urn:microsoft.com/office/officeart/2005/8/layout/list1"/>
    <dgm:cxn modelId="{4035E814-5C78-054B-87DB-F4B4E760355F}" type="presParOf" srcId="{B231BCAF-875A-A544-8922-613921014273}" destId="{CE92D35A-EA47-DC4D-9E83-CE737CA711E9}" srcOrd="1" destOrd="0" presId="urn:microsoft.com/office/officeart/2005/8/layout/list1"/>
    <dgm:cxn modelId="{D7A5CBFF-0C23-DE4D-857E-D54B1238D8B0}" type="presParOf" srcId="{74376C80-78AB-AF47-9732-330A3D2EFA4E}" destId="{408010D5-9FA0-6345-9502-A60159204564}" srcOrd="9" destOrd="0" presId="urn:microsoft.com/office/officeart/2005/8/layout/list1"/>
    <dgm:cxn modelId="{D5040D0D-44AC-F24B-93D5-C1270C0C80E0}" type="presParOf" srcId="{74376C80-78AB-AF47-9732-330A3D2EFA4E}" destId="{84EB1D86-F77A-6243-8CB1-25298DFA818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7860E83-F98D-8045-912F-B0EE539FA8CF}"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s-ES_tradnl"/>
        </a:p>
      </dgm:t>
    </dgm:pt>
    <dgm:pt modelId="{9FF1DF43-21E8-C64F-BBC7-A4568D9F034D}">
      <dgm:prSet phldrT="[Texto]" custT="1"/>
      <dgm:spPr/>
      <dgm:t>
        <a:bodyPr/>
        <a:lstStyle/>
        <a:p>
          <a:pPr algn="l"/>
          <a:r>
            <a:rPr lang="es-ES_tradnl" sz="2000" b="1" dirty="0">
              <a:latin typeface="Arial" panose="020B0604020202020204" pitchFamily="34" charset="0"/>
              <a:cs typeface="Arial" panose="020B0604020202020204" pitchFamily="34" charset="0"/>
            </a:rPr>
            <a:t>Efectos adversos de los medicamentos o tratamientos</a:t>
          </a:r>
        </a:p>
      </dgm:t>
    </dgm:pt>
    <dgm:pt modelId="{58BA303B-7A73-EA42-AF29-29AAD61E1969}" type="parTrans" cxnId="{B045380F-213C-EC42-8C7D-7A60C07B6711}">
      <dgm:prSet/>
      <dgm:spPr/>
      <dgm:t>
        <a:bodyPr/>
        <a:lstStyle/>
        <a:p>
          <a:pPr algn="l"/>
          <a:endParaRPr lang="es-ES_tradnl" b="1">
            <a:latin typeface="Arial" panose="020B0604020202020204" pitchFamily="34" charset="0"/>
            <a:cs typeface="Arial" panose="020B0604020202020204" pitchFamily="34" charset="0"/>
          </a:endParaRPr>
        </a:p>
      </dgm:t>
    </dgm:pt>
    <dgm:pt modelId="{8E55F68B-CD75-D644-9087-E4BF93D60622}" type="sibTrans" cxnId="{B045380F-213C-EC42-8C7D-7A60C07B6711}">
      <dgm:prSet/>
      <dgm:spPr/>
      <dgm:t>
        <a:bodyPr/>
        <a:lstStyle/>
        <a:p>
          <a:pPr algn="l"/>
          <a:endParaRPr lang="es-ES_tradnl" b="1">
            <a:latin typeface="Arial" panose="020B0604020202020204" pitchFamily="34" charset="0"/>
            <a:cs typeface="Arial" panose="020B0604020202020204" pitchFamily="34" charset="0"/>
          </a:endParaRPr>
        </a:p>
      </dgm:t>
    </dgm:pt>
    <dgm:pt modelId="{A55B4572-A6E5-5E4B-BC25-3851D86DDDF3}">
      <dgm:prSet phldrT="[Texto]" custT="1"/>
      <dgm:spPr/>
      <dgm:t>
        <a:bodyPr/>
        <a:lstStyle/>
        <a:p>
          <a:pPr algn="l"/>
          <a:r>
            <a:rPr lang="es-CO" sz="2000" b="1" dirty="0">
              <a:latin typeface="Arial" panose="020B0604020202020204" pitchFamily="34" charset="0"/>
              <a:cs typeface="Arial" panose="020B0604020202020204" pitchFamily="34" charset="0"/>
            </a:rPr>
            <a:t>Ayunos prolongados por procedimientos diagnósticos o terapéuticos</a:t>
          </a:r>
          <a:endParaRPr lang="es-ES_tradnl" sz="2000" b="1" dirty="0">
            <a:latin typeface="Arial" panose="020B0604020202020204" pitchFamily="34" charset="0"/>
            <a:cs typeface="Arial" panose="020B0604020202020204" pitchFamily="34" charset="0"/>
          </a:endParaRPr>
        </a:p>
      </dgm:t>
    </dgm:pt>
    <dgm:pt modelId="{C7DE1033-FCBD-444A-9908-F4A1C8718368}" type="parTrans" cxnId="{0F6A9680-8FF3-464D-92F1-700FC5B7A6D3}">
      <dgm:prSet/>
      <dgm:spPr/>
      <dgm:t>
        <a:bodyPr/>
        <a:lstStyle/>
        <a:p>
          <a:pPr algn="l"/>
          <a:endParaRPr lang="es-ES_tradnl" b="1">
            <a:latin typeface="Arial" panose="020B0604020202020204" pitchFamily="34" charset="0"/>
            <a:cs typeface="Arial" panose="020B0604020202020204" pitchFamily="34" charset="0"/>
          </a:endParaRPr>
        </a:p>
      </dgm:t>
    </dgm:pt>
    <dgm:pt modelId="{81938431-5E00-4646-8614-A24AA2A86A5F}" type="sibTrans" cxnId="{0F6A9680-8FF3-464D-92F1-700FC5B7A6D3}">
      <dgm:prSet/>
      <dgm:spPr/>
      <dgm:t>
        <a:bodyPr/>
        <a:lstStyle/>
        <a:p>
          <a:pPr algn="l"/>
          <a:endParaRPr lang="es-ES_tradnl" b="1">
            <a:latin typeface="Arial" panose="020B0604020202020204" pitchFamily="34" charset="0"/>
            <a:cs typeface="Arial" panose="020B0604020202020204" pitchFamily="34" charset="0"/>
          </a:endParaRPr>
        </a:p>
      </dgm:t>
    </dgm:pt>
    <dgm:pt modelId="{643E0ADC-EE15-4649-84C2-1E7124FFB7F9}">
      <dgm:prSet phldrT="[Texto]" custT="1"/>
      <dgm:spPr/>
      <dgm:t>
        <a:bodyPr/>
        <a:lstStyle/>
        <a:p>
          <a:pPr algn="l"/>
          <a:r>
            <a:rPr lang="es-CO" sz="2000" b="1" dirty="0">
              <a:latin typeface="Arial" panose="020B0604020202020204" pitchFamily="34" charset="0"/>
              <a:cs typeface="Arial" panose="020B0604020202020204" pitchFamily="34" charset="0"/>
            </a:rPr>
            <a:t>Restricciones dietarias</a:t>
          </a:r>
          <a:endParaRPr lang="es-ES_tradnl" sz="2000" b="1" dirty="0">
            <a:latin typeface="Arial" panose="020B0604020202020204" pitchFamily="34" charset="0"/>
            <a:cs typeface="Arial" panose="020B0604020202020204" pitchFamily="34" charset="0"/>
          </a:endParaRPr>
        </a:p>
      </dgm:t>
    </dgm:pt>
    <dgm:pt modelId="{5B3FD944-4FD3-1446-8E27-969B66E4CB4E}" type="parTrans" cxnId="{1BE1E17B-8BBD-1E4B-BE84-0B3285F22413}">
      <dgm:prSet/>
      <dgm:spPr/>
      <dgm:t>
        <a:bodyPr/>
        <a:lstStyle/>
        <a:p>
          <a:pPr algn="l"/>
          <a:endParaRPr lang="es-ES_tradnl" b="1">
            <a:latin typeface="Arial" panose="020B0604020202020204" pitchFamily="34" charset="0"/>
            <a:cs typeface="Arial" panose="020B0604020202020204" pitchFamily="34" charset="0"/>
          </a:endParaRPr>
        </a:p>
      </dgm:t>
    </dgm:pt>
    <dgm:pt modelId="{BDCCD552-B848-774A-A3DE-4A5E5C25B74D}" type="sibTrans" cxnId="{1BE1E17B-8BBD-1E4B-BE84-0B3285F22413}">
      <dgm:prSet/>
      <dgm:spPr/>
      <dgm:t>
        <a:bodyPr/>
        <a:lstStyle/>
        <a:p>
          <a:pPr algn="l"/>
          <a:endParaRPr lang="es-ES_tradnl" b="1">
            <a:latin typeface="Arial" panose="020B0604020202020204" pitchFamily="34" charset="0"/>
            <a:cs typeface="Arial" panose="020B0604020202020204" pitchFamily="34" charset="0"/>
          </a:endParaRPr>
        </a:p>
      </dgm:t>
    </dgm:pt>
    <dgm:pt modelId="{D79AE3AA-CF7E-B74C-B263-FB2755947BD9}">
      <dgm:prSet phldrT="[Texto]" custT="1"/>
      <dgm:spPr/>
      <dgm:t>
        <a:bodyPr/>
        <a:lstStyle/>
        <a:p>
          <a:pPr algn="l"/>
          <a:r>
            <a:rPr lang="es-CO" sz="2000" b="1" dirty="0">
              <a:latin typeface="Arial" panose="020B0604020202020204" pitchFamily="34" charset="0"/>
              <a:cs typeface="Arial" panose="020B0604020202020204" pitchFamily="34" charset="0"/>
            </a:rPr>
            <a:t>Procedimientos quirúrgicos</a:t>
          </a:r>
          <a:endParaRPr lang="es-ES_tradnl" sz="2000" b="1" dirty="0">
            <a:latin typeface="Arial" panose="020B0604020202020204" pitchFamily="34" charset="0"/>
            <a:cs typeface="Arial" panose="020B0604020202020204" pitchFamily="34" charset="0"/>
          </a:endParaRPr>
        </a:p>
      </dgm:t>
    </dgm:pt>
    <dgm:pt modelId="{5A71DA79-1875-424E-820F-70F8F3DE429C}" type="parTrans" cxnId="{D9906DC8-8BE2-E048-8D58-9B209BC8E496}">
      <dgm:prSet/>
      <dgm:spPr/>
      <dgm:t>
        <a:bodyPr/>
        <a:lstStyle/>
        <a:p>
          <a:pPr algn="l"/>
          <a:endParaRPr lang="es-ES_tradnl" b="1">
            <a:latin typeface="Arial" panose="020B0604020202020204" pitchFamily="34" charset="0"/>
            <a:cs typeface="Arial" panose="020B0604020202020204" pitchFamily="34" charset="0"/>
          </a:endParaRPr>
        </a:p>
      </dgm:t>
    </dgm:pt>
    <dgm:pt modelId="{D4A3D3CF-0D82-0F40-B538-7FF1BE709989}" type="sibTrans" cxnId="{D9906DC8-8BE2-E048-8D58-9B209BC8E496}">
      <dgm:prSet/>
      <dgm:spPr/>
      <dgm:t>
        <a:bodyPr/>
        <a:lstStyle/>
        <a:p>
          <a:pPr algn="l"/>
          <a:endParaRPr lang="es-ES_tradnl" b="1">
            <a:latin typeface="Arial" panose="020B0604020202020204" pitchFamily="34" charset="0"/>
            <a:cs typeface="Arial" panose="020B0604020202020204" pitchFamily="34" charset="0"/>
          </a:endParaRPr>
        </a:p>
      </dgm:t>
    </dgm:pt>
    <dgm:pt modelId="{21CFFFD0-EAA0-4F4B-A3BA-A7C6ADF1827D}" type="pres">
      <dgm:prSet presAssocID="{A7860E83-F98D-8045-912F-B0EE539FA8CF}" presName="linear" presStyleCnt="0">
        <dgm:presLayoutVars>
          <dgm:dir/>
          <dgm:animLvl val="lvl"/>
          <dgm:resizeHandles val="exact"/>
        </dgm:presLayoutVars>
      </dgm:prSet>
      <dgm:spPr/>
    </dgm:pt>
    <dgm:pt modelId="{1FB50859-8606-784F-9D6D-E520B4FF3854}" type="pres">
      <dgm:prSet presAssocID="{9FF1DF43-21E8-C64F-BBC7-A4568D9F034D}" presName="parentLin" presStyleCnt="0"/>
      <dgm:spPr/>
    </dgm:pt>
    <dgm:pt modelId="{01BC7C92-8BE3-7045-B7BA-778A471E9A50}" type="pres">
      <dgm:prSet presAssocID="{9FF1DF43-21E8-C64F-BBC7-A4568D9F034D}" presName="parentLeftMargin" presStyleLbl="node1" presStyleIdx="0" presStyleCnt="4"/>
      <dgm:spPr/>
    </dgm:pt>
    <dgm:pt modelId="{10875367-A6B7-7547-9BE5-69BE21E48166}" type="pres">
      <dgm:prSet presAssocID="{9FF1DF43-21E8-C64F-BBC7-A4568D9F034D}" presName="parentText" presStyleLbl="node1" presStyleIdx="0" presStyleCnt="4" custScaleX="127891">
        <dgm:presLayoutVars>
          <dgm:chMax val="0"/>
          <dgm:bulletEnabled val="1"/>
        </dgm:presLayoutVars>
      </dgm:prSet>
      <dgm:spPr/>
    </dgm:pt>
    <dgm:pt modelId="{4DFEA2F5-CB6A-F64A-8BBA-D8A2AC860910}" type="pres">
      <dgm:prSet presAssocID="{9FF1DF43-21E8-C64F-BBC7-A4568D9F034D}" presName="negativeSpace" presStyleCnt="0"/>
      <dgm:spPr/>
    </dgm:pt>
    <dgm:pt modelId="{6FCB70BE-8780-574E-9BE6-681EF335E30E}" type="pres">
      <dgm:prSet presAssocID="{9FF1DF43-21E8-C64F-BBC7-A4568D9F034D}" presName="childText" presStyleLbl="conFgAcc1" presStyleIdx="0" presStyleCnt="4">
        <dgm:presLayoutVars>
          <dgm:bulletEnabled val="1"/>
        </dgm:presLayoutVars>
      </dgm:prSet>
      <dgm:spPr>
        <a:ln>
          <a:solidFill>
            <a:srgbClr val="7030A0"/>
          </a:solidFill>
        </a:ln>
      </dgm:spPr>
    </dgm:pt>
    <dgm:pt modelId="{9B241BB9-8AB2-634F-9132-89FA31609C2D}" type="pres">
      <dgm:prSet presAssocID="{8E55F68B-CD75-D644-9087-E4BF93D60622}" presName="spaceBetweenRectangles" presStyleCnt="0"/>
      <dgm:spPr/>
    </dgm:pt>
    <dgm:pt modelId="{38FE519C-1FB6-244F-B769-E174F1BD5B26}" type="pres">
      <dgm:prSet presAssocID="{A55B4572-A6E5-5E4B-BC25-3851D86DDDF3}" presName="parentLin" presStyleCnt="0"/>
      <dgm:spPr/>
    </dgm:pt>
    <dgm:pt modelId="{F6A2B327-05F4-4F47-AE04-B634A721EC6E}" type="pres">
      <dgm:prSet presAssocID="{A55B4572-A6E5-5E4B-BC25-3851D86DDDF3}" presName="parentLeftMargin" presStyleLbl="node1" presStyleIdx="0" presStyleCnt="4"/>
      <dgm:spPr/>
    </dgm:pt>
    <dgm:pt modelId="{F44F6F95-6B43-3340-808E-6E44722996BE}" type="pres">
      <dgm:prSet presAssocID="{A55B4572-A6E5-5E4B-BC25-3851D86DDDF3}" presName="parentText" presStyleLbl="node1" presStyleIdx="1" presStyleCnt="4" custScaleX="127891">
        <dgm:presLayoutVars>
          <dgm:chMax val="0"/>
          <dgm:bulletEnabled val="1"/>
        </dgm:presLayoutVars>
      </dgm:prSet>
      <dgm:spPr/>
    </dgm:pt>
    <dgm:pt modelId="{BCBF498C-D30C-764E-A156-C2198BC15122}" type="pres">
      <dgm:prSet presAssocID="{A55B4572-A6E5-5E4B-BC25-3851D86DDDF3}" presName="negativeSpace" presStyleCnt="0"/>
      <dgm:spPr/>
    </dgm:pt>
    <dgm:pt modelId="{D0312730-CE5A-FC43-82EB-4538EE1334BB}" type="pres">
      <dgm:prSet presAssocID="{A55B4572-A6E5-5E4B-BC25-3851D86DDDF3}" presName="childText" presStyleLbl="conFgAcc1" presStyleIdx="1" presStyleCnt="4">
        <dgm:presLayoutVars>
          <dgm:bulletEnabled val="1"/>
        </dgm:presLayoutVars>
      </dgm:prSet>
      <dgm:spPr>
        <a:ln>
          <a:solidFill>
            <a:srgbClr val="7030A0"/>
          </a:solidFill>
        </a:ln>
      </dgm:spPr>
    </dgm:pt>
    <dgm:pt modelId="{CE3F9054-E676-CE42-A1F4-49D063EDCC0B}" type="pres">
      <dgm:prSet presAssocID="{81938431-5E00-4646-8614-A24AA2A86A5F}" presName="spaceBetweenRectangles" presStyleCnt="0"/>
      <dgm:spPr/>
    </dgm:pt>
    <dgm:pt modelId="{11F2C032-E7DA-C441-BF26-86A8A340EADB}" type="pres">
      <dgm:prSet presAssocID="{643E0ADC-EE15-4649-84C2-1E7124FFB7F9}" presName="parentLin" presStyleCnt="0"/>
      <dgm:spPr/>
    </dgm:pt>
    <dgm:pt modelId="{3AB4810D-9EC6-8342-9A92-ACF8B5FB11E0}" type="pres">
      <dgm:prSet presAssocID="{643E0ADC-EE15-4649-84C2-1E7124FFB7F9}" presName="parentLeftMargin" presStyleLbl="node1" presStyleIdx="1" presStyleCnt="4"/>
      <dgm:spPr/>
    </dgm:pt>
    <dgm:pt modelId="{08010B39-A9BD-7D48-97B0-DE5419A9475D}" type="pres">
      <dgm:prSet presAssocID="{643E0ADC-EE15-4649-84C2-1E7124FFB7F9}" presName="parentText" presStyleLbl="node1" presStyleIdx="2" presStyleCnt="4" custScaleX="127891">
        <dgm:presLayoutVars>
          <dgm:chMax val="0"/>
          <dgm:bulletEnabled val="1"/>
        </dgm:presLayoutVars>
      </dgm:prSet>
      <dgm:spPr/>
    </dgm:pt>
    <dgm:pt modelId="{8667E3C4-2AB5-6C42-AE72-92828BC416F3}" type="pres">
      <dgm:prSet presAssocID="{643E0ADC-EE15-4649-84C2-1E7124FFB7F9}" presName="negativeSpace" presStyleCnt="0"/>
      <dgm:spPr/>
    </dgm:pt>
    <dgm:pt modelId="{802CC32B-4065-8A46-8279-2EFB195362FD}" type="pres">
      <dgm:prSet presAssocID="{643E0ADC-EE15-4649-84C2-1E7124FFB7F9}" presName="childText" presStyleLbl="conFgAcc1" presStyleIdx="2" presStyleCnt="4">
        <dgm:presLayoutVars>
          <dgm:bulletEnabled val="1"/>
        </dgm:presLayoutVars>
      </dgm:prSet>
      <dgm:spPr>
        <a:ln>
          <a:solidFill>
            <a:srgbClr val="7030A0"/>
          </a:solidFill>
        </a:ln>
      </dgm:spPr>
    </dgm:pt>
    <dgm:pt modelId="{7D103298-E583-E945-8AE7-43C4A472AE50}" type="pres">
      <dgm:prSet presAssocID="{BDCCD552-B848-774A-A3DE-4A5E5C25B74D}" presName="spaceBetweenRectangles" presStyleCnt="0"/>
      <dgm:spPr/>
    </dgm:pt>
    <dgm:pt modelId="{9646E502-5FA0-0045-92C6-3339989DC9A5}" type="pres">
      <dgm:prSet presAssocID="{D79AE3AA-CF7E-B74C-B263-FB2755947BD9}" presName="parentLin" presStyleCnt="0"/>
      <dgm:spPr/>
    </dgm:pt>
    <dgm:pt modelId="{D1ABFDD6-34B8-0A41-88D1-EEC333FFD5C3}" type="pres">
      <dgm:prSet presAssocID="{D79AE3AA-CF7E-B74C-B263-FB2755947BD9}" presName="parentLeftMargin" presStyleLbl="node1" presStyleIdx="2" presStyleCnt="4"/>
      <dgm:spPr/>
    </dgm:pt>
    <dgm:pt modelId="{A3DB5F8C-BB64-EF49-A8BF-7CA706B35BBA}" type="pres">
      <dgm:prSet presAssocID="{D79AE3AA-CF7E-B74C-B263-FB2755947BD9}" presName="parentText" presStyleLbl="node1" presStyleIdx="3" presStyleCnt="4" custScaleX="127891">
        <dgm:presLayoutVars>
          <dgm:chMax val="0"/>
          <dgm:bulletEnabled val="1"/>
        </dgm:presLayoutVars>
      </dgm:prSet>
      <dgm:spPr/>
    </dgm:pt>
    <dgm:pt modelId="{4230D5A3-D2B7-624E-8A7E-7E08D7731D1B}" type="pres">
      <dgm:prSet presAssocID="{D79AE3AA-CF7E-B74C-B263-FB2755947BD9}" presName="negativeSpace" presStyleCnt="0"/>
      <dgm:spPr/>
    </dgm:pt>
    <dgm:pt modelId="{C09C2ADE-6126-9A45-8531-67D6AA2DBE41}" type="pres">
      <dgm:prSet presAssocID="{D79AE3AA-CF7E-B74C-B263-FB2755947BD9}" presName="childText" presStyleLbl="conFgAcc1" presStyleIdx="3" presStyleCnt="4">
        <dgm:presLayoutVars>
          <dgm:bulletEnabled val="1"/>
        </dgm:presLayoutVars>
      </dgm:prSet>
      <dgm:spPr>
        <a:ln>
          <a:solidFill>
            <a:srgbClr val="7030A0"/>
          </a:solidFill>
        </a:ln>
      </dgm:spPr>
    </dgm:pt>
  </dgm:ptLst>
  <dgm:cxnLst>
    <dgm:cxn modelId="{AE37C104-DC66-D245-AC6A-4CAAC1CE9780}" type="presOf" srcId="{9FF1DF43-21E8-C64F-BBC7-A4568D9F034D}" destId="{01BC7C92-8BE3-7045-B7BA-778A471E9A50}" srcOrd="0" destOrd="0" presId="urn:microsoft.com/office/officeart/2005/8/layout/list1"/>
    <dgm:cxn modelId="{B045380F-213C-EC42-8C7D-7A60C07B6711}" srcId="{A7860E83-F98D-8045-912F-B0EE539FA8CF}" destId="{9FF1DF43-21E8-C64F-BBC7-A4568D9F034D}" srcOrd="0" destOrd="0" parTransId="{58BA303B-7A73-EA42-AF29-29AAD61E1969}" sibTransId="{8E55F68B-CD75-D644-9087-E4BF93D60622}"/>
    <dgm:cxn modelId="{60B07063-55FC-7646-BBE6-6768A4575128}" type="presOf" srcId="{A55B4572-A6E5-5E4B-BC25-3851D86DDDF3}" destId="{F44F6F95-6B43-3340-808E-6E44722996BE}" srcOrd="1" destOrd="0" presId="urn:microsoft.com/office/officeart/2005/8/layout/list1"/>
    <dgm:cxn modelId="{4FEC3F66-8E21-0A49-999A-40E743E8AABE}" type="presOf" srcId="{D79AE3AA-CF7E-B74C-B263-FB2755947BD9}" destId="{A3DB5F8C-BB64-EF49-A8BF-7CA706B35BBA}" srcOrd="1" destOrd="0" presId="urn:microsoft.com/office/officeart/2005/8/layout/list1"/>
    <dgm:cxn modelId="{89A65868-B2CE-E547-905C-47B55408DF30}" type="presOf" srcId="{643E0ADC-EE15-4649-84C2-1E7124FFB7F9}" destId="{3AB4810D-9EC6-8342-9A92-ACF8B5FB11E0}" srcOrd="0" destOrd="0" presId="urn:microsoft.com/office/officeart/2005/8/layout/list1"/>
    <dgm:cxn modelId="{3C668B73-50BF-C244-94CD-52427918BA97}" type="presOf" srcId="{A7860E83-F98D-8045-912F-B0EE539FA8CF}" destId="{21CFFFD0-EAA0-4F4B-A3BA-A7C6ADF1827D}" srcOrd="0" destOrd="0" presId="urn:microsoft.com/office/officeart/2005/8/layout/list1"/>
    <dgm:cxn modelId="{1BE1E17B-8BBD-1E4B-BE84-0B3285F22413}" srcId="{A7860E83-F98D-8045-912F-B0EE539FA8CF}" destId="{643E0ADC-EE15-4649-84C2-1E7124FFB7F9}" srcOrd="2" destOrd="0" parTransId="{5B3FD944-4FD3-1446-8E27-969B66E4CB4E}" sibTransId="{BDCCD552-B848-774A-A3DE-4A5E5C25B74D}"/>
    <dgm:cxn modelId="{0F6A9680-8FF3-464D-92F1-700FC5B7A6D3}" srcId="{A7860E83-F98D-8045-912F-B0EE539FA8CF}" destId="{A55B4572-A6E5-5E4B-BC25-3851D86DDDF3}" srcOrd="1" destOrd="0" parTransId="{C7DE1033-FCBD-444A-9908-F4A1C8718368}" sibTransId="{81938431-5E00-4646-8614-A24AA2A86A5F}"/>
    <dgm:cxn modelId="{6B44B18C-EB1C-4E4D-945C-B419A6D747B9}" type="presOf" srcId="{A55B4572-A6E5-5E4B-BC25-3851D86DDDF3}" destId="{F6A2B327-05F4-4F47-AE04-B634A721EC6E}" srcOrd="0" destOrd="0" presId="urn:microsoft.com/office/officeart/2005/8/layout/list1"/>
    <dgm:cxn modelId="{2E7B99BB-83F4-6344-84AB-5348997F0C6A}" type="presOf" srcId="{9FF1DF43-21E8-C64F-BBC7-A4568D9F034D}" destId="{10875367-A6B7-7547-9BE5-69BE21E48166}" srcOrd="1" destOrd="0" presId="urn:microsoft.com/office/officeart/2005/8/layout/list1"/>
    <dgm:cxn modelId="{D9906DC8-8BE2-E048-8D58-9B209BC8E496}" srcId="{A7860E83-F98D-8045-912F-B0EE539FA8CF}" destId="{D79AE3AA-CF7E-B74C-B263-FB2755947BD9}" srcOrd="3" destOrd="0" parTransId="{5A71DA79-1875-424E-820F-70F8F3DE429C}" sibTransId="{D4A3D3CF-0D82-0F40-B538-7FF1BE709989}"/>
    <dgm:cxn modelId="{B7C8F7CD-B0E9-1E4E-A522-A74FADE98F66}" type="presOf" srcId="{643E0ADC-EE15-4649-84C2-1E7124FFB7F9}" destId="{08010B39-A9BD-7D48-97B0-DE5419A9475D}" srcOrd="1" destOrd="0" presId="urn:microsoft.com/office/officeart/2005/8/layout/list1"/>
    <dgm:cxn modelId="{7CD12AD4-0948-374A-8CA9-F787A072DC79}" type="presOf" srcId="{D79AE3AA-CF7E-B74C-B263-FB2755947BD9}" destId="{D1ABFDD6-34B8-0A41-88D1-EEC333FFD5C3}" srcOrd="0" destOrd="0" presId="urn:microsoft.com/office/officeart/2005/8/layout/list1"/>
    <dgm:cxn modelId="{A241AB95-C59F-7F4A-9FF5-B8D2C7A8FEB5}" type="presParOf" srcId="{21CFFFD0-EAA0-4F4B-A3BA-A7C6ADF1827D}" destId="{1FB50859-8606-784F-9D6D-E520B4FF3854}" srcOrd="0" destOrd="0" presId="urn:microsoft.com/office/officeart/2005/8/layout/list1"/>
    <dgm:cxn modelId="{1462B388-AC37-894D-B0A5-CAC1E2A770DA}" type="presParOf" srcId="{1FB50859-8606-784F-9D6D-E520B4FF3854}" destId="{01BC7C92-8BE3-7045-B7BA-778A471E9A50}" srcOrd="0" destOrd="0" presId="urn:microsoft.com/office/officeart/2005/8/layout/list1"/>
    <dgm:cxn modelId="{5919C7EE-5B50-394E-8AC4-8489C45D35BB}" type="presParOf" srcId="{1FB50859-8606-784F-9D6D-E520B4FF3854}" destId="{10875367-A6B7-7547-9BE5-69BE21E48166}" srcOrd="1" destOrd="0" presId="urn:microsoft.com/office/officeart/2005/8/layout/list1"/>
    <dgm:cxn modelId="{AE98D5CD-C28D-C145-A863-539FBD64A527}" type="presParOf" srcId="{21CFFFD0-EAA0-4F4B-A3BA-A7C6ADF1827D}" destId="{4DFEA2F5-CB6A-F64A-8BBA-D8A2AC860910}" srcOrd="1" destOrd="0" presId="urn:microsoft.com/office/officeart/2005/8/layout/list1"/>
    <dgm:cxn modelId="{898CDD59-6183-FB45-85E2-BC8AAF33059A}" type="presParOf" srcId="{21CFFFD0-EAA0-4F4B-A3BA-A7C6ADF1827D}" destId="{6FCB70BE-8780-574E-9BE6-681EF335E30E}" srcOrd="2" destOrd="0" presId="urn:microsoft.com/office/officeart/2005/8/layout/list1"/>
    <dgm:cxn modelId="{64F8D3B6-30CC-5A45-9303-E80FE766F6F5}" type="presParOf" srcId="{21CFFFD0-EAA0-4F4B-A3BA-A7C6ADF1827D}" destId="{9B241BB9-8AB2-634F-9132-89FA31609C2D}" srcOrd="3" destOrd="0" presId="urn:microsoft.com/office/officeart/2005/8/layout/list1"/>
    <dgm:cxn modelId="{FE8C2416-371E-DC45-A342-16FE35FFF7BC}" type="presParOf" srcId="{21CFFFD0-EAA0-4F4B-A3BA-A7C6ADF1827D}" destId="{38FE519C-1FB6-244F-B769-E174F1BD5B26}" srcOrd="4" destOrd="0" presId="urn:microsoft.com/office/officeart/2005/8/layout/list1"/>
    <dgm:cxn modelId="{8A281D14-EF8D-E84B-BE27-24EA84F381DA}" type="presParOf" srcId="{38FE519C-1FB6-244F-B769-E174F1BD5B26}" destId="{F6A2B327-05F4-4F47-AE04-B634A721EC6E}" srcOrd="0" destOrd="0" presId="urn:microsoft.com/office/officeart/2005/8/layout/list1"/>
    <dgm:cxn modelId="{E47CBE07-3951-1149-AF21-5DBD067E97E3}" type="presParOf" srcId="{38FE519C-1FB6-244F-B769-E174F1BD5B26}" destId="{F44F6F95-6B43-3340-808E-6E44722996BE}" srcOrd="1" destOrd="0" presId="urn:microsoft.com/office/officeart/2005/8/layout/list1"/>
    <dgm:cxn modelId="{FE7DAA8D-C042-0042-9B71-EA5954B84C6F}" type="presParOf" srcId="{21CFFFD0-EAA0-4F4B-A3BA-A7C6ADF1827D}" destId="{BCBF498C-D30C-764E-A156-C2198BC15122}" srcOrd="5" destOrd="0" presId="urn:microsoft.com/office/officeart/2005/8/layout/list1"/>
    <dgm:cxn modelId="{EB9F998D-5EBD-AD41-B876-BE328D0E4CC8}" type="presParOf" srcId="{21CFFFD0-EAA0-4F4B-A3BA-A7C6ADF1827D}" destId="{D0312730-CE5A-FC43-82EB-4538EE1334BB}" srcOrd="6" destOrd="0" presId="urn:microsoft.com/office/officeart/2005/8/layout/list1"/>
    <dgm:cxn modelId="{9C98E940-1AAB-674B-A6ED-99A7DDE38BA0}" type="presParOf" srcId="{21CFFFD0-EAA0-4F4B-A3BA-A7C6ADF1827D}" destId="{CE3F9054-E676-CE42-A1F4-49D063EDCC0B}" srcOrd="7" destOrd="0" presId="urn:microsoft.com/office/officeart/2005/8/layout/list1"/>
    <dgm:cxn modelId="{8D40C5D2-A22E-0749-9FCB-B2B65EBDD641}" type="presParOf" srcId="{21CFFFD0-EAA0-4F4B-A3BA-A7C6ADF1827D}" destId="{11F2C032-E7DA-C441-BF26-86A8A340EADB}" srcOrd="8" destOrd="0" presId="urn:microsoft.com/office/officeart/2005/8/layout/list1"/>
    <dgm:cxn modelId="{86AF2DBC-FD33-B040-837A-408AF2AC22A2}" type="presParOf" srcId="{11F2C032-E7DA-C441-BF26-86A8A340EADB}" destId="{3AB4810D-9EC6-8342-9A92-ACF8B5FB11E0}" srcOrd="0" destOrd="0" presId="urn:microsoft.com/office/officeart/2005/8/layout/list1"/>
    <dgm:cxn modelId="{A7F93A52-4A18-0B41-9DD4-958D79B04D9B}" type="presParOf" srcId="{11F2C032-E7DA-C441-BF26-86A8A340EADB}" destId="{08010B39-A9BD-7D48-97B0-DE5419A9475D}" srcOrd="1" destOrd="0" presId="urn:microsoft.com/office/officeart/2005/8/layout/list1"/>
    <dgm:cxn modelId="{28FDBF05-7E78-3442-B5AB-3EF54477DACC}" type="presParOf" srcId="{21CFFFD0-EAA0-4F4B-A3BA-A7C6ADF1827D}" destId="{8667E3C4-2AB5-6C42-AE72-92828BC416F3}" srcOrd="9" destOrd="0" presId="urn:microsoft.com/office/officeart/2005/8/layout/list1"/>
    <dgm:cxn modelId="{FCBDA3FF-EF75-1945-AB5D-FA8270B84B46}" type="presParOf" srcId="{21CFFFD0-EAA0-4F4B-A3BA-A7C6ADF1827D}" destId="{802CC32B-4065-8A46-8279-2EFB195362FD}" srcOrd="10" destOrd="0" presId="urn:microsoft.com/office/officeart/2005/8/layout/list1"/>
    <dgm:cxn modelId="{670EBF6F-A448-8341-A5DE-EF030F853E1F}" type="presParOf" srcId="{21CFFFD0-EAA0-4F4B-A3BA-A7C6ADF1827D}" destId="{7D103298-E583-E945-8AE7-43C4A472AE50}" srcOrd="11" destOrd="0" presId="urn:microsoft.com/office/officeart/2005/8/layout/list1"/>
    <dgm:cxn modelId="{64FB6F75-00C7-6146-AC38-7A45D951F487}" type="presParOf" srcId="{21CFFFD0-EAA0-4F4B-A3BA-A7C6ADF1827D}" destId="{9646E502-5FA0-0045-92C6-3339989DC9A5}" srcOrd="12" destOrd="0" presId="urn:microsoft.com/office/officeart/2005/8/layout/list1"/>
    <dgm:cxn modelId="{643CC6D1-D2E1-FB4D-86CF-2E0B38E44908}" type="presParOf" srcId="{9646E502-5FA0-0045-92C6-3339989DC9A5}" destId="{D1ABFDD6-34B8-0A41-88D1-EEC333FFD5C3}" srcOrd="0" destOrd="0" presId="urn:microsoft.com/office/officeart/2005/8/layout/list1"/>
    <dgm:cxn modelId="{7CE11C0A-2C3A-584A-B756-4063DF1C2A7E}" type="presParOf" srcId="{9646E502-5FA0-0045-92C6-3339989DC9A5}" destId="{A3DB5F8C-BB64-EF49-A8BF-7CA706B35BBA}" srcOrd="1" destOrd="0" presId="urn:microsoft.com/office/officeart/2005/8/layout/list1"/>
    <dgm:cxn modelId="{E4925751-5171-F443-B17C-23BBF21C37A1}" type="presParOf" srcId="{21CFFFD0-EAA0-4F4B-A3BA-A7C6ADF1827D}" destId="{4230D5A3-D2B7-624E-8A7E-7E08D7731D1B}" srcOrd="13" destOrd="0" presId="urn:microsoft.com/office/officeart/2005/8/layout/list1"/>
    <dgm:cxn modelId="{EA83EE1B-6A45-6041-9606-9732ADB9EDB9}" type="presParOf" srcId="{21CFFFD0-EAA0-4F4B-A3BA-A7C6ADF1827D}" destId="{C09C2ADE-6126-9A45-8531-67D6AA2DBE41}"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3C183EE-64A0-3D42-A516-F562C4BED6BC}"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s-ES_tradnl"/>
        </a:p>
      </dgm:t>
    </dgm:pt>
    <dgm:pt modelId="{13BDDB0F-75C5-B84B-ACDF-6382A0E60B15}">
      <dgm:prSet phldrT="[Texto]"/>
      <dgm:spPr/>
      <dgm:t>
        <a:bodyPr/>
        <a:lstStyle/>
        <a:p>
          <a:r>
            <a:rPr lang="es-ES_tradnl" dirty="0">
              <a:latin typeface="Arial" panose="020B0604020202020204" pitchFamily="34" charset="0"/>
              <a:cs typeface="Arial" panose="020B0604020202020204" pitchFamily="34" charset="0"/>
            </a:rPr>
            <a:t>Baja ingesta</a:t>
          </a:r>
        </a:p>
      </dgm:t>
    </dgm:pt>
    <dgm:pt modelId="{589F95F4-B65C-0F41-A143-BE74122475D2}" type="parTrans" cxnId="{DEF55E02-7CB3-014D-9B4B-9E6DA436E110}">
      <dgm:prSet/>
      <dgm:spPr/>
      <dgm:t>
        <a:bodyPr/>
        <a:lstStyle/>
        <a:p>
          <a:endParaRPr lang="es-ES_tradnl">
            <a:latin typeface="Arial" panose="020B0604020202020204" pitchFamily="34" charset="0"/>
            <a:cs typeface="Arial" panose="020B0604020202020204" pitchFamily="34" charset="0"/>
          </a:endParaRPr>
        </a:p>
      </dgm:t>
    </dgm:pt>
    <dgm:pt modelId="{C5E72397-9894-8743-B2DC-06FD3B1BF810}" type="sibTrans" cxnId="{DEF55E02-7CB3-014D-9B4B-9E6DA436E110}">
      <dgm:prSet/>
      <dgm:spPr/>
      <dgm:t>
        <a:bodyPr/>
        <a:lstStyle/>
        <a:p>
          <a:endParaRPr lang="es-ES_tradnl">
            <a:latin typeface="Arial" panose="020B0604020202020204" pitchFamily="34" charset="0"/>
            <a:cs typeface="Arial" panose="020B0604020202020204" pitchFamily="34" charset="0"/>
          </a:endParaRPr>
        </a:p>
      </dgm:t>
    </dgm:pt>
    <dgm:pt modelId="{B78DE6E3-EB93-E848-A174-ACD04E23631D}">
      <dgm:prSet phldrT="[Texto]"/>
      <dgm:spPr/>
      <dgm:t>
        <a:bodyPr/>
        <a:lstStyle/>
        <a:p>
          <a:r>
            <a:rPr lang="es-ES_tradnl" dirty="0" err="1">
              <a:latin typeface="Arial" panose="020B0604020202020204" pitchFamily="34" charset="0"/>
              <a:cs typeface="Arial" panose="020B0604020202020204" pitchFamily="34" charset="0"/>
            </a:rPr>
            <a:t>Hiporexia</a:t>
          </a:r>
          <a:endParaRPr lang="es-ES_tradnl" dirty="0">
            <a:latin typeface="Arial" panose="020B0604020202020204" pitchFamily="34" charset="0"/>
            <a:cs typeface="Arial" panose="020B0604020202020204" pitchFamily="34" charset="0"/>
          </a:endParaRPr>
        </a:p>
      </dgm:t>
    </dgm:pt>
    <dgm:pt modelId="{5914FB41-4799-C049-9746-6DC24B2C25F2}" type="parTrans" cxnId="{43D8DEFA-1407-9443-8715-D08F3F85E247}">
      <dgm:prSet/>
      <dgm:spPr/>
      <dgm:t>
        <a:bodyPr/>
        <a:lstStyle/>
        <a:p>
          <a:endParaRPr lang="es-ES_tradnl">
            <a:latin typeface="Arial" panose="020B0604020202020204" pitchFamily="34" charset="0"/>
            <a:cs typeface="Arial" panose="020B0604020202020204" pitchFamily="34" charset="0"/>
          </a:endParaRPr>
        </a:p>
      </dgm:t>
    </dgm:pt>
    <dgm:pt modelId="{00F72807-C99A-AB4B-AA6E-F9809899EC03}" type="sibTrans" cxnId="{43D8DEFA-1407-9443-8715-D08F3F85E247}">
      <dgm:prSet/>
      <dgm:spPr/>
      <dgm:t>
        <a:bodyPr/>
        <a:lstStyle/>
        <a:p>
          <a:endParaRPr lang="es-ES_tradnl">
            <a:latin typeface="Arial" panose="020B0604020202020204" pitchFamily="34" charset="0"/>
            <a:cs typeface="Arial" panose="020B0604020202020204" pitchFamily="34" charset="0"/>
          </a:endParaRPr>
        </a:p>
      </dgm:t>
    </dgm:pt>
    <dgm:pt modelId="{6FF32C2B-93EB-0A4B-B254-26FAC71F6615}">
      <dgm:prSet phldrT="[Texto]"/>
      <dgm:spPr/>
      <dgm:t>
        <a:bodyPr/>
        <a:lstStyle/>
        <a:p>
          <a:r>
            <a:rPr lang="es-ES_tradnl" dirty="0">
              <a:latin typeface="Arial" panose="020B0604020202020204" pitchFamily="34" charset="0"/>
              <a:cs typeface="Arial" panose="020B0604020202020204" pitchFamily="34" charset="0"/>
            </a:rPr>
            <a:t>Disnea</a:t>
          </a:r>
        </a:p>
      </dgm:t>
    </dgm:pt>
    <dgm:pt modelId="{074AC06D-1FA5-A243-AD56-478BF7110C5D}" type="parTrans" cxnId="{5325CCDF-1128-7B4A-B699-A7D21494B99D}">
      <dgm:prSet/>
      <dgm:spPr/>
      <dgm:t>
        <a:bodyPr/>
        <a:lstStyle/>
        <a:p>
          <a:endParaRPr lang="es-ES_tradnl">
            <a:latin typeface="Arial" panose="020B0604020202020204" pitchFamily="34" charset="0"/>
            <a:cs typeface="Arial" panose="020B0604020202020204" pitchFamily="34" charset="0"/>
          </a:endParaRPr>
        </a:p>
      </dgm:t>
    </dgm:pt>
    <dgm:pt modelId="{41A38BC9-3A80-2E46-BF44-C34F1B36DD39}" type="sibTrans" cxnId="{5325CCDF-1128-7B4A-B699-A7D21494B99D}">
      <dgm:prSet/>
      <dgm:spPr/>
      <dgm:t>
        <a:bodyPr/>
        <a:lstStyle/>
        <a:p>
          <a:endParaRPr lang="es-ES_tradnl">
            <a:latin typeface="Arial" panose="020B0604020202020204" pitchFamily="34" charset="0"/>
            <a:cs typeface="Arial" panose="020B0604020202020204" pitchFamily="34" charset="0"/>
          </a:endParaRPr>
        </a:p>
      </dgm:t>
    </dgm:pt>
    <dgm:pt modelId="{ACD48EF6-5D81-E549-90C9-0B5D77155BE1}">
      <dgm:prSet/>
      <dgm:spPr/>
      <dgm:t>
        <a:bodyPr/>
        <a:lstStyle/>
        <a:p>
          <a:r>
            <a:rPr lang="es-ES_tradnl" dirty="0">
              <a:latin typeface="Arial" panose="020B0604020202020204" pitchFamily="34" charset="0"/>
              <a:cs typeface="Arial" panose="020B0604020202020204" pitchFamily="34" charset="0"/>
            </a:rPr>
            <a:t>EPOC</a:t>
          </a:r>
        </a:p>
      </dgm:t>
    </dgm:pt>
    <dgm:pt modelId="{842137EB-6F56-E746-B314-50C4F109E77D}" type="parTrans" cxnId="{9FDFABB3-07FC-E145-B678-4697961FA60B}">
      <dgm:prSet/>
      <dgm:spPr/>
      <dgm:t>
        <a:bodyPr/>
        <a:lstStyle/>
        <a:p>
          <a:endParaRPr lang="es-ES_tradnl">
            <a:latin typeface="Arial" panose="020B0604020202020204" pitchFamily="34" charset="0"/>
            <a:cs typeface="Arial" panose="020B0604020202020204" pitchFamily="34" charset="0"/>
          </a:endParaRPr>
        </a:p>
      </dgm:t>
    </dgm:pt>
    <dgm:pt modelId="{F7030E3E-DA31-BC4B-8654-535817FE42E6}" type="sibTrans" cxnId="{9FDFABB3-07FC-E145-B678-4697961FA60B}">
      <dgm:prSet/>
      <dgm:spPr/>
      <dgm:t>
        <a:bodyPr/>
        <a:lstStyle/>
        <a:p>
          <a:endParaRPr lang="es-ES_tradnl">
            <a:latin typeface="Arial" panose="020B0604020202020204" pitchFamily="34" charset="0"/>
            <a:cs typeface="Arial" panose="020B0604020202020204" pitchFamily="34" charset="0"/>
          </a:endParaRPr>
        </a:p>
      </dgm:t>
    </dgm:pt>
    <dgm:pt modelId="{D03C1218-E6F8-D04C-8E2B-CEF64B907154}">
      <dgm:prSet/>
      <dgm:spPr/>
      <dgm:t>
        <a:bodyPr/>
        <a:lstStyle/>
        <a:p>
          <a:r>
            <a:rPr lang="es-ES_tradnl" dirty="0">
              <a:latin typeface="Arial" panose="020B0604020202020204" pitchFamily="34" charset="0"/>
              <a:cs typeface="Arial" panose="020B0604020202020204" pitchFamily="34" charset="0"/>
            </a:rPr>
            <a:t>Inflamación</a:t>
          </a:r>
        </a:p>
      </dgm:t>
    </dgm:pt>
    <dgm:pt modelId="{0CB14053-CD72-BB40-8277-FCDB87219A06}" type="parTrans" cxnId="{64FBC2A3-1D22-F540-A24A-999CF22CE3C1}">
      <dgm:prSet/>
      <dgm:spPr/>
      <dgm:t>
        <a:bodyPr/>
        <a:lstStyle/>
        <a:p>
          <a:endParaRPr lang="es-ES_tradnl">
            <a:latin typeface="Arial" panose="020B0604020202020204" pitchFamily="34" charset="0"/>
            <a:cs typeface="Arial" panose="020B0604020202020204" pitchFamily="34" charset="0"/>
          </a:endParaRPr>
        </a:p>
      </dgm:t>
    </dgm:pt>
    <dgm:pt modelId="{9411B09B-A3A3-1B42-ACF2-1E67A3F2CF0F}" type="sibTrans" cxnId="{64FBC2A3-1D22-F540-A24A-999CF22CE3C1}">
      <dgm:prSet/>
      <dgm:spPr/>
      <dgm:t>
        <a:bodyPr/>
        <a:lstStyle/>
        <a:p>
          <a:endParaRPr lang="es-ES_tradnl">
            <a:latin typeface="Arial" panose="020B0604020202020204" pitchFamily="34" charset="0"/>
            <a:cs typeface="Arial" panose="020B0604020202020204" pitchFamily="34" charset="0"/>
          </a:endParaRPr>
        </a:p>
      </dgm:t>
    </dgm:pt>
    <dgm:pt modelId="{061B7973-1C63-F547-BC60-2B90E91DEA28}">
      <dgm:prSet/>
      <dgm:spPr/>
      <dgm:t>
        <a:bodyPr/>
        <a:lstStyle/>
        <a:p>
          <a:r>
            <a:rPr lang="es-ES_tradnl" dirty="0">
              <a:latin typeface="Arial" panose="020B0604020202020204" pitchFamily="34" charset="0"/>
              <a:cs typeface="Arial" panose="020B0604020202020204" pitchFamily="34" charset="0"/>
            </a:rPr>
            <a:t>Stress oxidativo</a:t>
          </a:r>
        </a:p>
      </dgm:t>
    </dgm:pt>
    <dgm:pt modelId="{EBF57AFA-0FEE-6B48-87F6-0E7EDCC8AE92}" type="parTrans" cxnId="{E68973BA-673D-D449-9504-138AEC4FED45}">
      <dgm:prSet/>
      <dgm:spPr/>
      <dgm:t>
        <a:bodyPr/>
        <a:lstStyle/>
        <a:p>
          <a:endParaRPr lang="es-ES_tradnl">
            <a:latin typeface="Arial" panose="020B0604020202020204" pitchFamily="34" charset="0"/>
            <a:cs typeface="Arial" panose="020B0604020202020204" pitchFamily="34" charset="0"/>
          </a:endParaRPr>
        </a:p>
      </dgm:t>
    </dgm:pt>
    <dgm:pt modelId="{F64988FA-858E-DF46-BB34-83172C114E65}" type="sibTrans" cxnId="{E68973BA-673D-D449-9504-138AEC4FED45}">
      <dgm:prSet/>
      <dgm:spPr/>
      <dgm:t>
        <a:bodyPr/>
        <a:lstStyle/>
        <a:p>
          <a:endParaRPr lang="es-ES_tradnl">
            <a:latin typeface="Arial" panose="020B0604020202020204" pitchFamily="34" charset="0"/>
            <a:cs typeface="Arial" panose="020B0604020202020204" pitchFamily="34" charset="0"/>
          </a:endParaRPr>
        </a:p>
      </dgm:t>
    </dgm:pt>
    <dgm:pt modelId="{1C039E53-735A-7744-AB3B-30CF06CDC17C}">
      <dgm:prSet/>
      <dgm:spPr/>
      <dgm:t>
        <a:bodyPr/>
        <a:lstStyle/>
        <a:p>
          <a:r>
            <a:rPr lang="es-ES_tradnl" dirty="0" err="1">
              <a:latin typeface="Arial" panose="020B0604020202020204" pitchFamily="34" charset="0"/>
              <a:cs typeface="Arial" panose="020B0604020202020204" pitchFamily="34" charset="0"/>
            </a:rPr>
            <a:t>Desgatse</a:t>
          </a:r>
          <a:r>
            <a:rPr lang="es-ES_tradnl" dirty="0">
              <a:latin typeface="Arial" panose="020B0604020202020204" pitchFamily="34" charset="0"/>
              <a:cs typeface="Arial" panose="020B0604020202020204" pitchFamily="34" charset="0"/>
            </a:rPr>
            <a:t> muscular periférico</a:t>
          </a:r>
        </a:p>
      </dgm:t>
    </dgm:pt>
    <dgm:pt modelId="{25F90C54-291B-C246-B558-C11B5B99FD5B}" type="parTrans" cxnId="{626865AF-113D-7949-8912-9583C93BAC9C}">
      <dgm:prSet/>
      <dgm:spPr/>
      <dgm:t>
        <a:bodyPr/>
        <a:lstStyle/>
        <a:p>
          <a:endParaRPr lang="es-ES_tradnl">
            <a:latin typeface="Arial" panose="020B0604020202020204" pitchFamily="34" charset="0"/>
            <a:cs typeface="Arial" panose="020B0604020202020204" pitchFamily="34" charset="0"/>
          </a:endParaRPr>
        </a:p>
      </dgm:t>
    </dgm:pt>
    <dgm:pt modelId="{E1AFEEDD-7DBE-8D46-8BDF-7A788A8E03E8}" type="sibTrans" cxnId="{626865AF-113D-7949-8912-9583C93BAC9C}">
      <dgm:prSet/>
      <dgm:spPr/>
      <dgm:t>
        <a:bodyPr/>
        <a:lstStyle/>
        <a:p>
          <a:endParaRPr lang="es-ES_tradnl">
            <a:latin typeface="Arial" panose="020B0604020202020204" pitchFamily="34" charset="0"/>
            <a:cs typeface="Arial" panose="020B0604020202020204" pitchFamily="34" charset="0"/>
          </a:endParaRPr>
        </a:p>
      </dgm:t>
    </dgm:pt>
    <dgm:pt modelId="{1E4CEE10-96AD-D84F-9709-43A953352B2F}" type="pres">
      <dgm:prSet presAssocID="{33C183EE-64A0-3D42-A516-F562C4BED6BC}" presName="hierChild1" presStyleCnt="0">
        <dgm:presLayoutVars>
          <dgm:chPref val="1"/>
          <dgm:dir/>
          <dgm:animOne val="branch"/>
          <dgm:animLvl val="lvl"/>
          <dgm:resizeHandles/>
        </dgm:presLayoutVars>
      </dgm:prSet>
      <dgm:spPr/>
    </dgm:pt>
    <dgm:pt modelId="{F290740D-05B1-CA4D-AD80-4F2BEC96DC65}" type="pres">
      <dgm:prSet presAssocID="{ACD48EF6-5D81-E549-90C9-0B5D77155BE1}" presName="hierRoot1" presStyleCnt="0"/>
      <dgm:spPr/>
    </dgm:pt>
    <dgm:pt modelId="{87C8EA24-7FB5-6D44-A566-04F54719248F}" type="pres">
      <dgm:prSet presAssocID="{ACD48EF6-5D81-E549-90C9-0B5D77155BE1}" presName="composite" presStyleCnt="0"/>
      <dgm:spPr/>
    </dgm:pt>
    <dgm:pt modelId="{F6E36056-D2E3-9442-BA7B-0F7B6DADCB1F}" type="pres">
      <dgm:prSet presAssocID="{ACD48EF6-5D81-E549-90C9-0B5D77155BE1}" presName="background" presStyleLbl="node0" presStyleIdx="0" presStyleCnt="1"/>
      <dgm:spPr>
        <a:gradFill rotWithShape="0">
          <a:gsLst>
            <a:gs pos="92000">
              <a:srgbClr val="7030A0"/>
            </a:gs>
            <a:gs pos="99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F9183E43-1559-994B-B61B-4554A42AEED3}" type="pres">
      <dgm:prSet presAssocID="{ACD48EF6-5D81-E549-90C9-0B5D77155BE1}" presName="text" presStyleLbl="fgAcc0" presStyleIdx="0" presStyleCnt="1">
        <dgm:presLayoutVars>
          <dgm:chPref val="3"/>
        </dgm:presLayoutVars>
      </dgm:prSet>
      <dgm:spPr/>
    </dgm:pt>
    <dgm:pt modelId="{12D18B51-6F9D-6746-A4A8-51C29ADC7E03}" type="pres">
      <dgm:prSet presAssocID="{ACD48EF6-5D81-E549-90C9-0B5D77155BE1}" presName="hierChild2" presStyleCnt="0"/>
      <dgm:spPr/>
    </dgm:pt>
    <dgm:pt modelId="{E89498DB-1531-2E4B-8E2E-733DB336E258}" type="pres">
      <dgm:prSet presAssocID="{589F95F4-B65C-0F41-A143-BE74122475D2}" presName="Name10" presStyleLbl="parChTrans1D2" presStyleIdx="0" presStyleCnt="2"/>
      <dgm:spPr/>
    </dgm:pt>
    <dgm:pt modelId="{4D6A55FE-D1D6-7E4E-AD2D-9C3FACCCB09E}" type="pres">
      <dgm:prSet presAssocID="{13BDDB0F-75C5-B84B-ACDF-6382A0E60B15}" presName="hierRoot2" presStyleCnt="0"/>
      <dgm:spPr/>
    </dgm:pt>
    <dgm:pt modelId="{11AEB3ED-2E5D-FD40-B4F7-B6878891E313}" type="pres">
      <dgm:prSet presAssocID="{13BDDB0F-75C5-B84B-ACDF-6382A0E60B15}" presName="composite2" presStyleCnt="0"/>
      <dgm:spPr/>
    </dgm:pt>
    <dgm:pt modelId="{FF834E04-05BB-3747-BF05-795C05CF5491}" type="pres">
      <dgm:prSet presAssocID="{13BDDB0F-75C5-B84B-ACDF-6382A0E60B15}" presName="background2" presStyleLbl="node2" presStyleIdx="0" presStyleCnt="2"/>
      <dgm:spPr>
        <a:gradFill rotWithShape="0">
          <a:gsLst>
            <a:gs pos="92000">
              <a:srgbClr val="7030A0"/>
            </a:gs>
            <a:gs pos="99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4AA12D28-3FF9-7042-B0C8-1AF6D4809F7F}" type="pres">
      <dgm:prSet presAssocID="{13BDDB0F-75C5-B84B-ACDF-6382A0E60B15}" presName="text2" presStyleLbl="fgAcc2" presStyleIdx="0" presStyleCnt="2">
        <dgm:presLayoutVars>
          <dgm:chPref val="3"/>
        </dgm:presLayoutVars>
      </dgm:prSet>
      <dgm:spPr/>
    </dgm:pt>
    <dgm:pt modelId="{1C8B9B8A-F60D-5D48-90ED-938D2BD3CC08}" type="pres">
      <dgm:prSet presAssocID="{13BDDB0F-75C5-B84B-ACDF-6382A0E60B15}" presName="hierChild3" presStyleCnt="0"/>
      <dgm:spPr/>
    </dgm:pt>
    <dgm:pt modelId="{C7011AFB-B360-084C-938F-6D143976C1E0}" type="pres">
      <dgm:prSet presAssocID="{5914FB41-4799-C049-9746-6DC24B2C25F2}" presName="Name17" presStyleLbl="parChTrans1D3" presStyleIdx="0" presStyleCnt="4"/>
      <dgm:spPr/>
    </dgm:pt>
    <dgm:pt modelId="{3CEF0AF4-A61C-AF4F-8E7E-83277D2B7D2F}" type="pres">
      <dgm:prSet presAssocID="{B78DE6E3-EB93-E848-A174-ACD04E23631D}" presName="hierRoot3" presStyleCnt="0"/>
      <dgm:spPr/>
    </dgm:pt>
    <dgm:pt modelId="{C7FEEE86-81B8-9147-9CAB-9E355637AF59}" type="pres">
      <dgm:prSet presAssocID="{B78DE6E3-EB93-E848-A174-ACD04E23631D}" presName="composite3" presStyleCnt="0"/>
      <dgm:spPr/>
    </dgm:pt>
    <dgm:pt modelId="{E7E3B5EA-116A-3643-8364-42D8EE5997CB}" type="pres">
      <dgm:prSet presAssocID="{B78DE6E3-EB93-E848-A174-ACD04E23631D}" presName="background3" presStyleLbl="node3" presStyleIdx="0" presStyleCnt="4"/>
      <dgm:spPr>
        <a:gradFill rotWithShape="0">
          <a:gsLst>
            <a:gs pos="92000">
              <a:srgbClr val="7030A0"/>
            </a:gs>
            <a:gs pos="99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D6BA086D-20A0-A14E-8A34-960CB3162770}" type="pres">
      <dgm:prSet presAssocID="{B78DE6E3-EB93-E848-A174-ACD04E23631D}" presName="text3" presStyleLbl="fgAcc3" presStyleIdx="0" presStyleCnt="4">
        <dgm:presLayoutVars>
          <dgm:chPref val="3"/>
        </dgm:presLayoutVars>
      </dgm:prSet>
      <dgm:spPr/>
    </dgm:pt>
    <dgm:pt modelId="{C82A28C5-7555-D544-8936-C84AC5FD1B87}" type="pres">
      <dgm:prSet presAssocID="{B78DE6E3-EB93-E848-A174-ACD04E23631D}" presName="hierChild4" presStyleCnt="0"/>
      <dgm:spPr/>
    </dgm:pt>
    <dgm:pt modelId="{A0AFB1E1-985B-5C40-97EA-EF74518A4B43}" type="pres">
      <dgm:prSet presAssocID="{074AC06D-1FA5-A243-AD56-478BF7110C5D}" presName="Name17" presStyleLbl="parChTrans1D3" presStyleIdx="1" presStyleCnt="4"/>
      <dgm:spPr/>
    </dgm:pt>
    <dgm:pt modelId="{83FB6906-1A03-DB43-AB4A-A850BE19ECCA}" type="pres">
      <dgm:prSet presAssocID="{6FF32C2B-93EB-0A4B-B254-26FAC71F6615}" presName="hierRoot3" presStyleCnt="0"/>
      <dgm:spPr/>
    </dgm:pt>
    <dgm:pt modelId="{7A785163-831B-E742-A403-6A9BD7DBEF7D}" type="pres">
      <dgm:prSet presAssocID="{6FF32C2B-93EB-0A4B-B254-26FAC71F6615}" presName="composite3" presStyleCnt="0"/>
      <dgm:spPr/>
    </dgm:pt>
    <dgm:pt modelId="{D05B11B8-2E98-D243-B901-AC00FF220F24}" type="pres">
      <dgm:prSet presAssocID="{6FF32C2B-93EB-0A4B-B254-26FAC71F6615}" presName="background3" presStyleLbl="node3" presStyleIdx="1" presStyleCnt="4"/>
      <dgm:spPr>
        <a:gradFill rotWithShape="0">
          <a:gsLst>
            <a:gs pos="92000">
              <a:srgbClr val="7030A0"/>
            </a:gs>
            <a:gs pos="99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E36BA82A-85F4-B142-BB7A-A9ABB4E0DCF4}" type="pres">
      <dgm:prSet presAssocID="{6FF32C2B-93EB-0A4B-B254-26FAC71F6615}" presName="text3" presStyleLbl="fgAcc3" presStyleIdx="1" presStyleCnt="4">
        <dgm:presLayoutVars>
          <dgm:chPref val="3"/>
        </dgm:presLayoutVars>
      </dgm:prSet>
      <dgm:spPr/>
    </dgm:pt>
    <dgm:pt modelId="{D4A663A0-7F25-C74A-971D-18955AB15449}" type="pres">
      <dgm:prSet presAssocID="{6FF32C2B-93EB-0A4B-B254-26FAC71F6615}" presName="hierChild4" presStyleCnt="0"/>
      <dgm:spPr/>
    </dgm:pt>
    <dgm:pt modelId="{26494E16-E5E4-DB41-9E15-404A1AE34633}" type="pres">
      <dgm:prSet presAssocID="{0CB14053-CD72-BB40-8277-FCDB87219A06}" presName="Name10" presStyleLbl="parChTrans1D2" presStyleIdx="1" presStyleCnt="2"/>
      <dgm:spPr/>
    </dgm:pt>
    <dgm:pt modelId="{7C40848D-3D0C-FB41-BCB7-53A595B234C1}" type="pres">
      <dgm:prSet presAssocID="{D03C1218-E6F8-D04C-8E2B-CEF64B907154}" presName="hierRoot2" presStyleCnt="0"/>
      <dgm:spPr/>
    </dgm:pt>
    <dgm:pt modelId="{4796D9E6-53BB-204F-BCC7-EE65B1190DC0}" type="pres">
      <dgm:prSet presAssocID="{D03C1218-E6F8-D04C-8E2B-CEF64B907154}" presName="composite2" presStyleCnt="0"/>
      <dgm:spPr/>
    </dgm:pt>
    <dgm:pt modelId="{9C6B89FA-B48C-4E49-90C2-1ABAF229AF10}" type="pres">
      <dgm:prSet presAssocID="{D03C1218-E6F8-D04C-8E2B-CEF64B907154}" presName="background2" presStyleLbl="node2" presStyleIdx="1" presStyleCnt="2"/>
      <dgm:spPr>
        <a:gradFill rotWithShape="0">
          <a:gsLst>
            <a:gs pos="92000">
              <a:srgbClr val="7030A0"/>
            </a:gs>
            <a:gs pos="99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2A028ABF-0B0C-4245-8900-DF12401984DC}" type="pres">
      <dgm:prSet presAssocID="{D03C1218-E6F8-D04C-8E2B-CEF64B907154}" presName="text2" presStyleLbl="fgAcc2" presStyleIdx="1" presStyleCnt="2">
        <dgm:presLayoutVars>
          <dgm:chPref val="3"/>
        </dgm:presLayoutVars>
      </dgm:prSet>
      <dgm:spPr/>
    </dgm:pt>
    <dgm:pt modelId="{A359614F-6479-4648-BC55-882BFD2D3C43}" type="pres">
      <dgm:prSet presAssocID="{D03C1218-E6F8-D04C-8E2B-CEF64B907154}" presName="hierChild3" presStyleCnt="0"/>
      <dgm:spPr/>
    </dgm:pt>
    <dgm:pt modelId="{E46D58FA-087F-4948-B57B-4F7BFF97B50E}" type="pres">
      <dgm:prSet presAssocID="{EBF57AFA-0FEE-6B48-87F6-0E7EDCC8AE92}" presName="Name17" presStyleLbl="parChTrans1D3" presStyleIdx="2" presStyleCnt="4"/>
      <dgm:spPr/>
    </dgm:pt>
    <dgm:pt modelId="{D17C062E-1D98-2D4D-B389-7CE23E9BEF71}" type="pres">
      <dgm:prSet presAssocID="{061B7973-1C63-F547-BC60-2B90E91DEA28}" presName="hierRoot3" presStyleCnt="0"/>
      <dgm:spPr/>
    </dgm:pt>
    <dgm:pt modelId="{E2B8A33E-D38F-7F42-AD3A-A9B8FA548483}" type="pres">
      <dgm:prSet presAssocID="{061B7973-1C63-F547-BC60-2B90E91DEA28}" presName="composite3" presStyleCnt="0"/>
      <dgm:spPr/>
    </dgm:pt>
    <dgm:pt modelId="{77B22FE2-FADA-E24A-9DE6-08EC69EC9844}" type="pres">
      <dgm:prSet presAssocID="{061B7973-1C63-F547-BC60-2B90E91DEA28}" presName="background3" presStyleLbl="node3" presStyleIdx="2" presStyleCnt="4"/>
      <dgm:spPr>
        <a:gradFill rotWithShape="0">
          <a:gsLst>
            <a:gs pos="92000">
              <a:srgbClr val="7030A0"/>
            </a:gs>
            <a:gs pos="99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5EDAB612-056B-2446-9FCA-3CAA88329BD6}" type="pres">
      <dgm:prSet presAssocID="{061B7973-1C63-F547-BC60-2B90E91DEA28}" presName="text3" presStyleLbl="fgAcc3" presStyleIdx="2" presStyleCnt="4">
        <dgm:presLayoutVars>
          <dgm:chPref val="3"/>
        </dgm:presLayoutVars>
      </dgm:prSet>
      <dgm:spPr/>
    </dgm:pt>
    <dgm:pt modelId="{81ACE220-2599-F04A-B794-86E4902F2FA4}" type="pres">
      <dgm:prSet presAssocID="{061B7973-1C63-F547-BC60-2B90E91DEA28}" presName="hierChild4" presStyleCnt="0"/>
      <dgm:spPr/>
    </dgm:pt>
    <dgm:pt modelId="{81363331-BBBB-AC41-9DF8-3BED346C8504}" type="pres">
      <dgm:prSet presAssocID="{25F90C54-291B-C246-B558-C11B5B99FD5B}" presName="Name17" presStyleLbl="parChTrans1D3" presStyleIdx="3" presStyleCnt="4"/>
      <dgm:spPr/>
    </dgm:pt>
    <dgm:pt modelId="{BD3A77EA-14E9-524D-B053-D2BB6AD98E07}" type="pres">
      <dgm:prSet presAssocID="{1C039E53-735A-7744-AB3B-30CF06CDC17C}" presName="hierRoot3" presStyleCnt="0"/>
      <dgm:spPr/>
    </dgm:pt>
    <dgm:pt modelId="{99019EC0-13FE-AB48-973B-F59896CF6113}" type="pres">
      <dgm:prSet presAssocID="{1C039E53-735A-7744-AB3B-30CF06CDC17C}" presName="composite3" presStyleCnt="0"/>
      <dgm:spPr/>
    </dgm:pt>
    <dgm:pt modelId="{C15D6FB5-A838-1441-B7DB-01C0DC692273}" type="pres">
      <dgm:prSet presAssocID="{1C039E53-735A-7744-AB3B-30CF06CDC17C}" presName="background3" presStyleLbl="node3" presStyleIdx="3" presStyleCnt="4"/>
      <dgm:spPr>
        <a:gradFill rotWithShape="0">
          <a:gsLst>
            <a:gs pos="92000">
              <a:srgbClr val="7030A0"/>
            </a:gs>
            <a:gs pos="99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6E7DB527-91F9-4F48-99CF-A8793580C1A0}" type="pres">
      <dgm:prSet presAssocID="{1C039E53-735A-7744-AB3B-30CF06CDC17C}" presName="text3" presStyleLbl="fgAcc3" presStyleIdx="3" presStyleCnt="4">
        <dgm:presLayoutVars>
          <dgm:chPref val="3"/>
        </dgm:presLayoutVars>
      </dgm:prSet>
      <dgm:spPr/>
    </dgm:pt>
    <dgm:pt modelId="{9B38C0A8-09B8-514D-BC25-25678ACD84BB}" type="pres">
      <dgm:prSet presAssocID="{1C039E53-735A-7744-AB3B-30CF06CDC17C}" presName="hierChild4" presStyleCnt="0"/>
      <dgm:spPr/>
    </dgm:pt>
  </dgm:ptLst>
  <dgm:cxnLst>
    <dgm:cxn modelId="{DEF55E02-7CB3-014D-9B4B-9E6DA436E110}" srcId="{ACD48EF6-5D81-E549-90C9-0B5D77155BE1}" destId="{13BDDB0F-75C5-B84B-ACDF-6382A0E60B15}" srcOrd="0" destOrd="0" parTransId="{589F95F4-B65C-0F41-A143-BE74122475D2}" sibTransId="{C5E72397-9894-8743-B2DC-06FD3B1BF810}"/>
    <dgm:cxn modelId="{8E8D600A-9E66-7A44-A889-97A5927781E3}" type="presOf" srcId="{D03C1218-E6F8-D04C-8E2B-CEF64B907154}" destId="{2A028ABF-0B0C-4245-8900-DF12401984DC}" srcOrd="0" destOrd="0" presId="urn:microsoft.com/office/officeart/2005/8/layout/hierarchy1"/>
    <dgm:cxn modelId="{DFB7020F-9AA2-2441-8301-9923E6706409}" type="presOf" srcId="{EBF57AFA-0FEE-6B48-87F6-0E7EDCC8AE92}" destId="{E46D58FA-087F-4948-B57B-4F7BFF97B50E}" srcOrd="0" destOrd="0" presId="urn:microsoft.com/office/officeart/2005/8/layout/hierarchy1"/>
    <dgm:cxn modelId="{A4D4A71A-4D18-D941-A4FA-8F5DA38D7440}" type="presOf" srcId="{0CB14053-CD72-BB40-8277-FCDB87219A06}" destId="{26494E16-E5E4-DB41-9E15-404A1AE34633}" srcOrd="0" destOrd="0" presId="urn:microsoft.com/office/officeart/2005/8/layout/hierarchy1"/>
    <dgm:cxn modelId="{C2ECC125-0289-6B4D-ADA6-80D5C1EDF78E}" type="presOf" srcId="{ACD48EF6-5D81-E549-90C9-0B5D77155BE1}" destId="{F9183E43-1559-994B-B61B-4554A42AEED3}" srcOrd="0" destOrd="0" presId="urn:microsoft.com/office/officeart/2005/8/layout/hierarchy1"/>
    <dgm:cxn modelId="{120AC32C-F0F5-F845-8F5D-CFA05FCA52C6}" type="presOf" srcId="{061B7973-1C63-F547-BC60-2B90E91DEA28}" destId="{5EDAB612-056B-2446-9FCA-3CAA88329BD6}" srcOrd="0" destOrd="0" presId="urn:microsoft.com/office/officeart/2005/8/layout/hierarchy1"/>
    <dgm:cxn modelId="{08A72E6B-90A9-1949-B967-C7A43E4CFCEA}" type="presOf" srcId="{589F95F4-B65C-0F41-A143-BE74122475D2}" destId="{E89498DB-1531-2E4B-8E2E-733DB336E258}" srcOrd="0" destOrd="0" presId="urn:microsoft.com/office/officeart/2005/8/layout/hierarchy1"/>
    <dgm:cxn modelId="{BC19B36E-8517-D24F-986D-8A3DFB4B9F5B}" type="presOf" srcId="{1C039E53-735A-7744-AB3B-30CF06CDC17C}" destId="{6E7DB527-91F9-4F48-99CF-A8793580C1A0}" srcOrd="0" destOrd="0" presId="urn:microsoft.com/office/officeart/2005/8/layout/hierarchy1"/>
    <dgm:cxn modelId="{4CC8A084-8CAD-3047-8D0F-8D10F6F2773F}" type="presOf" srcId="{25F90C54-291B-C246-B558-C11B5B99FD5B}" destId="{81363331-BBBB-AC41-9DF8-3BED346C8504}" srcOrd="0" destOrd="0" presId="urn:microsoft.com/office/officeart/2005/8/layout/hierarchy1"/>
    <dgm:cxn modelId="{E1241197-7DBC-B741-9BF3-71554D9B094A}" type="presOf" srcId="{6FF32C2B-93EB-0A4B-B254-26FAC71F6615}" destId="{E36BA82A-85F4-B142-BB7A-A9ABB4E0DCF4}" srcOrd="0" destOrd="0" presId="urn:microsoft.com/office/officeart/2005/8/layout/hierarchy1"/>
    <dgm:cxn modelId="{64FBC2A3-1D22-F540-A24A-999CF22CE3C1}" srcId="{ACD48EF6-5D81-E549-90C9-0B5D77155BE1}" destId="{D03C1218-E6F8-D04C-8E2B-CEF64B907154}" srcOrd="1" destOrd="0" parTransId="{0CB14053-CD72-BB40-8277-FCDB87219A06}" sibTransId="{9411B09B-A3A3-1B42-ACF2-1E67A3F2CF0F}"/>
    <dgm:cxn modelId="{84CFECAB-EFC6-3F49-8DFA-1D8B48BBD68B}" type="presOf" srcId="{B78DE6E3-EB93-E848-A174-ACD04E23631D}" destId="{D6BA086D-20A0-A14E-8A34-960CB3162770}" srcOrd="0" destOrd="0" presId="urn:microsoft.com/office/officeart/2005/8/layout/hierarchy1"/>
    <dgm:cxn modelId="{626865AF-113D-7949-8912-9583C93BAC9C}" srcId="{D03C1218-E6F8-D04C-8E2B-CEF64B907154}" destId="{1C039E53-735A-7744-AB3B-30CF06CDC17C}" srcOrd="1" destOrd="0" parTransId="{25F90C54-291B-C246-B558-C11B5B99FD5B}" sibTransId="{E1AFEEDD-7DBE-8D46-8BDF-7A788A8E03E8}"/>
    <dgm:cxn modelId="{5C08D4B2-7724-5F4F-8EB7-7F968FE4CA94}" type="presOf" srcId="{074AC06D-1FA5-A243-AD56-478BF7110C5D}" destId="{A0AFB1E1-985B-5C40-97EA-EF74518A4B43}" srcOrd="0" destOrd="0" presId="urn:microsoft.com/office/officeart/2005/8/layout/hierarchy1"/>
    <dgm:cxn modelId="{9FDFABB3-07FC-E145-B678-4697961FA60B}" srcId="{33C183EE-64A0-3D42-A516-F562C4BED6BC}" destId="{ACD48EF6-5D81-E549-90C9-0B5D77155BE1}" srcOrd="0" destOrd="0" parTransId="{842137EB-6F56-E746-B314-50C4F109E77D}" sibTransId="{F7030E3E-DA31-BC4B-8654-535817FE42E6}"/>
    <dgm:cxn modelId="{E68973BA-673D-D449-9504-138AEC4FED45}" srcId="{D03C1218-E6F8-D04C-8E2B-CEF64B907154}" destId="{061B7973-1C63-F547-BC60-2B90E91DEA28}" srcOrd="0" destOrd="0" parTransId="{EBF57AFA-0FEE-6B48-87F6-0E7EDCC8AE92}" sibTransId="{F64988FA-858E-DF46-BB34-83172C114E65}"/>
    <dgm:cxn modelId="{B7BE15BC-265C-854C-8FCC-40C6C6C5F438}" type="presOf" srcId="{33C183EE-64A0-3D42-A516-F562C4BED6BC}" destId="{1E4CEE10-96AD-D84F-9709-43A953352B2F}" srcOrd="0" destOrd="0" presId="urn:microsoft.com/office/officeart/2005/8/layout/hierarchy1"/>
    <dgm:cxn modelId="{5325CCDF-1128-7B4A-B699-A7D21494B99D}" srcId="{13BDDB0F-75C5-B84B-ACDF-6382A0E60B15}" destId="{6FF32C2B-93EB-0A4B-B254-26FAC71F6615}" srcOrd="1" destOrd="0" parTransId="{074AC06D-1FA5-A243-AD56-478BF7110C5D}" sibTransId="{41A38BC9-3A80-2E46-BF44-C34F1B36DD39}"/>
    <dgm:cxn modelId="{EB2037F1-59C7-BF47-902E-3CB39B2024D8}" type="presOf" srcId="{5914FB41-4799-C049-9746-6DC24B2C25F2}" destId="{C7011AFB-B360-084C-938F-6D143976C1E0}" srcOrd="0" destOrd="0" presId="urn:microsoft.com/office/officeart/2005/8/layout/hierarchy1"/>
    <dgm:cxn modelId="{43D8DEFA-1407-9443-8715-D08F3F85E247}" srcId="{13BDDB0F-75C5-B84B-ACDF-6382A0E60B15}" destId="{B78DE6E3-EB93-E848-A174-ACD04E23631D}" srcOrd="0" destOrd="0" parTransId="{5914FB41-4799-C049-9746-6DC24B2C25F2}" sibTransId="{00F72807-C99A-AB4B-AA6E-F9809899EC03}"/>
    <dgm:cxn modelId="{BC1CB5FB-F9C1-CC4A-950F-6854E0EA4018}" type="presOf" srcId="{13BDDB0F-75C5-B84B-ACDF-6382A0E60B15}" destId="{4AA12D28-3FF9-7042-B0C8-1AF6D4809F7F}" srcOrd="0" destOrd="0" presId="urn:microsoft.com/office/officeart/2005/8/layout/hierarchy1"/>
    <dgm:cxn modelId="{CB06B93B-A27A-0D4D-821D-C4D9C346220D}" type="presParOf" srcId="{1E4CEE10-96AD-D84F-9709-43A953352B2F}" destId="{F290740D-05B1-CA4D-AD80-4F2BEC96DC65}" srcOrd="0" destOrd="0" presId="urn:microsoft.com/office/officeart/2005/8/layout/hierarchy1"/>
    <dgm:cxn modelId="{83DCBC62-17E4-D049-BE49-E2054763B89D}" type="presParOf" srcId="{F290740D-05B1-CA4D-AD80-4F2BEC96DC65}" destId="{87C8EA24-7FB5-6D44-A566-04F54719248F}" srcOrd="0" destOrd="0" presId="urn:microsoft.com/office/officeart/2005/8/layout/hierarchy1"/>
    <dgm:cxn modelId="{0EEE0038-7C1B-744A-824E-A649D84F31C7}" type="presParOf" srcId="{87C8EA24-7FB5-6D44-A566-04F54719248F}" destId="{F6E36056-D2E3-9442-BA7B-0F7B6DADCB1F}" srcOrd="0" destOrd="0" presId="urn:microsoft.com/office/officeart/2005/8/layout/hierarchy1"/>
    <dgm:cxn modelId="{9B02736B-99CD-1146-88FC-46861EA004DD}" type="presParOf" srcId="{87C8EA24-7FB5-6D44-A566-04F54719248F}" destId="{F9183E43-1559-994B-B61B-4554A42AEED3}" srcOrd="1" destOrd="0" presId="urn:microsoft.com/office/officeart/2005/8/layout/hierarchy1"/>
    <dgm:cxn modelId="{73574C14-59FC-2942-8484-FF1EEC0DC740}" type="presParOf" srcId="{F290740D-05B1-CA4D-AD80-4F2BEC96DC65}" destId="{12D18B51-6F9D-6746-A4A8-51C29ADC7E03}" srcOrd="1" destOrd="0" presId="urn:microsoft.com/office/officeart/2005/8/layout/hierarchy1"/>
    <dgm:cxn modelId="{557EF117-D9FA-FC46-960D-07B12BBFD5B2}" type="presParOf" srcId="{12D18B51-6F9D-6746-A4A8-51C29ADC7E03}" destId="{E89498DB-1531-2E4B-8E2E-733DB336E258}" srcOrd="0" destOrd="0" presId="urn:microsoft.com/office/officeart/2005/8/layout/hierarchy1"/>
    <dgm:cxn modelId="{7BE169E3-5468-7043-B83B-404CD3706545}" type="presParOf" srcId="{12D18B51-6F9D-6746-A4A8-51C29ADC7E03}" destId="{4D6A55FE-D1D6-7E4E-AD2D-9C3FACCCB09E}" srcOrd="1" destOrd="0" presId="urn:microsoft.com/office/officeart/2005/8/layout/hierarchy1"/>
    <dgm:cxn modelId="{71CFA620-4E9E-3E41-8AD8-C1EFF1234A85}" type="presParOf" srcId="{4D6A55FE-D1D6-7E4E-AD2D-9C3FACCCB09E}" destId="{11AEB3ED-2E5D-FD40-B4F7-B6878891E313}" srcOrd="0" destOrd="0" presId="urn:microsoft.com/office/officeart/2005/8/layout/hierarchy1"/>
    <dgm:cxn modelId="{0F27ABAE-DB3F-4848-9802-3AB38907975A}" type="presParOf" srcId="{11AEB3ED-2E5D-FD40-B4F7-B6878891E313}" destId="{FF834E04-05BB-3747-BF05-795C05CF5491}" srcOrd="0" destOrd="0" presId="urn:microsoft.com/office/officeart/2005/8/layout/hierarchy1"/>
    <dgm:cxn modelId="{DB4D8EEB-4357-0F43-8395-3031DE310891}" type="presParOf" srcId="{11AEB3ED-2E5D-FD40-B4F7-B6878891E313}" destId="{4AA12D28-3FF9-7042-B0C8-1AF6D4809F7F}" srcOrd="1" destOrd="0" presId="urn:microsoft.com/office/officeart/2005/8/layout/hierarchy1"/>
    <dgm:cxn modelId="{8EEEE8D0-CBEE-FB47-8922-5A7DEF7A087C}" type="presParOf" srcId="{4D6A55FE-D1D6-7E4E-AD2D-9C3FACCCB09E}" destId="{1C8B9B8A-F60D-5D48-90ED-938D2BD3CC08}" srcOrd="1" destOrd="0" presId="urn:microsoft.com/office/officeart/2005/8/layout/hierarchy1"/>
    <dgm:cxn modelId="{9FE31731-6E1C-C64E-AC32-8E146A4AE31B}" type="presParOf" srcId="{1C8B9B8A-F60D-5D48-90ED-938D2BD3CC08}" destId="{C7011AFB-B360-084C-938F-6D143976C1E0}" srcOrd="0" destOrd="0" presId="urn:microsoft.com/office/officeart/2005/8/layout/hierarchy1"/>
    <dgm:cxn modelId="{4E1F8C11-6840-A04F-9D5A-926B92C9ED91}" type="presParOf" srcId="{1C8B9B8A-F60D-5D48-90ED-938D2BD3CC08}" destId="{3CEF0AF4-A61C-AF4F-8E7E-83277D2B7D2F}" srcOrd="1" destOrd="0" presId="urn:microsoft.com/office/officeart/2005/8/layout/hierarchy1"/>
    <dgm:cxn modelId="{3524388B-F656-0143-B006-6D0D1FA26F29}" type="presParOf" srcId="{3CEF0AF4-A61C-AF4F-8E7E-83277D2B7D2F}" destId="{C7FEEE86-81B8-9147-9CAB-9E355637AF59}" srcOrd="0" destOrd="0" presId="urn:microsoft.com/office/officeart/2005/8/layout/hierarchy1"/>
    <dgm:cxn modelId="{BE87E8EA-7BBE-DE42-A730-985E1C79A2BB}" type="presParOf" srcId="{C7FEEE86-81B8-9147-9CAB-9E355637AF59}" destId="{E7E3B5EA-116A-3643-8364-42D8EE5997CB}" srcOrd="0" destOrd="0" presId="urn:microsoft.com/office/officeart/2005/8/layout/hierarchy1"/>
    <dgm:cxn modelId="{63C7D10C-DFFA-5E45-A140-6BA617BA43DF}" type="presParOf" srcId="{C7FEEE86-81B8-9147-9CAB-9E355637AF59}" destId="{D6BA086D-20A0-A14E-8A34-960CB3162770}" srcOrd="1" destOrd="0" presId="urn:microsoft.com/office/officeart/2005/8/layout/hierarchy1"/>
    <dgm:cxn modelId="{2A252314-DA13-0247-981F-4FC9063DBDE1}" type="presParOf" srcId="{3CEF0AF4-A61C-AF4F-8E7E-83277D2B7D2F}" destId="{C82A28C5-7555-D544-8936-C84AC5FD1B87}" srcOrd="1" destOrd="0" presId="urn:microsoft.com/office/officeart/2005/8/layout/hierarchy1"/>
    <dgm:cxn modelId="{159B54AF-D5EF-6349-9D1F-2839472E6E92}" type="presParOf" srcId="{1C8B9B8A-F60D-5D48-90ED-938D2BD3CC08}" destId="{A0AFB1E1-985B-5C40-97EA-EF74518A4B43}" srcOrd="2" destOrd="0" presId="urn:microsoft.com/office/officeart/2005/8/layout/hierarchy1"/>
    <dgm:cxn modelId="{04D33694-73BB-CB4D-9F1E-E890905156FE}" type="presParOf" srcId="{1C8B9B8A-F60D-5D48-90ED-938D2BD3CC08}" destId="{83FB6906-1A03-DB43-AB4A-A850BE19ECCA}" srcOrd="3" destOrd="0" presId="urn:microsoft.com/office/officeart/2005/8/layout/hierarchy1"/>
    <dgm:cxn modelId="{FD1D4E61-9F8A-EB47-AF5A-FA932FDC82F9}" type="presParOf" srcId="{83FB6906-1A03-DB43-AB4A-A850BE19ECCA}" destId="{7A785163-831B-E742-A403-6A9BD7DBEF7D}" srcOrd="0" destOrd="0" presId="urn:microsoft.com/office/officeart/2005/8/layout/hierarchy1"/>
    <dgm:cxn modelId="{5E274209-D1A3-F44B-90D8-09CF754CC789}" type="presParOf" srcId="{7A785163-831B-E742-A403-6A9BD7DBEF7D}" destId="{D05B11B8-2E98-D243-B901-AC00FF220F24}" srcOrd="0" destOrd="0" presId="urn:microsoft.com/office/officeart/2005/8/layout/hierarchy1"/>
    <dgm:cxn modelId="{1F931ED5-F37F-974B-B28A-E7A29E9EA93D}" type="presParOf" srcId="{7A785163-831B-E742-A403-6A9BD7DBEF7D}" destId="{E36BA82A-85F4-B142-BB7A-A9ABB4E0DCF4}" srcOrd="1" destOrd="0" presId="urn:microsoft.com/office/officeart/2005/8/layout/hierarchy1"/>
    <dgm:cxn modelId="{236FB72F-58AF-2F4B-9290-B84E1D21D00F}" type="presParOf" srcId="{83FB6906-1A03-DB43-AB4A-A850BE19ECCA}" destId="{D4A663A0-7F25-C74A-971D-18955AB15449}" srcOrd="1" destOrd="0" presId="urn:microsoft.com/office/officeart/2005/8/layout/hierarchy1"/>
    <dgm:cxn modelId="{8995BB4F-488F-5843-A5EA-03B5888173F9}" type="presParOf" srcId="{12D18B51-6F9D-6746-A4A8-51C29ADC7E03}" destId="{26494E16-E5E4-DB41-9E15-404A1AE34633}" srcOrd="2" destOrd="0" presId="urn:microsoft.com/office/officeart/2005/8/layout/hierarchy1"/>
    <dgm:cxn modelId="{29665201-FC06-624F-868C-E2152CCCEAEB}" type="presParOf" srcId="{12D18B51-6F9D-6746-A4A8-51C29ADC7E03}" destId="{7C40848D-3D0C-FB41-BCB7-53A595B234C1}" srcOrd="3" destOrd="0" presId="urn:microsoft.com/office/officeart/2005/8/layout/hierarchy1"/>
    <dgm:cxn modelId="{3050B84A-5D27-EE4D-A6B6-03BC4DB3FB38}" type="presParOf" srcId="{7C40848D-3D0C-FB41-BCB7-53A595B234C1}" destId="{4796D9E6-53BB-204F-BCC7-EE65B1190DC0}" srcOrd="0" destOrd="0" presId="urn:microsoft.com/office/officeart/2005/8/layout/hierarchy1"/>
    <dgm:cxn modelId="{29C976E2-BEC0-CC48-A275-3D01E47A8832}" type="presParOf" srcId="{4796D9E6-53BB-204F-BCC7-EE65B1190DC0}" destId="{9C6B89FA-B48C-4E49-90C2-1ABAF229AF10}" srcOrd="0" destOrd="0" presId="urn:microsoft.com/office/officeart/2005/8/layout/hierarchy1"/>
    <dgm:cxn modelId="{AAD18151-9933-4F49-8AF7-92A725703A1E}" type="presParOf" srcId="{4796D9E6-53BB-204F-BCC7-EE65B1190DC0}" destId="{2A028ABF-0B0C-4245-8900-DF12401984DC}" srcOrd="1" destOrd="0" presId="urn:microsoft.com/office/officeart/2005/8/layout/hierarchy1"/>
    <dgm:cxn modelId="{2701FA32-781F-894C-A713-5DBC2132F6D0}" type="presParOf" srcId="{7C40848D-3D0C-FB41-BCB7-53A595B234C1}" destId="{A359614F-6479-4648-BC55-882BFD2D3C43}" srcOrd="1" destOrd="0" presId="urn:microsoft.com/office/officeart/2005/8/layout/hierarchy1"/>
    <dgm:cxn modelId="{EC6583F7-9693-EA4D-B1B3-1235D4500427}" type="presParOf" srcId="{A359614F-6479-4648-BC55-882BFD2D3C43}" destId="{E46D58FA-087F-4948-B57B-4F7BFF97B50E}" srcOrd="0" destOrd="0" presId="urn:microsoft.com/office/officeart/2005/8/layout/hierarchy1"/>
    <dgm:cxn modelId="{DF020827-F910-2D41-AB10-9103037C7139}" type="presParOf" srcId="{A359614F-6479-4648-BC55-882BFD2D3C43}" destId="{D17C062E-1D98-2D4D-B389-7CE23E9BEF71}" srcOrd="1" destOrd="0" presId="urn:microsoft.com/office/officeart/2005/8/layout/hierarchy1"/>
    <dgm:cxn modelId="{5F90D11B-7554-EC42-AFEA-540DACFBFA58}" type="presParOf" srcId="{D17C062E-1D98-2D4D-B389-7CE23E9BEF71}" destId="{E2B8A33E-D38F-7F42-AD3A-A9B8FA548483}" srcOrd="0" destOrd="0" presId="urn:microsoft.com/office/officeart/2005/8/layout/hierarchy1"/>
    <dgm:cxn modelId="{BF811523-C480-884F-AC39-94C0EB2ECF62}" type="presParOf" srcId="{E2B8A33E-D38F-7F42-AD3A-A9B8FA548483}" destId="{77B22FE2-FADA-E24A-9DE6-08EC69EC9844}" srcOrd="0" destOrd="0" presId="urn:microsoft.com/office/officeart/2005/8/layout/hierarchy1"/>
    <dgm:cxn modelId="{738367BE-BDB6-5E4D-8F4B-27D6BAE33858}" type="presParOf" srcId="{E2B8A33E-D38F-7F42-AD3A-A9B8FA548483}" destId="{5EDAB612-056B-2446-9FCA-3CAA88329BD6}" srcOrd="1" destOrd="0" presId="urn:microsoft.com/office/officeart/2005/8/layout/hierarchy1"/>
    <dgm:cxn modelId="{97BA9E45-E24C-1947-94B1-C50A8DD1F817}" type="presParOf" srcId="{D17C062E-1D98-2D4D-B389-7CE23E9BEF71}" destId="{81ACE220-2599-F04A-B794-86E4902F2FA4}" srcOrd="1" destOrd="0" presId="urn:microsoft.com/office/officeart/2005/8/layout/hierarchy1"/>
    <dgm:cxn modelId="{62DA68FB-DD33-574A-BD4E-5862A088AAB9}" type="presParOf" srcId="{A359614F-6479-4648-BC55-882BFD2D3C43}" destId="{81363331-BBBB-AC41-9DF8-3BED346C8504}" srcOrd="2" destOrd="0" presId="urn:microsoft.com/office/officeart/2005/8/layout/hierarchy1"/>
    <dgm:cxn modelId="{33DBA305-BB06-C34A-AE8F-CDF24640CA76}" type="presParOf" srcId="{A359614F-6479-4648-BC55-882BFD2D3C43}" destId="{BD3A77EA-14E9-524D-B053-D2BB6AD98E07}" srcOrd="3" destOrd="0" presId="urn:microsoft.com/office/officeart/2005/8/layout/hierarchy1"/>
    <dgm:cxn modelId="{7E1100F6-6E94-8D4A-83D5-68C5CBEB27BC}" type="presParOf" srcId="{BD3A77EA-14E9-524D-B053-D2BB6AD98E07}" destId="{99019EC0-13FE-AB48-973B-F59896CF6113}" srcOrd="0" destOrd="0" presId="urn:microsoft.com/office/officeart/2005/8/layout/hierarchy1"/>
    <dgm:cxn modelId="{86333A18-4434-D141-A4EC-E08EA9793972}" type="presParOf" srcId="{99019EC0-13FE-AB48-973B-F59896CF6113}" destId="{C15D6FB5-A838-1441-B7DB-01C0DC692273}" srcOrd="0" destOrd="0" presId="urn:microsoft.com/office/officeart/2005/8/layout/hierarchy1"/>
    <dgm:cxn modelId="{115EF8DC-D170-C549-9936-314B34B4DF0F}" type="presParOf" srcId="{99019EC0-13FE-AB48-973B-F59896CF6113}" destId="{6E7DB527-91F9-4F48-99CF-A8793580C1A0}" srcOrd="1" destOrd="0" presId="urn:microsoft.com/office/officeart/2005/8/layout/hierarchy1"/>
    <dgm:cxn modelId="{AAF44EB2-5AEA-8542-B90A-C7A1A4D7DA4B}" type="presParOf" srcId="{BD3A77EA-14E9-524D-B053-D2BB6AD98E07}" destId="{9B38C0A8-09B8-514D-BC25-25678ACD84B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BBBFE-054A-DA44-89EC-0ED980AE34E5}">
      <dsp:nvSpPr>
        <dsp:cNvPr id="0" name=""/>
        <dsp:cNvSpPr/>
      </dsp:nvSpPr>
      <dsp:spPr>
        <a:xfrm>
          <a:off x="6962883" y="2562497"/>
          <a:ext cx="730493" cy="967885"/>
        </a:xfrm>
        <a:custGeom>
          <a:avLst/>
          <a:gdLst/>
          <a:ahLst/>
          <a:cxnLst/>
          <a:rect l="0" t="0" r="0" b="0"/>
          <a:pathLst>
            <a:path>
              <a:moveTo>
                <a:pt x="0" y="0"/>
              </a:moveTo>
              <a:lnTo>
                <a:pt x="0" y="892953"/>
              </a:lnTo>
              <a:lnTo>
                <a:pt x="730493" y="892953"/>
              </a:lnTo>
              <a:lnTo>
                <a:pt x="730493" y="96788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467C523-2768-1C4B-8AA7-425161D5DA32}">
      <dsp:nvSpPr>
        <dsp:cNvPr id="0" name=""/>
        <dsp:cNvSpPr/>
      </dsp:nvSpPr>
      <dsp:spPr>
        <a:xfrm>
          <a:off x="5559258" y="2562497"/>
          <a:ext cx="1403625" cy="967885"/>
        </a:xfrm>
        <a:custGeom>
          <a:avLst/>
          <a:gdLst/>
          <a:ahLst/>
          <a:cxnLst/>
          <a:rect l="0" t="0" r="0" b="0"/>
          <a:pathLst>
            <a:path>
              <a:moveTo>
                <a:pt x="1403625" y="0"/>
              </a:moveTo>
              <a:lnTo>
                <a:pt x="1403625" y="892953"/>
              </a:lnTo>
              <a:lnTo>
                <a:pt x="0" y="892953"/>
              </a:lnTo>
              <a:lnTo>
                <a:pt x="0" y="96788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84CF882-C526-DC4A-BE37-FAF653CC4ACC}">
      <dsp:nvSpPr>
        <dsp:cNvPr id="0" name=""/>
        <dsp:cNvSpPr/>
      </dsp:nvSpPr>
      <dsp:spPr>
        <a:xfrm>
          <a:off x="4261529" y="1275027"/>
          <a:ext cx="2701354" cy="580503"/>
        </a:xfrm>
        <a:custGeom>
          <a:avLst/>
          <a:gdLst/>
          <a:ahLst/>
          <a:cxnLst/>
          <a:rect l="0" t="0" r="0" b="0"/>
          <a:pathLst>
            <a:path>
              <a:moveTo>
                <a:pt x="0" y="0"/>
              </a:moveTo>
              <a:lnTo>
                <a:pt x="0" y="505571"/>
              </a:lnTo>
              <a:lnTo>
                <a:pt x="2701354" y="505571"/>
              </a:lnTo>
              <a:lnTo>
                <a:pt x="2701354" y="58050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CE803F4-3973-E949-9B73-610CF237A7E6}">
      <dsp:nvSpPr>
        <dsp:cNvPr id="0" name=""/>
        <dsp:cNvSpPr/>
      </dsp:nvSpPr>
      <dsp:spPr>
        <a:xfrm>
          <a:off x="4261529" y="1275027"/>
          <a:ext cx="119824" cy="658081"/>
        </a:xfrm>
        <a:custGeom>
          <a:avLst/>
          <a:gdLst/>
          <a:ahLst/>
          <a:cxnLst/>
          <a:rect l="0" t="0" r="0" b="0"/>
          <a:pathLst>
            <a:path>
              <a:moveTo>
                <a:pt x="0" y="0"/>
              </a:moveTo>
              <a:lnTo>
                <a:pt x="0" y="583149"/>
              </a:lnTo>
              <a:lnTo>
                <a:pt x="119824" y="583149"/>
              </a:lnTo>
              <a:lnTo>
                <a:pt x="119824" y="65808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EC93AE8-C727-2D46-8879-A020491D97BF}">
      <dsp:nvSpPr>
        <dsp:cNvPr id="0" name=""/>
        <dsp:cNvSpPr/>
      </dsp:nvSpPr>
      <dsp:spPr>
        <a:xfrm>
          <a:off x="2936441" y="4059993"/>
          <a:ext cx="91440" cy="495958"/>
        </a:xfrm>
        <a:custGeom>
          <a:avLst/>
          <a:gdLst/>
          <a:ahLst/>
          <a:cxnLst/>
          <a:rect l="0" t="0" r="0" b="0"/>
          <a:pathLst>
            <a:path>
              <a:moveTo>
                <a:pt x="116851" y="0"/>
              </a:moveTo>
              <a:lnTo>
                <a:pt x="116851" y="421026"/>
              </a:lnTo>
              <a:lnTo>
                <a:pt x="45720" y="421026"/>
              </a:lnTo>
              <a:lnTo>
                <a:pt x="45720" y="49595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C9A5C4B-948C-494F-B246-9F09E5376894}">
      <dsp:nvSpPr>
        <dsp:cNvPr id="0" name=""/>
        <dsp:cNvSpPr/>
      </dsp:nvSpPr>
      <dsp:spPr>
        <a:xfrm>
          <a:off x="1605867" y="2545778"/>
          <a:ext cx="1447425" cy="938866"/>
        </a:xfrm>
        <a:custGeom>
          <a:avLst/>
          <a:gdLst/>
          <a:ahLst/>
          <a:cxnLst/>
          <a:rect l="0" t="0" r="0" b="0"/>
          <a:pathLst>
            <a:path>
              <a:moveTo>
                <a:pt x="0" y="0"/>
              </a:moveTo>
              <a:lnTo>
                <a:pt x="0" y="863934"/>
              </a:lnTo>
              <a:lnTo>
                <a:pt x="1447425" y="863934"/>
              </a:lnTo>
              <a:lnTo>
                <a:pt x="1447425" y="938866"/>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9962BB1-35DA-044A-BDA6-641D33DADD76}">
      <dsp:nvSpPr>
        <dsp:cNvPr id="0" name=""/>
        <dsp:cNvSpPr/>
      </dsp:nvSpPr>
      <dsp:spPr>
        <a:xfrm>
          <a:off x="896095" y="2545778"/>
          <a:ext cx="709771" cy="938866"/>
        </a:xfrm>
        <a:custGeom>
          <a:avLst/>
          <a:gdLst/>
          <a:ahLst/>
          <a:cxnLst/>
          <a:rect l="0" t="0" r="0" b="0"/>
          <a:pathLst>
            <a:path>
              <a:moveTo>
                <a:pt x="709771" y="0"/>
              </a:moveTo>
              <a:lnTo>
                <a:pt x="709771" y="863934"/>
              </a:lnTo>
              <a:lnTo>
                <a:pt x="0" y="863934"/>
              </a:lnTo>
              <a:lnTo>
                <a:pt x="0" y="938866"/>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9F04E69-9272-7B41-AC50-2737AA904400}">
      <dsp:nvSpPr>
        <dsp:cNvPr id="0" name=""/>
        <dsp:cNvSpPr/>
      </dsp:nvSpPr>
      <dsp:spPr>
        <a:xfrm>
          <a:off x="1605867" y="1275027"/>
          <a:ext cx="2655661" cy="580503"/>
        </a:xfrm>
        <a:custGeom>
          <a:avLst/>
          <a:gdLst/>
          <a:ahLst/>
          <a:cxnLst/>
          <a:rect l="0" t="0" r="0" b="0"/>
          <a:pathLst>
            <a:path>
              <a:moveTo>
                <a:pt x="2655661" y="0"/>
              </a:moveTo>
              <a:lnTo>
                <a:pt x="2655661" y="505571"/>
              </a:lnTo>
              <a:lnTo>
                <a:pt x="0" y="505571"/>
              </a:lnTo>
              <a:lnTo>
                <a:pt x="0" y="58050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6EBCA58-C627-AA47-8FBD-9C9AE57F4F01}">
      <dsp:nvSpPr>
        <dsp:cNvPr id="0" name=""/>
        <dsp:cNvSpPr/>
      </dsp:nvSpPr>
      <dsp:spPr>
        <a:xfrm>
          <a:off x="4137454" y="476445"/>
          <a:ext cx="91440" cy="183591"/>
        </a:xfrm>
        <a:custGeom>
          <a:avLst/>
          <a:gdLst/>
          <a:ahLst/>
          <a:cxnLst/>
          <a:rect l="0" t="0" r="0" b="0"/>
          <a:pathLst>
            <a:path>
              <a:moveTo>
                <a:pt x="45720" y="0"/>
              </a:moveTo>
              <a:lnTo>
                <a:pt x="45720" y="108659"/>
              </a:lnTo>
              <a:lnTo>
                <a:pt x="124074" y="108659"/>
              </a:lnTo>
              <a:lnTo>
                <a:pt x="124074" y="18359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EB9E0F0-DFF2-4746-98B7-ADB3E823D22B}">
      <dsp:nvSpPr>
        <dsp:cNvPr id="0" name=""/>
        <dsp:cNvSpPr/>
      </dsp:nvSpPr>
      <dsp:spPr>
        <a:xfrm>
          <a:off x="3159440" y="-85379"/>
          <a:ext cx="2047469" cy="561825"/>
        </a:xfrm>
        <a:prstGeom prst="roundRect">
          <a:avLst>
            <a:gd name="adj" fmla="val 10000"/>
          </a:avLst>
        </a:prstGeom>
        <a:gradFill rotWithShape="0">
          <a:gsLst>
            <a:gs pos="100000">
              <a:srgbClr val="7030A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ECD8AD9-54FC-0247-BD11-89F240B8EEE5}">
      <dsp:nvSpPr>
        <dsp:cNvPr id="0" name=""/>
        <dsp:cNvSpPr/>
      </dsp:nvSpPr>
      <dsp:spPr>
        <a:xfrm>
          <a:off x="3249313" y="0"/>
          <a:ext cx="2047469" cy="56182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_tradnl" sz="1600" b="1" kern="1200">
              <a:solidFill>
                <a:schemeClr val="tx1"/>
              </a:solidFill>
              <a:latin typeface="Arial" panose="020B0604020202020204" pitchFamily="34" charset="0"/>
              <a:cs typeface="Arial" panose="020B0604020202020204" pitchFamily="34" charset="0"/>
            </a:rPr>
            <a:t>En riesgo de malnutrición</a:t>
          </a:r>
          <a:endParaRPr lang="es-ES_tradnl" sz="1600" b="1" kern="1200" dirty="0">
            <a:solidFill>
              <a:schemeClr val="tx1"/>
            </a:solidFill>
            <a:latin typeface="Arial" panose="020B0604020202020204" pitchFamily="34" charset="0"/>
            <a:cs typeface="Arial" panose="020B0604020202020204" pitchFamily="34" charset="0"/>
          </a:endParaRPr>
        </a:p>
      </dsp:txBody>
      <dsp:txXfrm>
        <a:off x="3265768" y="16455"/>
        <a:ext cx="2014559" cy="528915"/>
      </dsp:txXfrm>
    </dsp:sp>
    <dsp:sp modelId="{56C5AC30-4883-384B-9549-0AFD9A0E1431}">
      <dsp:nvSpPr>
        <dsp:cNvPr id="0" name=""/>
        <dsp:cNvSpPr/>
      </dsp:nvSpPr>
      <dsp:spPr>
        <a:xfrm>
          <a:off x="2113659" y="660036"/>
          <a:ext cx="4295738" cy="614990"/>
        </a:xfrm>
        <a:prstGeom prst="roundRect">
          <a:avLst>
            <a:gd name="adj" fmla="val 10000"/>
          </a:avLst>
        </a:prstGeom>
        <a:gradFill rotWithShape="0">
          <a:gsLst>
            <a:gs pos="100000">
              <a:srgbClr val="7030A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0DC7C44-3FDF-574C-9DC5-AAABA80363E5}">
      <dsp:nvSpPr>
        <dsp:cNvPr id="0" name=""/>
        <dsp:cNvSpPr/>
      </dsp:nvSpPr>
      <dsp:spPr>
        <a:xfrm>
          <a:off x="2203533" y="745416"/>
          <a:ext cx="4295738" cy="61499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_tradnl" sz="1800" kern="1200" dirty="0">
              <a:solidFill>
                <a:schemeClr val="tx1"/>
              </a:solidFill>
              <a:latin typeface="Arial" panose="020B0604020202020204" pitchFamily="34" charset="0"/>
              <a:cs typeface="Arial" panose="020B0604020202020204" pitchFamily="34" charset="0"/>
            </a:rPr>
            <a:t>MALNUTRICIÓN/DESNUTRICIÓN</a:t>
          </a:r>
        </a:p>
      </dsp:txBody>
      <dsp:txXfrm>
        <a:off x="2221545" y="763428"/>
        <a:ext cx="4259714" cy="578966"/>
      </dsp:txXfrm>
    </dsp:sp>
    <dsp:sp modelId="{91B5FF9F-256C-764D-9A0E-0BE41B671426}">
      <dsp:nvSpPr>
        <dsp:cNvPr id="0" name=""/>
        <dsp:cNvSpPr/>
      </dsp:nvSpPr>
      <dsp:spPr>
        <a:xfrm>
          <a:off x="598637" y="1855531"/>
          <a:ext cx="2014459" cy="690247"/>
        </a:xfrm>
        <a:prstGeom prst="roundRect">
          <a:avLst>
            <a:gd name="adj" fmla="val 10000"/>
          </a:avLst>
        </a:prstGeom>
        <a:gradFill rotWithShape="0">
          <a:gsLst>
            <a:gs pos="100000">
              <a:srgbClr val="7030A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0EF7009-7997-F04D-8CBB-237D3A525031}">
      <dsp:nvSpPr>
        <dsp:cNvPr id="0" name=""/>
        <dsp:cNvSpPr/>
      </dsp:nvSpPr>
      <dsp:spPr>
        <a:xfrm>
          <a:off x="688510" y="1940910"/>
          <a:ext cx="2014459" cy="69024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ES_tradnl" sz="900" b="1" kern="1200" dirty="0">
              <a:solidFill>
                <a:schemeClr val="tx1"/>
              </a:solidFill>
              <a:latin typeface="Arial" panose="020B0604020202020204" pitchFamily="34" charset="0"/>
              <a:cs typeface="Arial" panose="020B0604020202020204" pitchFamily="34" charset="0"/>
            </a:rPr>
            <a:t>MALNUTRICIÓN RELACIONADA CON ENFERMEDAD </a:t>
          </a:r>
        </a:p>
        <a:p>
          <a:pPr marL="0" lvl="0" indent="0" algn="ctr" defTabSz="400050">
            <a:lnSpc>
              <a:spcPct val="90000"/>
            </a:lnSpc>
            <a:spcBef>
              <a:spcPct val="0"/>
            </a:spcBef>
            <a:spcAft>
              <a:spcPct val="35000"/>
            </a:spcAft>
            <a:buNone/>
          </a:pPr>
          <a:r>
            <a:rPr lang="es-ES_tradnl" sz="1050" b="1" kern="1200" dirty="0">
              <a:solidFill>
                <a:schemeClr val="tx1"/>
              </a:solidFill>
              <a:latin typeface="Arial" panose="020B0604020202020204" pitchFamily="34" charset="0"/>
              <a:cs typeface="Arial" panose="020B0604020202020204" pitchFamily="34" charset="0"/>
            </a:rPr>
            <a:t>CON INFLAMACIÓN</a:t>
          </a:r>
          <a:endParaRPr lang="es-ES_tradnl" sz="900" b="1" kern="1200" dirty="0">
            <a:solidFill>
              <a:schemeClr val="tx1"/>
            </a:solidFill>
            <a:latin typeface="Arial" panose="020B0604020202020204" pitchFamily="34" charset="0"/>
            <a:cs typeface="Arial" panose="020B0604020202020204" pitchFamily="34" charset="0"/>
          </a:endParaRPr>
        </a:p>
      </dsp:txBody>
      <dsp:txXfrm>
        <a:off x="708727" y="1961127"/>
        <a:ext cx="1974025" cy="649813"/>
      </dsp:txXfrm>
    </dsp:sp>
    <dsp:sp modelId="{3671027D-786A-DA4E-BC7B-1EA3754BF153}">
      <dsp:nvSpPr>
        <dsp:cNvPr id="0" name=""/>
        <dsp:cNvSpPr/>
      </dsp:nvSpPr>
      <dsp:spPr>
        <a:xfrm>
          <a:off x="-89873" y="3484644"/>
          <a:ext cx="1971938" cy="563684"/>
        </a:xfrm>
        <a:prstGeom prst="roundRect">
          <a:avLst>
            <a:gd name="adj" fmla="val 10000"/>
          </a:avLst>
        </a:prstGeom>
        <a:gradFill rotWithShape="0">
          <a:gsLst>
            <a:gs pos="100000">
              <a:srgbClr val="7030A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DD67914-A027-7B47-A6B6-E065A7E5F24E}">
      <dsp:nvSpPr>
        <dsp:cNvPr id="0" name=""/>
        <dsp:cNvSpPr/>
      </dsp:nvSpPr>
      <dsp:spPr>
        <a:xfrm>
          <a:off x="0" y="3570024"/>
          <a:ext cx="1971938" cy="56368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s-ES_tradnl" sz="1050" b="1" kern="1200">
              <a:solidFill>
                <a:schemeClr val="tx1"/>
              </a:solidFill>
              <a:latin typeface="Arial" panose="020B0604020202020204" pitchFamily="34" charset="0"/>
              <a:cs typeface="Arial" panose="020B0604020202020204" pitchFamily="34" charset="0"/>
            </a:rPr>
            <a:t>Malnutrición relacionada con enfermedad aguda o lesión</a:t>
          </a:r>
          <a:endParaRPr lang="es-ES_tradnl" sz="1050" b="1" kern="1200" dirty="0">
            <a:solidFill>
              <a:schemeClr val="tx1"/>
            </a:solidFill>
            <a:latin typeface="Arial" panose="020B0604020202020204" pitchFamily="34" charset="0"/>
            <a:cs typeface="Arial" panose="020B0604020202020204" pitchFamily="34" charset="0"/>
          </a:endParaRPr>
        </a:p>
      </dsp:txBody>
      <dsp:txXfrm>
        <a:off x="16510" y="3586534"/>
        <a:ext cx="1938918" cy="530664"/>
      </dsp:txXfrm>
    </dsp:sp>
    <dsp:sp modelId="{1B54165B-3A75-B044-B014-4A64FB94F2F8}">
      <dsp:nvSpPr>
        <dsp:cNvPr id="0" name=""/>
        <dsp:cNvSpPr/>
      </dsp:nvSpPr>
      <dsp:spPr>
        <a:xfrm>
          <a:off x="2159852" y="3484644"/>
          <a:ext cx="1786878" cy="575349"/>
        </a:xfrm>
        <a:prstGeom prst="roundRect">
          <a:avLst>
            <a:gd name="adj" fmla="val 10000"/>
          </a:avLst>
        </a:prstGeom>
        <a:gradFill rotWithShape="0">
          <a:gsLst>
            <a:gs pos="100000">
              <a:srgbClr val="7030A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C251C44-0DFB-F24B-8211-2DA76E6EA530}">
      <dsp:nvSpPr>
        <dsp:cNvPr id="0" name=""/>
        <dsp:cNvSpPr/>
      </dsp:nvSpPr>
      <dsp:spPr>
        <a:xfrm>
          <a:off x="2249726" y="3570024"/>
          <a:ext cx="1786878" cy="57534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_tradnl" sz="1000" b="1" kern="1200">
              <a:solidFill>
                <a:schemeClr val="tx1"/>
              </a:solidFill>
              <a:latin typeface="Arial" panose="020B0604020202020204" pitchFamily="34" charset="0"/>
              <a:cs typeface="Arial" panose="020B0604020202020204" pitchFamily="34" charset="0"/>
            </a:rPr>
            <a:t>Malnutrición asociada a enfermedad crónica con inflamación</a:t>
          </a:r>
          <a:endParaRPr lang="es-ES_tradnl" sz="1000" b="1" kern="1200" dirty="0">
            <a:solidFill>
              <a:schemeClr val="tx1"/>
            </a:solidFill>
            <a:latin typeface="Arial" panose="020B0604020202020204" pitchFamily="34" charset="0"/>
            <a:cs typeface="Arial" panose="020B0604020202020204" pitchFamily="34" charset="0"/>
          </a:endParaRPr>
        </a:p>
      </dsp:txBody>
      <dsp:txXfrm>
        <a:off x="2266577" y="3586875"/>
        <a:ext cx="1753176" cy="541647"/>
      </dsp:txXfrm>
    </dsp:sp>
    <dsp:sp modelId="{BE5216D0-527B-0F41-A3F2-14E1696CFC1E}">
      <dsp:nvSpPr>
        <dsp:cNvPr id="0" name=""/>
        <dsp:cNvSpPr/>
      </dsp:nvSpPr>
      <dsp:spPr>
        <a:xfrm>
          <a:off x="1871020" y="4555952"/>
          <a:ext cx="2222280" cy="513626"/>
        </a:xfrm>
        <a:prstGeom prst="roundRect">
          <a:avLst>
            <a:gd name="adj" fmla="val 10000"/>
          </a:avLst>
        </a:prstGeom>
        <a:gradFill rotWithShape="0">
          <a:gsLst>
            <a:gs pos="100000">
              <a:srgbClr val="7030A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89884E7-BC3F-5645-8B0E-A4C4DADA64A9}">
      <dsp:nvSpPr>
        <dsp:cNvPr id="0" name=""/>
        <dsp:cNvSpPr/>
      </dsp:nvSpPr>
      <dsp:spPr>
        <a:xfrm>
          <a:off x="1960894" y="4641332"/>
          <a:ext cx="2222280" cy="51362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_tradnl" sz="1000" b="1" kern="1200">
              <a:solidFill>
                <a:schemeClr val="tx1"/>
              </a:solidFill>
              <a:latin typeface="Arial" panose="020B0604020202020204" pitchFamily="34" charset="0"/>
              <a:cs typeface="Arial" panose="020B0604020202020204" pitchFamily="34" charset="0"/>
            </a:rPr>
            <a:t>Caquexia por cáncer y otras caquexias asociadas a enfermedad</a:t>
          </a:r>
          <a:endParaRPr lang="es-ES_tradnl" sz="1000" b="1" kern="1200" dirty="0">
            <a:solidFill>
              <a:schemeClr val="tx1"/>
            </a:solidFill>
            <a:latin typeface="Arial" panose="020B0604020202020204" pitchFamily="34" charset="0"/>
            <a:cs typeface="Arial" panose="020B0604020202020204" pitchFamily="34" charset="0"/>
          </a:endParaRPr>
        </a:p>
      </dsp:txBody>
      <dsp:txXfrm>
        <a:off x="1975938" y="4656376"/>
        <a:ext cx="2192192" cy="483538"/>
      </dsp:txXfrm>
    </dsp:sp>
    <dsp:sp modelId="{9202AEE9-DF8C-6F4A-8F67-42362C68B2C7}">
      <dsp:nvSpPr>
        <dsp:cNvPr id="0" name=""/>
        <dsp:cNvSpPr/>
      </dsp:nvSpPr>
      <dsp:spPr>
        <a:xfrm>
          <a:off x="3326643" y="1933109"/>
          <a:ext cx="2109420" cy="595858"/>
        </a:xfrm>
        <a:prstGeom prst="roundRect">
          <a:avLst>
            <a:gd name="adj" fmla="val 10000"/>
          </a:avLst>
        </a:prstGeom>
        <a:gradFill rotWithShape="0">
          <a:gsLst>
            <a:gs pos="100000">
              <a:srgbClr val="7030A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233C84A-DC75-6E4E-9141-7CC09EAF3C84}">
      <dsp:nvSpPr>
        <dsp:cNvPr id="0" name=""/>
        <dsp:cNvSpPr/>
      </dsp:nvSpPr>
      <dsp:spPr>
        <a:xfrm>
          <a:off x="3416517" y="2018489"/>
          <a:ext cx="2109420" cy="59585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ES_tradnl" sz="900" b="1" kern="1200" dirty="0">
              <a:solidFill>
                <a:schemeClr val="tx1"/>
              </a:solidFill>
              <a:latin typeface="Arial" panose="020B0604020202020204" pitchFamily="34" charset="0"/>
              <a:cs typeface="Arial" panose="020B0604020202020204" pitchFamily="34" charset="0"/>
            </a:rPr>
            <a:t>MALNUTRICIÓN RELACIONADA CON ENFERMEDAD </a:t>
          </a:r>
        </a:p>
        <a:p>
          <a:pPr marL="0" lvl="0" indent="0" algn="ctr" defTabSz="400050">
            <a:lnSpc>
              <a:spcPct val="90000"/>
            </a:lnSpc>
            <a:spcBef>
              <a:spcPct val="0"/>
            </a:spcBef>
            <a:spcAft>
              <a:spcPct val="35000"/>
            </a:spcAft>
            <a:buNone/>
          </a:pPr>
          <a:r>
            <a:rPr lang="es-ES_tradnl" sz="1050" b="1" kern="1200" dirty="0">
              <a:solidFill>
                <a:schemeClr val="tx1"/>
              </a:solidFill>
              <a:latin typeface="Arial" panose="020B0604020202020204" pitchFamily="34" charset="0"/>
              <a:cs typeface="Arial" panose="020B0604020202020204" pitchFamily="34" charset="0"/>
            </a:rPr>
            <a:t>SIN INFLAMACIÓN</a:t>
          </a:r>
        </a:p>
      </dsp:txBody>
      <dsp:txXfrm>
        <a:off x="3433969" y="2035941"/>
        <a:ext cx="2074516" cy="560954"/>
      </dsp:txXfrm>
    </dsp:sp>
    <dsp:sp modelId="{E166D879-BF4E-5D47-993F-E4A81EC87C08}">
      <dsp:nvSpPr>
        <dsp:cNvPr id="0" name=""/>
        <dsp:cNvSpPr/>
      </dsp:nvSpPr>
      <dsp:spPr>
        <a:xfrm>
          <a:off x="5883543" y="1855531"/>
          <a:ext cx="2158679" cy="706966"/>
        </a:xfrm>
        <a:prstGeom prst="roundRect">
          <a:avLst>
            <a:gd name="adj" fmla="val 10000"/>
          </a:avLst>
        </a:prstGeom>
        <a:gradFill rotWithShape="0">
          <a:gsLst>
            <a:gs pos="100000">
              <a:srgbClr val="7030A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95EB005-DA0E-7142-9B87-51603156E4FF}">
      <dsp:nvSpPr>
        <dsp:cNvPr id="0" name=""/>
        <dsp:cNvSpPr/>
      </dsp:nvSpPr>
      <dsp:spPr>
        <a:xfrm>
          <a:off x="5973417" y="1940910"/>
          <a:ext cx="2158679" cy="70696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ES_tradnl" sz="900" b="1" kern="1200" dirty="0">
              <a:solidFill>
                <a:schemeClr val="tx1"/>
              </a:solidFill>
              <a:latin typeface="Arial" panose="020B0604020202020204" pitchFamily="34" charset="0"/>
              <a:cs typeface="Arial" panose="020B0604020202020204" pitchFamily="34" charset="0"/>
            </a:rPr>
            <a:t>MALNUTRICIÓN/DESNUTRICIÓN </a:t>
          </a:r>
        </a:p>
        <a:p>
          <a:pPr marL="0" lvl="0" indent="0" algn="ctr" defTabSz="400050">
            <a:lnSpc>
              <a:spcPct val="90000"/>
            </a:lnSpc>
            <a:spcBef>
              <a:spcPct val="0"/>
            </a:spcBef>
            <a:spcAft>
              <a:spcPct val="35000"/>
            </a:spcAft>
            <a:buNone/>
          </a:pPr>
          <a:r>
            <a:rPr lang="es-ES_tradnl" sz="1100" b="1" kern="1200" dirty="0">
              <a:solidFill>
                <a:schemeClr val="tx1"/>
              </a:solidFill>
              <a:latin typeface="Arial" panose="020B0604020202020204" pitchFamily="34" charset="0"/>
              <a:cs typeface="Arial" panose="020B0604020202020204" pitchFamily="34" charset="0"/>
            </a:rPr>
            <a:t>SIN ENFERMEDAD</a:t>
          </a:r>
        </a:p>
      </dsp:txBody>
      <dsp:txXfrm>
        <a:off x="5994123" y="1961616"/>
        <a:ext cx="2117267" cy="665554"/>
      </dsp:txXfrm>
    </dsp:sp>
    <dsp:sp modelId="{4DB87E80-89F0-3C4C-AF36-63348E06A35E}">
      <dsp:nvSpPr>
        <dsp:cNvPr id="0" name=""/>
        <dsp:cNvSpPr/>
      </dsp:nvSpPr>
      <dsp:spPr>
        <a:xfrm>
          <a:off x="4484739" y="3530383"/>
          <a:ext cx="2149038" cy="565133"/>
        </a:xfrm>
        <a:prstGeom prst="roundRect">
          <a:avLst>
            <a:gd name="adj" fmla="val 10000"/>
          </a:avLst>
        </a:prstGeom>
        <a:gradFill rotWithShape="0">
          <a:gsLst>
            <a:gs pos="100000">
              <a:srgbClr val="7030A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3561548-A7B7-6844-BDE0-9E9CB24D9886}">
      <dsp:nvSpPr>
        <dsp:cNvPr id="0" name=""/>
        <dsp:cNvSpPr/>
      </dsp:nvSpPr>
      <dsp:spPr>
        <a:xfrm>
          <a:off x="4574612" y="3615762"/>
          <a:ext cx="2149038" cy="56513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ES_tradnl" sz="900" b="1" kern="1200">
              <a:solidFill>
                <a:schemeClr val="tx1"/>
              </a:solidFill>
              <a:latin typeface="Arial" panose="020B0604020202020204" pitchFamily="34" charset="0"/>
              <a:cs typeface="Arial" panose="020B0604020202020204" pitchFamily="34" charset="0"/>
            </a:rPr>
            <a:t>Malnutrición relacionada con problemas psicológicos o socioeconómicos</a:t>
          </a:r>
          <a:endParaRPr lang="es-ES_tradnl" sz="900" b="1" kern="1200" dirty="0">
            <a:solidFill>
              <a:schemeClr val="tx1"/>
            </a:solidFill>
            <a:latin typeface="Arial" panose="020B0604020202020204" pitchFamily="34" charset="0"/>
            <a:cs typeface="Arial" panose="020B0604020202020204" pitchFamily="34" charset="0"/>
          </a:endParaRPr>
        </a:p>
      </dsp:txBody>
      <dsp:txXfrm>
        <a:off x="4591164" y="3632314"/>
        <a:ext cx="2115934" cy="532029"/>
      </dsp:txXfrm>
    </dsp:sp>
    <dsp:sp modelId="{C53F9D72-1ECD-854B-A73D-2B0DA23919F2}">
      <dsp:nvSpPr>
        <dsp:cNvPr id="0" name=""/>
        <dsp:cNvSpPr/>
      </dsp:nvSpPr>
      <dsp:spPr>
        <a:xfrm>
          <a:off x="6865597" y="3530383"/>
          <a:ext cx="1655560" cy="513626"/>
        </a:xfrm>
        <a:prstGeom prst="roundRect">
          <a:avLst>
            <a:gd name="adj" fmla="val 10000"/>
          </a:avLst>
        </a:prstGeom>
        <a:gradFill rotWithShape="0">
          <a:gsLst>
            <a:gs pos="100000">
              <a:srgbClr val="7030A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14BF199-A475-444A-BCDE-88C29E7607FE}">
      <dsp:nvSpPr>
        <dsp:cNvPr id="0" name=""/>
        <dsp:cNvSpPr/>
      </dsp:nvSpPr>
      <dsp:spPr>
        <a:xfrm>
          <a:off x="6955470" y="3615762"/>
          <a:ext cx="1655560" cy="51362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_tradnl" sz="1000" b="1" kern="1200">
              <a:solidFill>
                <a:schemeClr val="tx1"/>
              </a:solidFill>
              <a:latin typeface="Arial" panose="020B0604020202020204" pitchFamily="34" charset="0"/>
              <a:cs typeface="Arial" panose="020B0604020202020204" pitchFamily="34" charset="0"/>
            </a:rPr>
            <a:t>Malnutrición por falta de ingesta (por hambre)</a:t>
          </a:r>
          <a:endParaRPr lang="es-ES_tradnl" sz="1000" b="1" kern="1200" dirty="0">
            <a:solidFill>
              <a:schemeClr val="tx1"/>
            </a:solidFill>
            <a:latin typeface="Arial" panose="020B0604020202020204" pitchFamily="34" charset="0"/>
            <a:cs typeface="Arial" panose="020B0604020202020204" pitchFamily="34" charset="0"/>
          </a:endParaRPr>
        </a:p>
      </dsp:txBody>
      <dsp:txXfrm>
        <a:off x="6970514" y="3630806"/>
        <a:ext cx="1625472" cy="4835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548BA4-4605-D843-8178-D25B07D31125}">
      <dsp:nvSpPr>
        <dsp:cNvPr id="0" name=""/>
        <dsp:cNvSpPr/>
      </dsp:nvSpPr>
      <dsp:spPr>
        <a:xfrm rot="5400000">
          <a:off x="5078653" y="-1953459"/>
          <a:ext cx="1046398" cy="5272331"/>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err="1">
              <a:solidFill>
                <a:schemeClr val="tx1"/>
              </a:solidFill>
              <a:latin typeface="Arial" panose="020B0604020202020204" pitchFamily="34" charset="0"/>
              <a:cs typeface="Arial" panose="020B0604020202020204" pitchFamily="34" charset="0"/>
            </a:rPr>
            <a:t>Hiperglicemia</a:t>
          </a:r>
          <a:endParaRPr lang="en-US" sz="1800" b="0" kern="1200" dirty="0">
            <a:solidFill>
              <a:schemeClr val="tx1"/>
            </a:solidFill>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b="0" kern="1200" dirty="0" err="1">
              <a:solidFill>
                <a:schemeClr val="tx1"/>
              </a:solidFill>
              <a:latin typeface="Arial" panose="020B0604020202020204" pitchFamily="34" charset="0"/>
              <a:cs typeface="Arial" panose="020B0604020202020204" pitchFamily="34" charset="0"/>
            </a:rPr>
            <a:t>Glicólisis</a:t>
          </a:r>
          <a:r>
            <a:rPr lang="en-US" sz="1800" b="0" kern="1200" dirty="0">
              <a:solidFill>
                <a:schemeClr val="tx1"/>
              </a:solidFill>
              <a:latin typeface="Arial" panose="020B0604020202020204" pitchFamily="34" charset="0"/>
              <a:cs typeface="Arial" panose="020B0604020202020204" pitchFamily="34" charset="0"/>
            </a:rPr>
            <a:t> anaerobia (</a:t>
          </a:r>
          <a:r>
            <a:rPr lang="en-US" sz="1800" b="0" kern="1200" dirty="0" err="1">
              <a:solidFill>
                <a:schemeClr val="tx1"/>
              </a:solidFill>
              <a:latin typeface="Arial" panose="020B0604020202020204" pitchFamily="34" charset="0"/>
              <a:cs typeface="Arial" panose="020B0604020202020204" pitchFamily="34" charset="0"/>
            </a:rPr>
            <a:t>ciclo</a:t>
          </a:r>
          <a:r>
            <a:rPr lang="en-US" sz="1800" b="0" kern="1200" dirty="0">
              <a:solidFill>
                <a:schemeClr val="tx1"/>
              </a:solidFill>
              <a:latin typeface="Arial" panose="020B0604020202020204" pitchFamily="34" charset="0"/>
              <a:cs typeface="Arial" panose="020B0604020202020204" pitchFamily="34" charset="0"/>
            </a:rPr>
            <a:t> de Cori)</a:t>
          </a:r>
        </a:p>
        <a:p>
          <a:pPr marL="171450" lvl="1" indent="-171450" algn="l" defTabSz="800100">
            <a:lnSpc>
              <a:spcPct val="90000"/>
            </a:lnSpc>
            <a:spcBef>
              <a:spcPct val="0"/>
            </a:spcBef>
            <a:spcAft>
              <a:spcPct val="15000"/>
            </a:spcAft>
            <a:buChar char="•"/>
          </a:pPr>
          <a:r>
            <a:rPr lang="en-US" sz="1800" b="0" kern="1200" dirty="0">
              <a:solidFill>
                <a:schemeClr val="tx1"/>
              </a:solidFill>
              <a:latin typeface="Arial" panose="020B0604020202020204" pitchFamily="34" charset="0"/>
              <a:cs typeface="Arial" panose="020B0604020202020204" pitchFamily="34" charset="0"/>
            </a:rPr>
            <a:t>Resistencia </a:t>
          </a:r>
          <a:r>
            <a:rPr lang="en-US" sz="1800" b="0" kern="1200" dirty="0" err="1">
              <a:solidFill>
                <a:schemeClr val="tx1"/>
              </a:solidFill>
              <a:latin typeface="Arial" panose="020B0604020202020204" pitchFamily="34" charset="0"/>
              <a:cs typeface="Arial" panose="020B0604020202020204" pitchFamily="34" charset="0"/>
            </a:rPr>
            <a:t>periférica</a:t>
          </a:r>
          <a:r>
            <a:rPr lang="en-US" sz="1800" b="0" kern="1200" dirty="0">
              <a:solidFill>
                <a:schemeClr val="tx1"/>
              </a:solidFill>
              <a:latin typeface="Arial" panose="020B0604020202020204" pitchFamily="34" charset="0"/>
              <a:cs typeface="Arial" panose="020B0604020202020204" pitchFamily="34" charset="0"/>
            </a:rPr>
            <a:t> a la </a:t>
          </a:r>
          <a:r>
            <a:rPr lang="en-US" sz="1800" b="0" kern="1200" dirty="0" err="1">
              <a:solidFill>
                <a:schemeClr val="tx1"/>
              </a:solidFill>
              <a:latin typeface="Arial" panose="020B0604020202020204" pitchFamily="34" charset="0"/>
              <a:cs typeface="Arial" panose="020B0604020202020204" pitchFamily="34" charset="0"/>
            </a:rPr>
            <a:t>insulina</a:t>
          </a:r>
          <a:endParaRPr lang="en-US" sz="1800" b="0" kern="1200" dirty="0">
            <a:solidFill>
              <a:schemeClr val="tx1"/>
            </a:solidFill>
            <a:latin typeface="Arial" panose="020B0604020202020204" pitchFamily="34" charset="0"/>
            <a:cs typeface="Arial" panose="020B0604020202020204" pitchFamily="34" charset="0"/>
          </a:endParaRPr>
        </a:p>
      </dsp:txBody>
      <dsp:txXfrm rot="-5400000">
        <a:off x="2965687" y="210588"/>
        <a:ext cx="5221250" cy="944236"/>
      </dsp:txXfrm>
    </dsp:sp>
    <dsp:sp modelId="{A2105829-9CAB-D347-81A6-693A53424DEB}">
      <dsp:nvSpPr>
        <dsp:cNvPr id="0" name=""/>
        <dsp:cNvSpPr/>
      </dsp:nvSpPr>
      <dsp:spPr>
        <a:xfrm>
          <a:off x="0" y="276"/>
          <a:ext cx="2965686" cy="1307997"/>
        </a:xfrm>
        <a:prstGeom prst="roundRect">
          <a:avLst/>
        </a:prstGeom>
        <a:solidFill>
          <a:srgbClr val="7030A0"/>
        </a:solidFill>
        <a:ln w="38100" cap="flat" cmpd="sng" algn="ctr">
          <a:solidFill>
            <a:srgbClr val="7030A0"/>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err="1">
              <a:solidFill>
                <a:schemeClr val="bg1"/>
              </a:solidFill>
              <a:latin typeface="Arial" panose="020B0604020202020204" pitchFamily="34" charset="0"/>
              <a:cs typeface="Arial" panose="020B0604020202020204" pitchFamily="34" charset="0"/>
            </a:rPr>
            <a:t>Carbohidratos</a:t>
          </a:r>
          <a:endParaRPr lang="en-US" sz="2400" b="1" kern="1200" dirty="0">
            <a:solidFill>
              <a:schemeClr val="bg1"/>
            </a:solidFill>
            <a:latin typeface="Arial" panose="020B0604020202020204" pitchFamily="34" charset="0"/>
            <a:cs typeface="Arial" panose="020B0604020202020204" pitchFamily="34" charset="0"/>
          </a:endParaRPr>
        </a:p>
      </dsp:txBody>
      <dsp:txXfrm>
        <a:off x="63851" y="64127"/>
        <a:ext cx="2837984" cy="1180295"/>
      </dsp:txXfrm>
    </dsp:sp>
    <dsp:sp modelId="{363BFA2F-8ABB-4041-B701-82356DF0713A}">
      <dsp:nvSpPr>
        <dsp:cNvPr id="0" name=""/>
        <dsp:cNvSpPr/>
      </dsp:nvSpPr>
      <dsp:spPr>
        <a:xfrm rot="5400000">
          <a:off x="4870699" y="-534234"/>
          <a:ext cx="1451364" cy="5267182"/>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err="1">
              <a:solidFill>
                <a:schemeClr val="tx1"/>
              </a:solidFill>
              <a:latin typeface="Arial" panose="020B0604020202020204" pitchFamily="34" charset="0"/>
              <a:cs typeface="Arial" panose="020B0604020202020204" pitchFamily="34" charset="0"/>
            </a:rPr>
            <a:t>Requerimiento</a:t>
          </a:r>
          <a:r>
            <a:rPr lang="en-US" sz="1800" b="0" kern="1200" dirty="0">
              <a:solidFill>
                <a:schemeClr val="tx1"/>
              </a:solidFill>
              <a:latin typeface="Arial" panose="020B0604020202020204" pitchFamily="34" charset="0"/>
              <a:cs typeface="Arial" panose="020B0604020202020204" pitchFamily="34" charset="0"/>
            </a:rPr>
            <a:t> </a:t>
          </a:r>
          <a:r>
            <a:rPr lang="en-US" sz="1800" b="0" kern="1200" dirty="0" err="1">
              <a:solidFill>
                <a:schemeClr val="tx1"/>
              </a:solidFill>
              <a:latin typeface="Arial" panose="020B0604020202020204" pitchFamily="34" charset="0"/>
              <a:cs typeface="Arial" panose="020B0604020202020204" pitchFamily="34" charset="0"/>
            </a:rPr>
            <a:t>periférico</a:t>
          </a:r>
          <a:r>
            <a:rPr lang="en-US" sz="1800" b="0" kern="1200" dirty="0">
              <a:solidFill>
                <a:schemeClr val="tx1"/>
              </a:solidFill>
              <a:latin typeface="Arial" panose="020B0604020202020204" pitchFamily="34" charset="0"/>
              <a:cs typeface="Arial" panose="020B0604020202020204" pitchFamily="34" charset="0"/>
            </a:rPr>
            <a:t> de </a:t>
          </a:r>
          <a:r>
            <a:rPr lang="en-US" sz="1800" b="0" kern="1200" dirty="0" err="1">
              <a:solidFill>
                <a:schemeClr val="tx1"/>
              </a:solidFill>
              <a:latin typeface="Arial" panose="020B0604020202020204" pitchFamily="34" charset="0"/>
              <a:cs typeface="Arial" panose="020B0604020202020204" pitchFamily="34" charset="0"/>
            </a:rPr>
            <a:t>glutamina</a:t>
          </a:r>
          <a:r>
            <a:rPr lang="en-US" sz="1800" b="0" kern="1200" dirty="0">
              <a:solidFill>
                <a:schemeClr val="tx1"/>
              </a:solidFill>
              <a:latin typeface="Arial" panose="020B0604020202020204" pitchFamily="34" charset="0"/>
              <a:cs typeface="Arial" panose="020B0604020202020204" pitchFamily="34" charset="0"/>
            </a:rPr>
            <a:t> y ACR. </a:t>
          </a:r>
        </a:p>
        <a:p>
          <a:pPr marL="171450" lvl="1" indent="-171450" algn="l" defTabSz="800100">
            <a:lnSpc>
              <a:spcPct val="90000"/>
            </a:lnSpc>
            <a:spcBef>
              <a:spcPct val="0"/>
            </a:spcBef>
            <a:spcAft>
              <a:spcPct val="15000"/>
            </a:spcAft>
            <a:buChar char="•"/>
          </a:pPr>
          <a:r>
            <a:rPr lang="en-US" sz="1800" b="0" kern="1200" dirty="0" err="1">
              <a:solidFill>
                <a:schemeClr val="tx1"/>
              </a:solidFill>
              <a:latin typeface="Arial" panose="020B0604020202020204" pitchFamily="34" charset="0"/>
              <a:cs typeface="Arial" panose="020B0604020202020204" pitchFamily="34" charset="0"/>
            </a:rPr>
            <a:t>Síntesis</a:t>
          </a:r>
          <a:r>
            <a:rPr lang="en-US" sz="1800" b="0" kern="1200" dirty="0">
              <a:solidFill>
                <a:schemeClr val="tx1"/>
              </a:solidFill>
              <a:latin typeface="Arial" panose="020B0604020202020204" pitchFamily="34" charset="0"/>
              <a:cs typeface="Arial" panose="020B0604020202020204" pitchFamily="34" charset="0"/>
            </a:rPr>
            <a:t> de </a:t>
          </a:r>
          <a:r>
            <a:rPr lang="en-US" sz="1800" b="0" kern="1200" dirty="0" err="1">
              <a:solidFill>
                <a:schemeClr val="tx1"/>
              </a:solidFill>
              <a:latin typeface="Arial" panose="020B0604020202020204" pitchFamily="34" charset="0"/>
              <a:cs typeface="Arial" panose="020B0604020202020204" pitchFamily="34" charset="0"/>
            </a:rPr>
            <a:t>proteínas</a:t>
          </a:r>
          <a:r>
            <a:rPr lang="en-US" sz="1800" b="0" kern="1200" dirty="0">
              <a:solidFill>
                <a:schemeClr val="tx1"/>
              </a:solidFill>
              <a:latin typeface="Arial" panose="020B0604020202020204" pitchFamily="34" charset="0"/>
              <a:cs typeface="Arial" panose="020B0604020202020204" pitchFamily="34" charset="0"/>
            </a:rPr>
            <a:t> de </a:t>
          </a:r>
          <a:r>
            <a:rPr lang="en-US" sz="1800" b="0" kern="1200" dirty="0" err="1">
              <a:solidFill>
                <a:schemeClr val="tx1"/>
              </a:solidFill>
              <a:latin typeface="Arial" panose="020B0604020202020204" pitchFamily="34" charset="0"/>
              <a:cs typeface="Arial" panose="020B0604020202020204" pitchFamily="34" charset="0"/>
            </a:rPr>
            <a:t>fase</a:t>
          </a:r>
          <a:r>
            <a:rPr lang="en-US" sz="1800" b="0" kern="1200" dirty="0">
              <a:solidFill>
                <a:schemeClr val="tx1"/>
              </a:solidFill>
              <a:latin typeface="Arial" panose="020B0604020202020204" pitchFamily="34" charset="0"/>
              <a:cs typeface="Arial" panose="020B0604020202020204" pitchFamily="34" charset="0"/>
            </a:rPr>
            <a:t> </a:t>
          </a:r>
          <a:r>
            <a:rPr lang="en-US" sz="1800" b="0" kern="1200" dirty="0" err="1">
              <a:solidFill>
                <a:schemeClr val="tx1"/>
              </a:solidFill>
              <a:latin typeface="Arial" panose="020B0604020202020204" pitchFamily="34" charset="0"/>
              <a:cs typeface="Arial" panose="020B0604020202020204" pitchFamily="34" charset="0"/>
            </a:rPr>
            <a:t>aguda</a:t>
          </a:r>
          <a:r>
            <a:rPr lang="en-US" sz="1800" b="0" kern="1200" dirty="0">
              <a:solidFill>
                <a:schemeClr val="tx1"/>
              </a:solidFill>
              <a:latin typeface="Arial" panose="020B0604020202020204" pitchFamily="34" charset="0"/>
              <a:cs typeface="Arial" panose="020B0604020202020204" pitchFamily="34" charset="0"/>
            </a:rPr>
            <a:t>, </a:t>
          </a:r>
          <a:r>
            <a:rPr lang="en-US" sz="1800" b="0" kern="1200" dirty="0" err="1">
              <a:solidFill>
                <a:schemeClr val="tx1"/>
              </a:solidFill>
              <a:latin typeface="Arial" panose="020B0604020202020204" pitchFamily="34" charset="0"/>
              <a:cs typeface="Arial" panose="020B0604020202020204" pitchFamily="34" charset="0"/>
            </a:rPr>
            <a:t>fibrinógeno</a:t>
          </a:r>
          <a:r>
            <a:rPr lang="en-US" sz="1800" b="0" kern="1200" dirty="0">
              <a:solidFill>
                <a:schemeClr val="tx1"/>
              </a:solidFill>
              <a:latin typeface="Arial" panose="020B0604020202020204" pitchFamily="34" charset="0"/>
              <a:cs typeface="Arial" panose="020B0604020202020204" pitchFamily="34" charset="0"/>
            </a:rPr>
            <a:t>, </a:t>
          </a:r>
          <a:r>
            <a:rPr lang="en-US" sz="1800" b="0" kern="1200" dirty="0" err="1">
              <a:solidFill>
                <a:schemeClr val="tx1"/>
              </a:solidFill>
              <a:latin typeface="Arial" panose="020B0604020202020204" pitchFamily="34" charset="0"/>
              <a:cs typeface="Arial" panose="020B0604020202020204" pitchFamily="34" charset="0"/>
            </a:rPr>
            <a:t>etc</a:t>
          </a:r>
          <a:endParaRPr lang="en-US" sz="1800" b="0" kern="1200" dirty="0">
            <a:solidFill>
              <a:schemeClr val="tx1"/>
            </a:solidFill>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b="0" kern="1200" dirty="0">
              <a:solidFill>
                <a:schemeClr val="tx1"/>
              </a:solidFill>
              <a:latin typeface="Arial" panose="020B0604020202020204" pitchFamily="34" charset="0"/>
              <a:cs typeface="Arial" panose="020B0604020202020204" pitchFamily="34" charset="0"/>
            </a:rPr>
            <a:t>Alto </a:t>
          </a:r>
          <a:r>
            <a:rPr lang="en-US" sz="1800" b="0" kern="1200" dirty="0" err="1">
              <a:solidFill>
                <a:schemeClr val="tx1"/>
              </a:solidFill>
              <a:latin typeface="Arial" panose="020B0604020202020204" pitchFamily="34" charset="0"/>
              <a:cs typeface="Arial" panose="020B0604020202020204" pitchFamily="34" charset="0"/>
            </a:rPr>
            <a:t>catabolismo</a:t>
          </a:r>
          <a:r>
            <a:rPr lang="en-US" sz="1800" b="0" kern="1200" dirty="0">
              <a:solidFill>
                <a:schemeClr val="tx1"/>
              </a:solidFill>
              <a:latin typeface="Arial" panose="020B0604020202020204" pitchFamily="34" charset="0"/>
              <a:cs typeface="Arial" panose="020B0604020202020204" pitchFamily="34" charset="0"/>
            </a:rPr>
            <a:t> </a:t>
          </a:r>
          <a:r>
            <a:rPr lang="en-US" sz="1800" b="0" kern="1200" dirty="0" err="1">
              <a:solidFill>
                <a:schemeClr val="tx1"/>
              </a:solidFill>
              <a:latin typeface="Arial" panose="020B0604020202020204" pitchFamily="34" charset="0"/>
              <a:cs typeface="Arial" panose="020B0604020202020204" pitchFamily="34" charset="0"/>
            </a:rPr>
            <a:t>proteico</a:t>
          </a:r>
          <a:endParaRPr lang="en-US" sz="1800" b="0" kern="1200" dirty="0">
            <a:solidFill>
              <a:schemeClr val="tx1"/>
            </a:solidFill>
            <a:latin typeface="Arial" panose="020B0604020202020204" pitchFamily="34" charset="0"/>
            <a:cs typeface="Arial" panose="020B0604020202020204" pitchFamily="34" charset="0"/>
          </a:endParaRPr>
        </a:p>
      </dsp:txBody>
      <dsp:txXfrm rot="-5400000">
        <a:off x="2962790" y="1444525"/>
        <a:ext cx="5196332" cy="1309664"/>
      </dsp:txXfrm>
    </dsp:sp>
    <dsp:sp modelId="{6E4CDB1C-F3C5-9446-806D-27F3EC223855}">
      <dsp:nvSpPr>
        <dsp:cNvPr id="0" name=""/>
        <dsp:cNvSpPr/>
      </dsp:nvSpPr>
      <dsp:spPr>
        <a:xfrm>
          <a:off x="0" y="1445357"/>
          <a:ext cx="2962790" cy="1307997"/>
        </a:xfrm>
        <a:prstGeom prst="roundRect">
          <a:avLst/>
        </a:prstGeom>
        <a:solidFill>
          <a:srgbClr val="7030A0"/>
        </a:solidFill>
        <a:ln w="38100" cap="flat" cmpd="sng" algn="ctr">
          <a:solidFill>
            <a:srgbClr val="7030A0"/>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err="1">
              <a:solidFill>
                <a:schemeClr val="bg1"/>
              </a:solidFill>
              <a:latin typeface="Arial" panose="020B0604020202020204" pitchFamily="34" charset="0"/>
              <a:cs typeface="Arial" panose="020B0604020202020204" pitchFamily="34" charset="0"/>
            </a:rPr>
            <a:t>Proteínas</a:t>
          </a:r>
          <a:endParaRPr lang="en-US" sz="2400" b="1" kern="1200" dirty="0">
            <a:solidFill>
              <a:schemeClr val="bg1"/>
            </a:solidFill>
            <a:latin typeface="Arial" panose="020B0604020202020204" pitchFamily="34" charset="0"/>
            <a:cs typeface="Arial" panose="020B0604020202020204" pitchFamily="34" charset="0"/>
          </a:endParaRPr>
        </a:p>
      </dsp:txBody>
      <dsp:txXfrm>
        <a:off x="63851" y="1509208"/>
        <a:ext cx="2835088" cy="1180295"/>
      </dsp:txXfrm>
    </dsp:sp>
    <dsp:sp modelId="{1E45667F-3511-AD45-93D6-D694433898F9}">
      <dsp:nvSpPr>
        <dsp:cNvPr id="0" name=""/>
        <dsp:cNvSpPr/>
      </dsp:nvSpPr>
      <dsp:spPr>
        <a:xfrm rot="5400000">
          <a:off x="5078653" y="908271"/>
          <a:ext cx="1046398" cy="5272331"/>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err="1">
              <a:solidFill>
                <a:schemeClr val="tx1"/>
              </a:solidFill>
              <a:latin typeface="Arial" panose="020B0604020202020204" pitchFamily="34" charset="0"/>
              <a:cs typeface="Arial" panose="020B0604020202020204" pitchFamily="34" charset="0"/>
            </a:rPr>
            <a:t>Hipertrigliceridemia</a:t>
          </a:r>
          <a:r>
            <a:rPr lang="en-US" sz="1800" b="0" kern="1200" dirty="0">
              <a:solidFill>
                <a:schemeClr val="tx1"/>
              </a:solidFill>
              <a:latin typeface="Arial" panose="020B0604020202020204" pitchFamily="34" charset="0"/>
              <a:cs typeface="Arial" panose="020B0604020202020204" pitchFamily="34" charset="0"/>
            </a:rPr>
            <a:t>: </a:t>
          </a:r>
          <a:r>
            <a:rPr lang="en-US" sz="1800" b="0" kern="1200" dirty="0" err="1">
              <a:solidFill>
                <a:schemeClr val="tx1"/>
              </a:solidFill>
              <a:latin typeface="Arial" panose="020B0604020202020204" pitchFamily="34" charset="0"/>
              <a:cs typeface="Arial" panose="020B0604020202020204" pitchFamily="34" charset="0"/>
            </a:rPr>
            <a:t>liberación</a:t>
          </a:r>
          <a:r>
            <a:rPr lang="en-US" sz="1800" b="0" kern="1200" dirty="0">
              <a:solidFill>
                <a:schemeClr val="tx1"/>
              </a:solidFill>
              <a:latin typeface="Arial" panose="020B0604020202020204" pitchFamily="34" charset="0"/>
              <a:cs typeface="Arial" panose="020B0604020202020204" pitchFamily="34" charset="0"/>
            </a:rPr>
            <a:t> &gt; </a:t>
          </a:r>
          <a:r>
            <a:rPr lang="en-US" sz="1800" b="0" kern="1200" dirty="0" err="1">
              <a:solidFill>
                <a:schemeClr val="tx1"/>
              </a:solidFill>
              <a:latin typeface="Arial" panose="020B0604020202020204" pitchFamily="34" charset="0"/>
              <a:cs typeface="Arial" panose="020B0604020202020204" pitchFamily="34" charset="0"/>
            </a:rPr>
            <a:t>utilización</a:t>
          </a:r>
          <a:endParaRPr lang="en-US" sz="1800" b="0" kern="1200" dirty="0">
            <a:solidFill>
              <a:schemeClr val="tx1"/>
            </a:solidFill>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b="0" kern="1200" dirty="0">
              <a:solidFill>
                <a:schemeClr val="tx1"/>
              </a:solidFill>
              <a:latin typeface="Arial" panose="020B0604020202020204" pitchFamily="34" charset="0"/>
              <a:cs typeface="Arial" panose="020B0604020202020204" pitchFamily="34" charset="0"/>
            </a:rPr>
            <a:t>No </a:t>
          </a:r>
          <a:r>
            <a:rPr lang="en-US" sz="1800" b="0" kern="1200" dirty="0" err="1">
              <a:solidFill>
                <a:schemeClr val="tx1"/>
              </a:solidFill>
              <a:latin typeface="Arial" panose="020B0604020202020204" pitchFamily="34" charset="0"/>
              <a:cs typeface="Arial" panose="020B0604020202020204" pitchFamily="34" charset="0"/>
            </a:rPr>
            <a:t>cetosis</a:t>
          </a:r>
          <a:endParaRPr lang="en-US" sz="1800" b="0" kern="1200" dirty="0">
            <a:solidFill>
              <a:schemeClr val="tx1"/>
            </a:solidFill>
            <a:latin typeface="Arial" panose="020B0604020202020204" pitchFamily="34" charset="0"/>
            <a:cs typeface="Arial" panose="020B0604020202020204" pitchFamily="34" charset="0"/>
          </a:endParaRPr>
        </a:p>
      </dsp:txBody>
      <dsp:txXfrm rot="-5400000">
        <a:off x="2965687" y="3072319"/>
        <a:ext cx="5221250" cy="944236"/>
      </dsp:txXfrm>
    </dsp:sp>
    <dsp:sp modelId="{1B653D09-0512-604D-8CCC-4A554634A713}">
      <dsp:nvSpPr>
        <dsp:cNvPr id="0" name=""/>
        <dsp:cNvSpPr/>
      </dsp:nvSpPr>
      <dsp:spPr>
        <a:xfrm>
          <a:off x="0" y="2890438"/>
          <a:ext cx="2965686" cy="1307997"/>
        </a:xfrm>
        <a:prstGeom prst="roundRect">
          <a:avLst/>
        </a:prstGeom>
        <a:solidFill>
          <a:srgbClr val="7030A0"/>
        </a:solidFill>
        <a:ln w="38100" cap="flat" cmpd="sng" algn="ctr">
          <a:solidFill>
            <a:srgbClr val="7030A0"/>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err="1">
              <a:solidFill>
                <a:schemeClr val="bg1"/>
              </a:solidFill>
              <a:latin typeface="Arial" panose="020B0604020202020204" pitchFamily="34" charset="0"/>
              <a:cs typeface="Arial" panose="020B0604020202020204" pitchFamily="34" charset="0"/>
            </a:rPr>
            <a:t>Lípidos</a:t>
          </a:r>
          <a:endParaRPr lang="en-US" sz="2400" b="1" kern="1200" dirty="0">
            <a:solidFill>
              <a:schemeClr val="bg1"/>
            </a:solidFill>
            <a:latin typeface="Arial" panose="020B0604020202020204" pitchFamily="34" charset="0"/>
            <a:cs typeface="Arial" panose="020B0604020202020204" pitchFamily="34" charset="0"/>
          </a:endParaRPr>
        </a:p>
      </dsp:txBody>
      <dsp:txXfrm>
        <a:off x="63851" y="2954289"/>
        <a:ext cx="2837984" cy="11802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AD62C-2D2E-8D41-BE03-3F71E8C91BF5}">
      <dsp:nvSpPr>
        <dsp:cNvPr id="0" name=""/>
        <dsp:cNvSpPr/>
      </dsp:nvSpPr>
      <dsp:spPr>
        <a:xfrm>
          <a:off x="4942897" y="2467914"/>
          <a:ext cx="786258" cy="1138170"/>
        </a:xfrm>
        <a:custGeom>
          <a:avLst/>
          <a:gdLst/>
          <a:ahLst/>
          <a:cxnLst/>
          <a:rect l="0" t="0" r="0" b="0"/>
          <a:pathLst>
            <a:path>
              <a:moveTo>
                <a:pt x="0" y="0"/>
              </a:moveTo>
              <a:lnTo>
                <a:pt x="0" y="1138170"/>
              </a:lnTo>
              <a:lnTo>
                <a:pt x="786258" y="113817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776A9364-BAC1-1C42-AF24-F146B5D37896}">
      <dsp:nvSpPr>
        <dsp:cNvPr id="0" name=""/>
        <dsp:cNvSpPr/>
      </dsp:nvSpPr>
      <dsp:spPr>
        <a:xfrm>
          <a:off x="4301289" y="714705"/>
          <a:ext cx="2310650" cy="601471"/>
        </a:xfrm>
        <a:custGeom>
          <a:avLst/>
          <a:gdLst/>
          <a:ahLst/>
          <a:cxnLst/>
          <a:rect l="0" t="0" r="0" b="0"/>
          <a:pathLst>
            <a:path>
              <a:moveTo>
                <a:pt x="0" y="0"/>
              </a:moveTo>
              <a:lnTo>
                <a:pt x="0" y="359607"/>
              </a:lnTo>
              <a:lnTo>
                <a:pt x="2310650" y="359607"/>
              </a:lnTo>
              <a:lnTo>
                <a:pt x="2310650" y="601471"/>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6F62A7D5-3926-CC4A-A954-71AA1FE45007}">
      <dsp:nvSpPr>
        <dsp:cNvPr id="0" name=""/>
        <dsp:cNvSpPr/>
      </dsp:nvSpPr>
      <dsp:spPr>
        <a:xfrm>
          <a:off x="458268" y="2467914"/>
          <a:ext cx="592731" cy="1138170"/>
        </a:xfrm>
        <a:custGeom>
          <a:avLst/>
          <a:gdLst/>
          <a:ahLst/>
          <a:cxnLst/>
          <a:rect l="0" t="0" r="0" b="0"/>
          <a:pathLst>
            <a:path>
              <a:moveTo>
                <a:pt x="0" y="0"/>
              </a:moveTo>
              <a:lnTo>
                <a:pt x="0" y="1138170"/>
              </a:lnTo>
              <a:lnTo>
                <a:pt x="592731" y="113817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6E441835-9A36-1E4C-AEC0-7DB959BA98A4}">
      <dsp:nvSpPr>
        <dsp:cNvPr id="0" name=""/>
        <dsp:cNvSpPr/>
      </dsp:nvSpPr>
      <dsp:spPr>
        <a:xfrm>
          <a:off x="2138948" y="714705"/>
          <a:ext cx="2162341" cy="601471"/>
        </a:xfrm>
        <a:custGeom>
          <a:avLst/>
          <a:gdLst/>
          <a:ahLst/>
          <a:cxnLst/>
          <a:rect l="0" t="0" r="0" b="0"/>
          <a:pathLst>
            <a:path>
              <a:moveTo>
                <a:pt x="2162341" y="0"/>
              </a:moveTo>
              <a:lnTo>
                <a:pt x="2162341" y="359607"/>
              </a:lnTo>
              <a:lnTo>
                <a:pt x="0" y="359607"/>
              </a:lnTo>
              <a:lnTo>
                <a:pt x="0" y="601471"/>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DB69C683-BFCA-5847-B5DA-C45ED05F2BA7}">
      <dsp:nvSpPr>
        <dsp:cNvPr id="0" name=""/>
        <dsp:cNvSpPr/>
      </dsp:nvSpPr>
      <dsp:spPr>
        <a:xfrm>
          <a:off x="646331" y="123483"/>
          <a:ext cx="7309917" cy="591221"/>
        </a:xfrm>
        <a:prstGeom prst="rect">
          <a:avLst/>
        </a:prstGeom>
        <a:no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err="1">
              <a:solidFill>
                <a:schemeClr val="tx1"/>
              </a:solidFill>
              <a:latin typeface="Arial" panose="020B0604020202020204" pitchFamily="34" charset="0"/>
              <a:cs typeface="Arial" panose="020B0604020202020204" pitchFamily="34" charset="0"/>
            </a:rPr>
            <a:t>Malnutrición</a:t>
          </a:r>
          <a:r>
            <a:rPr lang="en-US" sz="2400" kern="1200" dirty="0">
              <a:solidFill>
                <a:schemeClr val="tx1"/>
              </a:solidFill>
              <a:latin typeface="Arial" panose="020B0604020202020204" pitchFamily="34" charset="0"/>
              <a:cs typeface="Arial" panose="020B0604020202020204" pitchFamily="34" charset="0"/>
            </a:rPr>
            <a:t> </a:t>
          </a:r>
          <a:r>
            <a:rPr lang="en-US" sz="2400" kern="1200" dirty="0" err="1">
              <a:solidFill>
                <a:schemeClr val="tx1"/>
              </a:solidFill>
              <a:latin typeface="Arial" panose="020B0604020202020204" pitchFamily="34" charset="0"/>
              <a:cs typeface="Arial" panose="020B0604020202020204" pitchFamily="34" charset="0"/>
            </a:rPr>
            <a:t>asociada</a:t>
          </a:r>
          <a:r>
            <a:rPr lang="en-US" sz="2400" kern="1200" dirty="0">
              <a:solidFill>
                <a:schemeClr val="tx1"/>
              </a:solidFill>
              <a:latin typeface="Arial" panose="020B0604020202020204" pitchFamily="34" charset="0"/>
              <a:cs typeface="Arial" panose="020B0604020202020204" pitchFamily="34" charset="0"/>
            </a:rPr>
            <a:t> a </a:t>
          </a:r>
          <a:r>
            <a:rPr lang="en-US" sz="2400" kern="1200" dirty="0" err="1">
              <a:solidFill>
                <a:schemeClr val="tx1"/>
              </a:solidFill>
              <a:latin typeface="Arial" panose="020B0604020202020204" pitchFamily="34" charset="0"/>
              <a:cs typeface="Arial" panose="020B0604020202020204" pitchFamily="34" charset="0"/>
            </a:rPr>
            <a:t>enfermedad</a:t>
          </a:r>
          <a:endParaRPr lang="en-US" sz="2400" kern="1200" dirty="0">
            <a:solidFill>
              <a:schemeClr val="tx1"/>
            </a:solidFill>
            <a:latin typeface="Arial" panose="020B0604020202020204" pitchFamily="34" charset="0"/>
            <a:cs typeface="Arial" panose="020B0604020202020204" pitchFamily="34" charset="0"/>
          </a:endParaRPr>
        </a:p>
      </dsp:txBody>
      <dsp:txXfrm>
        <a:off x="646331" y="123483"/>
        <a:ext cx="7309917" cy="591221"/>
      </dsp:txXfrm>
    </dsp:sp>
    <dsp:sp modelId="{360C51AB-3D34-6C43-8EF8-52A7E0379D3E}">
      <dsp:nvSpPr>
        <dsp:cNvPr id="0" name=""/>
        <dsp:cNvSpPr/>
      </dsp:nvSpPr>
      <dsp:spPr>
        <a:xfrm>
          <a:off x="38098" y="1316177"/>
          <a:ext cx="4201699" cy="1151737"/>
        </a:xfrm>
        <a:prstGeom prst="rect">
          <a:avLst/>
        </a:prstGeom>
        <a:no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Mala </a:t>
          </a:r>
          <a:r>
            <a:rPr lang="en-US" sz="2400" kern="1200" dirty="0" err="1">
              <a:solidFill>
                <a:schemeClr val="tx1"/>
              </a:solidFill>
              <a:latin typeface="Arial" panose="020B0604020202020204" pitchFamily="34" charset="0"/>
              <a:cs typeface="Arial" panose="020B0604020202020204" pitchFamily="34" charset="0"/>
            </a:rPr>
            <a:t>calidad</a:t>
          </a:r>
          <a:r>
            <a:rPr lang="en-US" sz="2400" kern="1200" dirty="0">
              <a:solidFill>
                <a:schemeClr val="tx1"/>
              </a:solidFill>
              <a:latin typeface="Arial" panose="020B0604020202020204" pitchFamily="34" charset="0"/>
              <a:cs typeface="Arial" panose="020B0604020202020204" pitchFamily="34" charset="0"/>
            </a:rPr>
            <a:t> del </a:t>
          </a:r>
          <a:r>
            <a:rPr lang="en-US" sz="2400" kern="1200" dirty="0" err="1">
              <a:solidFill>
                <a:schemeClr val="tx1"/>
              </a:solidFill>
              <a:latin typeface="Arial" panose="020B0604020202020204" pitchFamily="34" charset="0"/>
              <a:cs typeface="Arial" panose="020B0604020202020204" pitchFamily="34" charset="0"/>
            </a:rPr>
            <a:t>cuidado</a:t>
          </a:r>
          <a:r>
            <a:rPr lang="en-US" sz="2400" kern="1200" dirty="0">
              <a:solidFill>
                <a:schemeClr val="tx1"/>
              </a:solidFill>
              <a:latin typeface="Arial" panose="020B0604020202020204" pitchFamily="34" charset="0"/>
              <a:cs typeface="Arial" panose="020B0604020202020204" pitchFamily="34" charset="0"/>
            </a:rPr>
            <a:t> </a:t>
          </a:r>
          <a:r>
            <a:rPr lang="en-US" sz="2400" kern="1200" dirty="0" err="1">
              <a:solidFill>
                <a:schemeClr val="tx1"/>
              </a:solidFill>
              <a:latin typeface="Arial" panose="020B0604020202020204" pitchFamily="34" charset="0"/>
              <a:cs typeface="Arial" panose="020B0604020202020204" pitchFamily="34" charset="0"/>
            </a:rPr>
            <a:t>nutricional</a:t>
          </a:r>
          <a:endParaRPr lang="en-US" sz="2400" kern="1200" dirty="0">
            <a:solidFill>
              <a:schemeClr val="tx1"/>
            </a:solidFill>
            <a:latin typeface="Arial" panose="020B0604020202020204" pitchFamily="34" charset="0"/>
            <a:cs typeface="Arial" panose="020B0604020202020204" pitchFamily="34" charset="0"/>
          </a:endParaRPr>
        </a:p>
      </dsp:txBody>
      <dsp:txXfrm>
        <a:off x="38098" y="1316177"/>
        <a:ext cx="4201699" cy="1151737"/>
      </dsp:txXfrm>
    </dsp:sp>
    <dsp:sp modelId="{DAA67010-4F12-5A4C-8EE2-3AED6E91A1B2}">
      <dsp:nvSpPr>
        <dsp:cNvPr id="0" name=""/>
        <dsp:cNvSpPr/>
      </dsp:nvSpPr>
      <dsp:spPr>
        <a:xfrm>
          <a:off x="1051000" y="3130958"/>
          <a:ext cx="2909726" cy="950252"/>
        </a:xfrm>
        <a:prstGeom prst="rect">
          <a:avLst/>
        </a:prstGeom>
        <a:no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err="1">
              <a:solidFill>
                <a:schemeClr val="tx1"/>
              </a:solidFill>
              <a:latin typeface="Arial" panose="020B0604020202020204" pitchFamily="34" charset="0"/>
              <a:cs typeface="Arial" panose="020B0604020202020204" pitchFamily="34" charset="0"/>
            </a:rPr>
            <a:t>Mejoramiento</a:t>
          </a:r>
          <a:r>
            <a:rPr lang="en-US" sz="2400" kern="1200" dirty="0">
              <a:solidFill>
                <a:schemeClr val="tx1"/>
              </a:solidFill>
              <a:latin typeface="Arial" panose="020B0604020202020204" pitchFamily="34" charset="0"/>
              <a:cs typeface="Arial" panose="020B0604020202020204" pitchFamily="34" charset="0"/>
            </a:rPr>
            <a:t> de </a:t>
          </a:r>
          <a:r>
            <a:rPr lang="en-US" sz="2400" kern="1200" dirty="0" err="1">
              <a:solidFill>
                <a:schemeClr val="tx1"/>
              </a:solidFill>
              <a:latin typeface="Arial" panose="020B0604020202020204" pitchFamily="34" charset="0"/>
              <a:cs typeface="Arial" panose="020B0604020202020204" pitchFamily="34" charset="0"/>
            </a:rPr>
            <a:t>calidad</a:t>
          </a:r>
          <a:r>
            <a:rPr lang="en-US" sz="2400" kern="1200" dirty="0">
              <a:solidFill>
                <a:schemeClr val="tx1"/>
              </a:solidFill>
              <a:latin typeface="Arial" panose="020B0604020202020204" pitchFamily="34" charset="0"/>
              <a:cs typeface="Arial" panose="020B0604020202020204" pitchFamily="34" charset="0"/>
            </a:rPr>
            <a:t> </a:t>
          </a:r>
        </a:p>
      </dsp:txBody>
      <dsp:txXfrm>
        <a:off x="1051000" y="3130958"/>
        <a:ext cx="2909726" cy="950252"/>
      </dsp:txXfrm>
    </dsp:sp>
    <dsp:sp modelId="{446AD8DF-D4CD-624B-95BE-3AEB5F7C692F}">
      <dsp:nvSpPr>
        <dsp:cNvPr id="0" name=""/>
        <dsp:cNvSpPr/>
      </dsp:nvSpPr>
      <dsp:spPr>
        <a:xfrm>
          <a:off x="4525636" y="1316177"/>
          <a:ext cx="4172606" cy="1151737"/>
        </a:xfrm>
        <a:prstGeom prst="rect">
          <a:avLst/>
        </a:prstGeom>
        <a:no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err="1">
              <a:solidFill>
                <a:schemeClr val="tx1"/>
              </a:solidFill>
              <a:latin typeface="Arial" panose="020B0604020202020204" pitchFamily="34" charset="0"/>
              <a:cs typeface="Arial" panose="020B0604020202020204" pitchFamily="34" charset="0"/>
            </a:rPr>
            <a:t>Alteración</a:t>
          </a:r>
          <a:r>
            <a:rPr lang="en-US" sz="2400" kern="1200" dirty="0">
              <a:solidFill>
                <a:schemeClr val="tx1"/>
              </a:solidFill>
              <a:latin typeface="Arial" panose="020B0604020202020204" pitchFamily="34" charset="0"/>
              <a:cs typeface="Arial" panose="020B0604020202020204" pitchFamily="34" charset="0"/>
            </a:rPr>
            <a:t> </a:t>
          </a:r>
          <a:r>
            <a:rPr lang="en-US" sz="2400" kern="1200" dirty="0" err="1">
              <a:solidFill>
                <a:schemeClr val="tx1"/>
              </a:solidFill>
              <a:latin typeface="Arial" panose="020B0604020202020204" pitchFamily="34" charset="0"/>
              <a:cs typeface="Arial" panose="020B0604020202020204" pitchFamily="34" charset="0"/>
            </a:rPr>
            <a:t>fisiológica</a:t>
          </a:r>
          <a:r>
            <a:rPr lang="en-US" sz="2400" kern="1200" dirty="0">
              <a:solidFill>
                <a:schemeClr val="tx1"/>
              </a:solidFill>
              <a:latin typeface="Arial" panose="020B0604020202020204" pitchFamily="34" charset="0"/>
              <a:cs typeface="Arial" panose="020B0604020202020204" pitchFamily="34" charset="0"/>
            </a:rPr>
            <a:t> </a:t>
          </a:r>
          <a:r>
            <a:rPr lang="en-US" sz="2400" kern="1200" dirty="0" err="1">
              <a:solidFill>
                <a:schemeClr val="tx1"/>
              </a:solidFill>
              <a:latin typeface="Arial" panose="020B0604020202020204" pitchFamily="34" charset="0"/>
              <a:cs typeface="Arial" panose="020B0604020202020204" pitchFamily="34" charset="0"/>
            </a:rPr>
            <a:t>durante</a:t>
          </a:r>
          <a:r>
            <a:rPr lang="en-US" sz="2400" kern="1200" dirty="0">
              <a:solidFill>
                <a:schemeClr val="tx1"/>
              </a:solidFill>
              <a:latin typeface="Arial" panose="020B0604020202020204" pitchFamily="34" charset="0"/>
              <a:cs typeface="Arial" panose="020B0604020202020204" pitchFamily="34" charset="0"/>
            </a:rPr>
            <a:t> la </a:t>
          </a:r>
          <a:r>
            <a:rPr lang="en-US" sz="2400" kern="1200" dirty="0" err="1">
              <a:solidFill>
                <a:schemeClr val="tx1"/>
              </a:solidFill>
              <a:latin typeface="Arial" panose="020B0604020202020204" pitchFamily="34" charset="0"/>
              <a:cs typeface="Arial" panose="020B0604020202020204" pitchFamily="34" charset="0"/>
            </a:rPr>
            <a:t>inflamación</a:t>
          </a:r>
          <a:r>
            <a:rPr lang="en-US" sz="2400" kern="1200" dirty="0">
              <a:solidFill>
                <a:schemeClr val="tx1"/>
              </a:solidFill>
              <a:latin typeface="Arial" panose="020B0604020202020204" pitchFamily="34" charset="0"/>
              <a:cs typeface="Arial" panose="020B0604020202020204" pitchFamily="34" charset="0"/>
            </a:rPr>
            <a:t> </a:t>
          </a:r>
        </a:p>
      </dsp:txBody>
      <dsp:txXfrm>
        <a:off x="4525636" y="1316177"/>
        <a:ext cx="4172606" cy="1151737"/>
      </dsp:txXfrm>
    </dsp:sp>
    <dsp:sp modelId="{CC1C5BBA-62CA-9740-B8B3-2FE4B1D0FFF4}">
      <dsp:nvSpPr>
        <dsp:cNvPr id="0" name=""/>
        <dsp:cNvSpPr/>
      </dsp:nvSpPr>
      <dsp:spPr>
        <a:xfrm>
          <a:off x="5729156" y="3130958"/>
          <a:ext cx="2907285" cy="950252"/>
        </a:xfrm>
        <a:prstGeom prst="rect">
          <a:avLst/>
        </a:prstGeom>
        <a:no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err="1">
              <a:solidFill>
                <a:schemeClr val="tx1"/>
              </a:solidFill>
              <a:latin typeface="Arial" panose="020B0604020202020204" pitchFamily="34" charset="0"/>
              <a:cs typeface="Arial" panose="020B0604020202020204" pitchFamily="34" charset="0"/>
            </a:rPr>
            <a:t>Entendimiento</a:t>
          </a:r>
          <a:r>
            <a:rPr lang="en-US" sz="2400" kern="1200" dirty="0">
              <a:solidFill>
                <a:schemeClr val="tx1"/>
              </a:solidFill>
              <a:latin typeface="Arial" panose="020B0604020202020204" pitchFamily="34" charset="0"/>
              <a:cs typeface="Arial" panose="020B0604020202020204" pitchFamily="34" charset="0"/>
            </a:rPr>
            <a:t> de la </a:t>
          </a:r>
          <a:r>
            <a:rPr lang="en-US" sz="2400" kern="1200" dirty="0" err="1">
              <a:solidFill>
                <a:schemeClr val="tx1"/>
              </a:solidFill>
              <a:latin typeface="Arial" panose="020B0604020202020204" pitchFamily="34" charset="0"/>
              <a:cs typeface="Arial" panose="020B0604020202020204" pitchFamily="34" charset="0"/>
            </a:rPr>
            <a:t>biología</a:t>
          </a:r>
          <a:endParaRPr lang="en-US" sz="2400" kern="1200" dirty="0">
            <a:solidFill>
              <a:schemeClr val="tx1"/>
            </a:solidFill>
            <a:latin typeface="Arial" panose="020B0604020202020204" pitchFamily="34" charset="0"/>
            <a:cs typeface="Arial" panose="020B0604020202020204" pitchFamily="34" charset="0"/>
          </a:endParaRPr>
        </a:p>
      </dsp:txBody>
      <dsp:txXfrm>
        <a:off x="5729156" y="3130958"/>
        <a:ext cx="2907285" cy="9502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9FE110-F223-451D-A783-1B683881E9EA}">
      <dsp:nvSpPr>
        <dsp:cNvPr id="0" name=""/>
        <dsp:cNvSpPr/>
      </dsp:nvSpPr>
      <dsp:spPr>
        <a:xfrm>
          <a:off x="0" y="355181"/>
          <a:ext cx="10160023" cy="504000"/>
        </a:xfrm>
        <a:prstGeom prst="rect">
          <a:avLst/>
        </a:prstGeom>
        <a:solidFill>
          <a:schemeClr val="lt1">
            <a:alpha val="90000"/>
            <a:hueOff val="0"/>
            <a:satOff val="0"/>
            <a:lumOff val="0"/>
            <a:alphaOff val="0"/>
          </a:schemeClr>
        </a:solidFill>
        <a:ln w="6350" cap="flat" cmpd="sng" algn="ctr">
          <a:no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3482828C-8242-4D3F-BC4B-B76BAAF5936A}">
      <dsp:nvSpPr>
        <dsp:cNvPr id="0" name=""/>
        <dsp:cNvSpPr/>
      </dsp:nvSpPr>
      <dsp:spPr>
        <a:xfrm>
          <a:off x="0" y="0"/>
          <a:ext cx="7112016"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8817" tIns="0" rIns="268817" bIns="0" numCol="1" spcCol="1270" anchor="ctr" anchorCtr="0">
          <a:noAutofit/>
        </a:bodyPr>
        <a:lstStyle/>
        <a:p>
          <a:pPr marL="0" lvl="0" indent="0" algn="l" defTabSz="1022350">
            <a:lnSpc>
              <a:spcPct val="90000"/>
            </a:lnSpc>
            <a:spcBef>
              <a:spcPct val="0"/>
            </a:spcBef>
            <a:spcAft>
              <a:spcPct val="35000"/>
            </a:spcAft>
            <a:buNone/>
          </a:pPr>
          <a:r>
            <a:rPr lang="es-CO" sz="2300" kern="1200" dirty="0">
              <a:latin typeface="Arial" panose="020B0604020202020204" pitchFamily="34" charset="0"/>
              <a:cs typeface="Arial" panose="020B0604020202020204" pitchFamily="34" charset="0"/>
            </a:rPr>
            <a:t>1. Disminución de aportes</a:t>
          </a:r>
        </a:p>
      </dsp:txBody>
      <dsp:txXfrm>
        <a:off x="28821" y="28821"/>
        <a:ext cx="7054374" cy="532758"/>
      </dsp:txXfrm>
    </dsp:sp>
    <dsp:sp modelId="{B72F7923-CEDD-4DA0-BE80-66E904796616}">
      <dsp:nvSpPr>
        <dsp:cNvPr id="0" name=""/>
        <dsp:cNvSpPr/>
      </dsp:nvSpPr>
      <dsp:spPr>
        <a:xfrm>
          <a:off x="0" y="1159014"/>
          <a:ext cx="10160023" cy="504000"/>
        </a:xfrm>
        <a:prstGeom prst="rect">
          <a:avLst/>
        </a:prstGeom>
        <a:solidFill>
          <a:schemeClr val="lt1">
            <a:alpha val="90000"/>
            <a:hueOff val="0"/>
            <a:satOff val="0"/>
            <a:lumOff val="0"/>
            <a:alphaOff val="0"/>
          </a:schemeClr>
        </a:solidFill>
        <a:ln w="6350" cap="flat" cmpd="sng" algn="ctr">
          <a:no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13CA796-473B-4E1D-A423-C9A303D54B7B}">
      <dsp:nvSpPr>
        <dsp:cNvPr id="0" name=""/>
        <dsp:cNvSpPr/>
      </dsp:nvSpPr>
      <dsp:spPr>
        <a:xfrm>
          <a:off x="966741" y="1013864"/>
          <a:ext cx="7112016"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8817" tIns="0" rIns="268817" bIns="0" numCol="1" spcCol="1270" anchor="ctr" anchorCtr="0">
          <a:noAutofit/>
        </a:bodyPr>
        <a:lstStyle/>
        <a:p>
          <a:pPr marL="0" lvl="0" indent="0" algn="l" defTabSz="1022350">
            <a:lnSpc>
              <a:spcPct val="90000"/>
            </a:lnSpc>
            <a:spcBef>
              <a:spcPct val="0"/>
            </a:spcBef>
            <a:spcAft>
              <a:spcPct val="35000"/>
            </a:spcAft>
            <a:buNone/>
          </a:pPr>
          <a:r>
            <a:rPr lang="es-CO" sz="2300" kern="1200" dirty="0">
              <a:latin typeface="Arial" panose="020B0604020202020204" pitchFamily="34" charset="0"/>
              <a:cs typeface="Arial" panose="020B0604020202020204" pitchFamily="34" charset="0"/>
            </a:rPr>
            <a:t>2. Aumento de consumo</a:t>
          </a:r>
        </a:p>
      </dsp:txBody>
      <dsp:txXfrm>
        <a:off x="995562" y="1042685"/>
        <a:ext cx="7054374" cy="532758"/>
      </dsp:txXfrm>
    </dsp:sp>
    <dsp:sp modelId="{D544D9A8-AAE9-4CD1-90C1-A6662D808ED1}">
      <dsp:nvSpPr>
        <dsp:cNvPr id="0" name=""/>
        <dsp:cNvSpPr/>
      </dsp:nvSpPr>
      <dsp:spPr>
        <a:xfrm>
          <a:off x="0" y="1888936"/>
          <a:ext cx="10160023" cy="504000"/>
        </a:xfrm>
        <a:prstGeom prst="rect">
          <a:avLst/>
        </a:prstGeom>
        <a:noFill/>
        <a:ln w="6350" cap="flat" cmpd="sng" algn="ctr">
          <a:no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B83BD7F-175F-4EA0-94A7-A2677291C129}">
      <dsp:nvSpPr>
        <dsp:cNvPr id="0" name=""/>
        <dsp:cNvSpPr/>
      </dsp:nvSpPr>
      <dsp:spPr>
        <a:xfrm>
          <a:off x="1848961" y="1958484"/>
          <a:ext cx="7112016"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8817" tIns="0" rIns="268817" bIns="0" numCol="1" spcCol="1270" anchor="ctr" anchorCtr="0">
          <a:noAutofit/>
        </a:bodyPr>
        <a:lstStyle/>
        <a:p>
          <a:pPr marL="0" lvl="0" indent="0" algn="l" defTabSz="1022350">
            <a:lnSpc>
              <a:spcPct val="90000"/>
            </a:lnSpc>
            <a:spcBef>
              <a:spcPct val="0"/>
            </a:spcBef>
            <a:spcAft>
              <a:spcPct val="35000"/>
            </a:spcAft>
            <a:buNone/>
          </a:pPr>
          <a:r>
            <a:rPr lang="es-CO" sz="2300" kern="1200" dirty="0">
              <a:latin typeface="Arial" panose="020B0604020202020204" pitchFamily="34" charset="0"/>
              <a:cs typeface="Arial" panose="020B0604020202020204" pitchFamily="34" charset="0"/>
            </a:rPr>
            <a:t>3. Incremento de pérdidas</a:t>
          </a:r>
        </a:p>
      </dsp:txBody>
      <dsp:txXfrm>
        <a:off x="1877782" y="1987305"/>
        <a:ext cx="7054374" cy="532758"/>
      </dsp:txXfrm>
    </dsp:sp>
    <dsp:sp modelId="{0F13EA6C-70BF-4A55-A4EE-16BE10B91A6C}">
      <dsp:nvSpPr>
        <dsp:cNvPr id="0" name=""/>
        <dsp:cNvSpPr/>
      </dsp:nvSpPr>
      <dsp:spPr>
        <a:xfrm>
          <a:off x="0" y="3076782"/>
          <a:ext cx="10160023" cy="504000"/>
        </a:xfrm>
        <a:prstGeom prst="rect">
          <a:avLst/>
        </a:prstGeom>
        <a:solidFill>
          <a:schemeClr val="lt1">
            <a:alpha val="90000"/>
            <a:hueOff val="0"/>
            <a:satOff val="0"/>
            <a:lumOff val="0"/>
            <a:alphaOff val="0"/>
          </a:schemeClr>
        </a:solidFill>
        <a:ln w="6350" cap="flat" cmpd="sng" algn="ctr">
          <a:no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526CA45E-22BC-4DB1-BBC7-5FE838A03D3A}">
      <dsp:nvSpPr>
        <dsp:cNvPr id="0" name=""/>
        <dsp:cNvSpPr/>
      </dsp:nvSpPr>
      <dsp:spPr>
        <a:xfrm>
          <a:off x="3048006" y="2888621"/>
          <a:ext cx="7112016"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8817" tIns="0" rIns="268817" bIns="0" numCol="1" spcCol="1270" anchor="ctr" anchorCtr="0">
          <a:noAutofit/>
        </a:bodyPr>
        <a:lstStyle/>
        <a:p>
          <a:pPr marL="0" lvl="0" indent="0" algn="l" defTabSz="1022350">
            <a:lnSpc>
              <a:spcPct val="90000"/>
            </a:lnSpc>
            <a:spcBef>
              <a:spcPct val="0"/>
            </a:spcBef>
            <a:spcAft>
              <a:spcPct val="35000"/>
            </a:spcAft>
            <a:buNone/>
          </a:pPr>
          <a:r>
            <a:rPr lang="es-CO" sz="2300" kern="1200" dirty="0">
              <a:latin typeface="Arial" panose="020B0604020202020204" pitchFamily="34" charset="0"/>
              <a:cs typeface="Arial" panose="020B0604020202020204" pitchFamily="34" charset="0"/>
            </a:rPr>
            <a:t>4. Acciones terapéuticas deletéreas</a:t>
          </a:r>
        </a:p>
      </dsp:txBody>
      <dsp:txXfrm>
        <a:off x="3076827" y="2917442"/>
        <a:ext cx="7054374" cy="5327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05580-EF8F-614C-AD8E-9CDF54C7289B}">
      <dsp:nvSpPr>
        <dsp:cNvPr id="0" name=""/>
        <dsp:cNvSpPr/>
      </dsp:nvSpPr>
      <dsp:spPr>
        <a:xfrm>
          <a:off x="0" y="380850"/>
          <a:ext cx="8767383" cy="428400"/>
        </a:xfrm>
        <a:prstGeom prst="rect">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sp>
    <dsp:sp modelId="{4D142826-1AE6-814F-BB50-C2C3D62E50CA}">
      <dsp:nvSpPr>
        <dsp:cNvPr id="0" name=""/>
        <dsp:cNvSpPr/>
      </dsp:nvSpPr>
      <dsp:spPr>
        <a:xfrm>
          <a:off x="438369" y="129930"/>
          <a:ext cx="6137168" cy="5018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31970" tIns="0" rIns="231970" bIns="0" numCol="1" spcCol="1270" anchor="ctr" anchorCtr="0">
          <a:noAutofit/>
        </a:bodyPr>
        <a:lstStyle/>
        <a:p>
          <a:pPr marL="0" lvl="0" indent="0" algn="l" defTabSz="977900">
            <a:lnSpc>
              <a:spcPct val="90000"/>
            </a:lnSpc>
            <a:spcBef>
              <a:spcPct val="0"/>
            </a:spcBef>
            <a:spcAft>
              <a:spcPct val="35000"/>
            </a:spcAft>
            <a:buNone/>
          </a:pPr>
          <a:r>
            <a:rPr lang="es-ES_tradnl" sz="2200" b="1" kern="1200" dirty="0">
              <a:solidFill>
                <a:schemeClr val="bg1"/>
              </a:solidFill>
              <a:latin typeface="Arial" panose="020B0604020202020204" pitchFamily="34" charset="0"/>
              <a:cs typeface="Arial" panose="020B0604020202020204" pitchFamily="34" charset="0"/>
            </a:rPr>
            <a:t>Pérdida de apetito</a:t>
          </a:r>
        </a:p>
      </dsp:txBody>
      <dsp:txXfrm>
        <a:off x="462867" y="154428"/>
        <a:ext cx="6088172" cy="452844"/>
      </dsp:txXfrm>
    </dsp:sp>
    <dsp:sp modelId="{300FFFC2-53B0-8944-9B87-3DA8E6EE5098}">
      <dsp:nvSpPr>
        <dsp:cNvPr id="0" name=""/>
        <dsp:cNvSpPr/>
      </dsp:nvSpPr>
      <dsp:spPr>
        <a:xfrm>
          <a:off x="0" y="1151970"/>
          <a:ext cx="8767383" cy="428400"/>
        </a:xfrm>
        <a:prstGeom prst="rect">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sp>
    <dsp:sp modelId="{A1EB2381-FD01-2947-BE60-0340935A378D}">
      <dsp:nvSpPr>
        <dsp:cNvPr id="0" name=""/>
        <dsp:cNvSpPr/>
      </dsp:nvSpPr>
      <dsp:spPr>
        <a:xfrm>
          <a:off x="438369" y="901050"/>
          <a:ext cx="6137168" cy="5018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31970" tIns="0" rIns="231970" bIns="0" numCol="1" spcCol="1270" anchor="ctr" anchorCtr="0">
          <a:noAutofit/>
        </a:bodyPr>
        <a:lstStyle/>
        <a:p>
          <a:pPr marL="0" lvl="0" indent="0" algn="l" defTabSz="977900">
            <a:lnSpc>
              <a:spcPct val="90000"/>
            </a:lnSpc>
            <a:spcBef>
              <a:spcPct val="0"/>
            </a:spcBef>
            <a:spcAft>
              <a:spcPct val="35000"/>
            </a:spcAft>
            <a:buNone/>
          </a:pPr>
          <a:r>
            <a:rPr lang="es-ES_tradnl" sz="2200" b="1" kern="1200" dirty="0">
              <a:solidFill>
                <a:schemeClr val="bg1"/>
              </a:solidFill>
              <a:latin typeface="Arial" panose="020B0604020202020204" pitchFamily="34" charset="0"/>
              <a:cs typeface="Arial" panose="020B0604020202020204" pitchFamily="34" charset="0"/>
            </a:rPr>
            <a:t>Disfagia</a:t>
          </a:r>
        </a:p>
      </dsp:txBody>
      <dsp:txXfrm>
        <a:off x="462867" y="925548"/>
        <a:ext cx="6088172" cy="452844"/>
      </dsp:txXfrm>
    </dsp:sp>
    <dsp:sp modelId="{EDD61A0F-04D9-8A4D-BE75-1F476B18E9F7}">
      <dsp:nvSpPr>
        <dsp:cNvPr id="0" name=""/>
        <dsp:cNvSpPr/>
      </dsp:nvSpPr>
      <dsp:spPr>
        <a:xfrm>
          <a:off x="0" y="1923090"/>
          <a:ext cx="8767383" cy="428400"/>
        </a:xfrm>
        <a:prstGeom prst="rect">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sp>
    <dsp:sp modelId="{78A49611-B516-C648-9323-673047FF9D0D}">
      <dsp:nvSpPr>
        <dsp:cNvPr id="0" name=""/>
        <dsp:cNvSpPr/>
      </dsp:nvSpPr>
      <dsp:spPr>
        <a:xfrm>
          <a:off x="438369" y="1672170"/>
          <a:ext cx="6137168" cy="5018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31970" tIns="0" rIns="231970" bIns="0" numCol="1" spcCol="1270" anchor="ctr" anchorCtr="0">
          <a:noAutofit/>
        </a:bodyPr>
        <a:lstStyle/>
        <a:p>
          <a:pPr marL="0" lvl="0" indent="0" algn="l" defTabSz="977900">
            <a:lnSpc>
              <a:spcPct val="90000"/>
            </a:lnSpc>
            <a:spcBef>
              <a:spcPct val="0"/>
            </a:spcBef>
            <a:spcAft>
              <a:spcPct val="35000"/>
            </a:spcAft>
            <a:buNone/>
          </a:pPr>
          <a:r>
            <a:rPr lang="es-ES_tradnl" sz="2200" b="1" kern="1200" dirty="0">
              <a:solidFill>
                <a:schemeClr val="bg1"/>
              </a:solidFill>
              <a:latin typeface="Arial" panose="020B0604020202020204" pitchFamily="34" charset="0"/>
              <a:cs typeface="Arial" panose="020B0604020202020204" pitchFamily="34" charset="0"/>
            </a:rPr>
            <a:t>Incapacidad de absorción de nutrientes</a:t>
          </a:r>
        </a:p>
      </dsp:txBody>
      <dsp:txXfrm>
        <a:off x="462867" y="1696668"/>
        <a:ext cx="6088172" cy="452844"/>
      </dsp:txXfrm>
    </dsp:sp>
    <dsp:sp modelId="{4FECE53C-C941-644A-92BC-26B614C35960}">
      <dsp:nvSpPr>
        <dsp:cNvPr id="0" name=""/>
        <dsp:cNvSpPr/>
      </dsp:nvSpPr>
      <dsp:spPr>
        <a:xfrm>
          <a:off x="0" y="2694210"/>
          <a:ext cx="8767383" cy="428400"/>
        </a:xfrm>
        <a:prstGeom prst="rect">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sp>
    <dsp:sp modelId="{6E068C3D-DAA4-9742-8B77-BA9B7A5D4CDA}">
      <dsp:nvSpPr>
        <dsp:cNvPr id="0" name=""/>
        <dsp:cNvSpPr/>
      </dsp:nvSpPr>
      <dsp:spPr>
        <a:xfrm>
          <a:off x="438369" y="2443290"/>
          <a:ext cx="6137168" cy="5018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31970" tIns="0" rIns="231970" bIns="0" numCol="1" spcCol="1270" anchor="ctr" anchorCtr="0">
          <a:noAutofit/>
        </a:bodyPr>
        <a:lstStyle/>
        <a:p>
          <a:pPr marL="0" lvl="0" indent="0" algn="l" defTabSz="977900">
            <a:lnSpc>
              <a:spcPct val="90000"/>
            </a:lnSpc>
            <a:spcBef>
              <a:spcPct val="0"/>
            </a:spcBef>
            <a:spcAft>
              <a:spcPct val="35000"/>
            </a:spcAft>
            <a:buNone/>
          </a:pPr>
          <a:r>
            <a:rPr lang="es-ES_tradnl" sz="2200" b="1" kern="1200" dirty="0">
              <a:solidFill>
                <a:schemeClr val="bg1"/>
              </a:solidFill>
              <a:latin typeface="Arial" panose="020B0604020202020204" pitchFamily="34" charset="0"/>
              <a:cs typeface="Arial" panose="020B0604020202020204" pitchFamily="34" charset="0"/>
            </a:rPr>
            <a:t>Vómito</a:t>
          </a:r>
        </a:p>
      </dsp:txBody>
      <dsp:txXfrm>
        <a:off x="462867" y="2467788"/>
        <a:ext cx="6088172" cy="452844"/>
      </dsp:txXfrm>
    </dsp:sp>
    <dsp:sp modelId="{8F9BFB35-C925-2D4E-A953-DE3CEB43BD19}">
      <dsp:nvSpPr>
        <dsp:cNvPr id="0" name=""/>
        <dsp:cNvSpPr/>
      </dsp:nvSpPr>
      <dsp:spPr>
        <a:xfrm>
          <a:off x="0" y="3465330"/>
          <a:ext cx="8767383" cy="428400"/>
        </a:xfrm>
        <a:prstGeom prst="rect">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sp>
    <dsp:sp modelId="{B903CA4D-ABCE-C345-BF8A-E17FC31DBEFB}">
      <dsp:nvSpPr>
        <dsp:cNvPr id="0" name=""/>
        <dsp:cNvSpPr/>
      </dsp:nvSpPr>
      <dsp:spPr>
        <a:xfrm>
          <a:off x="438369" y="3214410"/>
          <a:ext cx="6137168" cy="5018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31970" tIns="0" rIns="231970" bIns="0" numCol="1" spcCol="1270" anchor="ctr" anchorCtr="0">
          <a:noAutofit/>
        </a:bodyPr>
        <a:lstStyle/>
        <a:p>
          <a:pPr marL="0" lvl="0" indent="0" algn="l" defTabSz="977900">
            <a:lnSpc>
              <a:spcPct val="90000"/>
            </a:lnSpc>
            <a:spcBef>
              <a:spcPct val="0"/>
            </a:spcBef>
            <a:spcAft>
              <a:spcPct val="35000"/>
            </a:spcAft>
            <a:buNone/>
          </a:pPr>
          <a:r>
            <a:rPr lang="es-ES_tradnl" sz="2200" b="1" kern="1200" dirty="0">
              <a:solidFill>
                <a:schemeClr val="bg1"/>
              </a:solidFill>
              <a:latin typeface="Arial" panose="020B0604020202020204" pitchFamily="34" charset="0"/>
              <a:cs typeface="Arial" panose="020B0604020202020204" pitchFamily="34" charset="0"/>
            </a:rPr>
            <a:t>Disnea</a:t>
          </a:r>
        </a:p>
      </dsp:txBody>
      <dsp:txXfrm>
        <a:off x="462867" y="3238908"/>
        <a:ext cx="6088172" cy="452844"/>
      </dsp:txXfrm>
    </dsp:sp>
    <dsp:sp modelId="{A04BE108-D70C-2044-8F53-7FE64C5B96E2}">
      <dsp:nvSpPr>
        <dsp:cNvPr id="0" name=""/>
        <dsp:cNvSpPr/>
      </dsp:nvSpPr>
      <dsp:spPr>
        <a:xfrm>
          <a:off x="0" y="4236450"/>
          <a:ext cx="8767383" cy="428400"/>
        </a:xfrm>
        <a:prstGeom prst="rect">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sp>
    <dsp:sp modelId="{155F9ABB-5156-D746-B99F-D14E46CA8EEA}">
      <dsp:nvSpPr>
        <dsp:cNvPr id="0" name=""/>
        <dsp:cNvSpPr/>
      </dsp:nvSpPr>
      <dsp:spPr>
        <a:xfrm>
          <a:off x="438369" y="3985530"/>
          <a:ext cx="6137168" cy="5018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31970" tIns="0" rIns="231970" bIns="0" numCol="1" spcCol="1270" anchor="ctr" anchorCtr="0">
          <a:noAutofit/>
        </a:bodyPr>
        <a:lstStyle/>
        <a:p>
          <a:pPr marL="0" lvl="0" indent="0" algn="l" defTabSz="977900">
            <a:lnSpc>
              <a:spcPct val="90000"/>
            </a:lnSpc>
            <a:spcBef>
              <a:spcPct val="0"/>
            </a:spcBef>
            <a:spcAft>
              <a:spcPct val="35000"/>
            </a:spcAft>
            <a:buNone/>
          </a:pPr>
          <a:r>
            <a:rPr lang="es-ES_tradnl" sz="2200" b="1" kern="1200" dirty="0">
              <a:solidFill>
                <a:schemeClr val="bg1"/>
              </a:solidFill>
              <a:latin typeface="Arial" panose="020B0604020202020204" pitchFamily="34" charset="0"/>
              <a:cs typeface="Arial" panose="020B0604020202020204" pitchFamily="34" charset="0"/>
            </a:rPr>
            <a:t>Alteraciones psicológicas</a:t>
          </a:r>
        </a:p>
      </dsp:txBody>
      <dsp:txXfrm>
        <a:off x="462867" y="4010028"/>
        <a:ext cx="6088172" cy="4528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10941-00BA-0545-8DE0-F1AF514B1BA0}">
      <dsp:nvSpPr>
        <dsp:cNvPr id="0" name=""/>
        <dsp:cNvSpPr/>
      </dsp:nvSpPr>
      <dsp:spPr>
        <a:xfrm>
          <a:off x="0" y="347020"/>
          <a:ext cx="9983449" cy="579600"/>
        </a:xfrm>
        <a:prstGeom prst="rect">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sp>
    <dsp:sp modelId="{130216D0-2B80-F348-ACE2-ADCFD13CD5F7}">
      <dsp:nvSpPr>
        <dsp:cNvPr id="0" name=""/>
        <dsp:cNvSpPr/>
      </dsp:nvSpPr>
      <dsp:spPr>
        <a:xfrm>
          <a:off x="499172" y="7539"/>
          <a:ext cx="8298951" cy="6789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4145" tIns="0" rIns="264145" bIns="0" numCol="1" spcCol="1270" anchor="ctr" anchorCtr="0">
          <a:noAutofit/>
        </a:bodyPr>
        <a:lstStyle/>
        <a:p>
          <a:pPr marL="0" lvl="0" indent="0" algn="l" defTabSz="1066800">
            <a:lnSpc>
              <a:spcPct val="90000"/>
            </a:lnSpc>
            <a:spcBef>
              <a:spcPct val="0"/>
            </a:spcBef>
            <a:spcAft>
              <a:spcPct val="35000"/>
            </a:spcAft>
            <a:buNone/>
          </a:pPr>
          <a:r>
            <a:rPr lang="es-ES_tradnl" sz="2400" b="1" kern="1200" dirty="0">
              <a:latin typeface="Arial" panose="020B0604020202020204" pitchFamily="34" charset="0"/>
              <a:cs typeface="Arial" panose="020B0604020202020204" pitchFamily="34" charset="0"/>
            </a:rPr>
            <a:t>Estrés orgánico: infecciones, trauma, cirugía</a:t>
          </a:r>
        </a:p>
      </dsp:txBody>
      <dsp:txXfrm>
        <a:off x="532316" y="40683"/>
        <a:ext cx="8232663" cy="612672"/>
      </dsp:txXfrm>
    </dsp:sp>
    <dsp:sp modelId="{21281B24-72F9-D04E-8021-C6568DCFE6EB}">
      <dsp:nvSpPr>
        <dsp:cNvPr id="0" name=""/>
        <dsp:cNvSpPr/>
      </dsp:nvSpPr>
      <dsp:spPr>
        <a:xfrm>
          <a:off x="0" y="1390300"/>
          <a:ext cx="9983449" cy="579600"/>
        </a:xfrm>
        <a:prstGeom prst="rect">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sp>
    <dsp:sp modelId="{C0DF60CB-B9ED-914A-A158-38C079B3BF0B}">
      <dsp:nvSpPr>
        <dsp:cNvPr id="0" name=""/>
        <dsp:cNvSpPr/>
      </dsp:nvSpPr>
      <dsp:spPr>
        <a:xfrm>
          <a:off x="499172" y="1050819"/>
          <a:ext cx="8298951" cy="6789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4145" tIns="0" rIns="264145" bIns="0" numCol="1" spcCol="1270" anchor="ctr" anchorCtr="0">
          <a:noAutofit/>
        </a:bodyPr>
        <a:lstStyle/>
        <a:p>
          <a:pPr marL="0" lvl="0" indent="0" algn="l" defTabSz="1066800">
            <a:lnSpc>
              <a:spcPct val="90000"/>
            </a:lnSpc>
            <a:spcBef>
              <a:spcPct val="0"/>
            </a:spcBef>
            <a:spcAft>
              <a:spcPct val="35000"/>
            </a:spcAft>
            <a:buNone/>
          </a:pPr>
          <a:r>
            <a:rPr lang="es-ES_tradnl" sz="2400" b="1" kern="1200" dirty="0">
              <a:latin typeface="Arial" panose="020B0604020202020204" pitchFamily="34" charset="0"/>
              <a:cs typeface="Arial" panose="020B0604020202020204" pitchFamily="34" charset="0"/>
            </a:rPr>
            <a:t>Enfermedades metabólicas</a:t>
          </a:r>
        </a:p>
      </dsp:txBody>
      <dsp:txXfrm>
        <a:off x="532316" y="1083963"/>
        <a:ext cx="8232663" cy="612672"/>
      </dsp:txXfrm>
    </dsp:sp>
    <dsp:sp modelId="{3BDCDB02-D669-9A4E-908A-ADA071FE522D}">
      <dsp:nvSpPr>
        <dsp:cNvPr id="0" name=""/>
        <dsp:cNvSpPr/>
      </dsp:nvSpPr>
      <dsp:spPr>
        <a:xfrm>
          <a:off x="0" y="2433580"/>
          <a:ext cx="9983449" cy="579600"/>
        </a:xfrm>
        <a:prstGeom prst="rect">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sp>
    <dsp:sp modelId="{8C26BFCA-31DE-234F-8355-516C57F2E741}">
      <dsp:nvSpPr>
        <dsp:cNvPr id="0" name=""/>
        <dsp:cNvSpPr/>
      </dsp:nvSpPr>
      <dsp:spPr>
        <a:xfrm>
          <a:off x="499172" y="2094100"/>
          <a:ext cx="8298951" cy="6789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4145" tIns="0" rIns="264145" bIns="0" numCol="1" spcCol="1270" anchor="ctr" anchorCtr="0">
          <a:noAutofit/>
        </a:bodyPr>
        <a:lstStyle/>
        <a:p>
          <a:pPr marL="0" lvl="0" indent="0" algn="l" defTabSz="1066800">
            <a:lnSpc>
              <a:spcPct val="90000"/>
            </a:lnSpc>
            <a:spcBef>
              <a:spcPct val="0"/>
            </a:spcBef>
            <a:spcAft>
              <a:spcPct val="35000"/>
            </a:spcAft>
            <a:buNone/>
          </a:pPr>
          <a:r>
            <a:rPr lang="es-CO" sz="2400" b="1" kern="1200">
              <a:latin typeface="Arial" panose="020B0604020202020204" pitchFamily="34" charset="0"/>
              <a:cs typeface="Arial" panose="020B0604020202020204" pitchFamily="34" charset="0"/>
            </a:rPr>
            <a:t>Insuficiencia orgánica: renal, hepática, pancreática</a:t>
          </a:r>
          <a:endParaRPr lang="es-ES_tradnl" sz="2400" b="1" kern="1200" dirty="0">
            <a:latin typeface="Arial" panose="020B0604020202020204" pitchFamily="34" charset="0"/>
            <a:cs typeface="Arial" panose="020B0604020202020204" pitchFamily="34" charset="0"/>
          </a:endParaRPr>
        </a:p>
      </dsp:txBody>
      <dsp:txXfrm>
        <a:off x="532316" y="2127244"/>
        <a:ext cx="8232663" cy="612672"/>
      </dsp:txXfrm>
    </dsp:sp>
    <dsp:sp modelId="{8D49B9BB-5175-B14A-9BA9-E6166D28EA9F}">
      <dsp:nvSpPr>
        <dsp:cNvPr id="0" name=""/>
        <dsp:cNvSpPr/>
      </dsp:nvSpPr>
      <dsp:spPr>
        <a:xfrm>
          <a:off x="0" y="3476860"/>
          <a:ext cx="9983449" cy="579600"/>
        </a:xfrm>
        <a:prstGeom prst="rect">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sp>
    <dsp:sp modelId="{687A175E-0154-FF49-A546-DDDE15DBFAC3}">
      <dsp:nvSpPr>
        <dsp:cNvPr id="0" name=""/>
        <dsp:cNvSpPr/>
      </dsp:nvSpPr>
      <dsp:spPr>
        <a:xfrm>
          <a:off x="499172" y="3137380"/>
          <a:ext cx="8298951" cy="6789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4145" tIns="0" rIns="264145" bIns="0" numCol="1" spcCol="1270" anchor="ctr" anchorCtr="0">
          <a:noAutofit/>
        </a:bodyPr>
        <a:lstStyle/>
        <a:p>
          <a:pPr marL="0" lvl="0" indent="0" algn="l" defTabSz="1066800">
            <a:lnSpc>
              <a:spcPct val="90000"/>
            </a:lnSpc>
            <a:spcBef>
              <a:spcPct val="0"/>
            </a:spcBef>
            <a:spcAft>
              <a:spcPct val="35000"/>
            </a:spcAft>
            <a:buNone/>
          </a:pPr>
          <a:r>
            <a:rPr lang="es-ES_tradnl" sz="2400" b="1" kern="1200">
              <a:latin typeface="Arial" panose="020B0604020202020204" pitchFamily="34" charset="0"/>
              <a:cs typeface="Arial" panose="020B0604020202020204" pitchFamily="34" charset="0"/>
            </a:rPr>
            <a:t>Enfermedades crónicas: EPOC, ICC</a:t>
          </a:r>
          <a:endParaRPr lang="es-ES_tradnl" sz="2400" b="1" kern="1200" dirty="0">
            <a:latin typeface="Arial" panose="020B0604020202020204" pitchFamily="34" charset="0"/>
            <a:cs typeface="Arial" panose="020B0604020202020204" pitchFamily="34" charset="0"/>
          </a:endParaRPr>
        </a:p>
      </dsp:txBody>
      <dsp:txXfrm>
        <a:off x="532316" y="3170524"/>
        <a:ext cx="8232663" cy="6126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D80EA1-7AEF-B841-A9D1-FDC20ACD74DD}">
      <dsp:nvSpPr>
        <dsp:cNvPr id="0" name=""/>
        <dsp:cNvSpPr/>
      </dsp:nvSpPr>
      <dsp:spPr>
        <a:xfrm>
          <a:off x="0" y="464019"/>
          <a:ext cx="7510072" cy="781200"/>
        </a:xfrm>
        <a:prstGeom prst="rect">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sp>
    <dsp:sp modelId="{BFDB243B-7D4F-394C-B5A2-706D1FB709DF}">
      <dsp:nvSpPr>
        <dsp:cNvPr id="0" name=""/>
        <dsp:cNvSpPr/>
      </dsp:nvSpPr>
      <dsp:spPr>
        <a:xfrm>
          <a:off x="375503" y="6459"/>
          <a:ext cx="5257050" cy="9151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8704" tIns="0" rIns="198704" bIns="0" numCol="1" spcCol="1270" anchor="ctr" anchorCtr="0">
          <a:noAutofit/>
        </a:bodyPr>
        <a:lstStyle/>
        <a:p>
          <a:pPr marL="0" lvl="0" indent="0" algn="l" defTabSz="1155700">
            <a:lnSpc>
              <a:spcPct val="90000"/>
            </a:lnSpc>
            <a:spcBef>
              <a:spcPct val="0"/>
            </a:spcBef>
            <a:spcAft>
              <a:spcPct val="35000"/>
            </a:spcAft>
            <a:buNone/>
          </a:pPr>
          <a:r>
            <a:rPr lang="es-ES_tradnl" sz="2600" b="1" kern="1200" dirty="0">
              <a:latin typeface="Arial" panose="020B0604020202020204" pitchFamily="34" charset="0"/>
              <a:cs typeface="Arial" panose="020B0604020202020204" pitchFamily="34" charset="0"/>
            </a:rPr>
            <a:t>Diarrea y vómito</a:t>
          </a:r>
        </a:p>
      </dsp:txBody>
      <dsp:txXfrm>
        <a:off x="420175" y="51131"/>
        <a:ext cx="5167706" cy="825776"/>
      </dsp:txXfrm>
    </dsp:sp>
    <dsp:sp modelId="{82557DC6-8A87-4A4A-A2BB-CC6C5D089D88}">
      <dsp:nvSpPr>
        <dsp:cNvPr id="0" name=""/>
        <dsp:cNvSpPr/>
      </dsp:nvSpPr>
      <dsp:spPr>
        <a:xfrm>
          <a:off x="0" y="1870179"/>
          <a:ext cx="7510072" cy="781200"/>
        </a:xfrm>
        <a:prstGeom prst="rect">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sp>
    <dsp:sp modelId="{6A1DDCD8-4EF8-9042-B79A-F6C6B046CA38}">
      <dsp:nvSpPr>
        <dsp:cNvPr id="0" name=""/>
        <dsp:cNvSpPr/>
      </dsp:nvSpPr>
      <dsp:spPr>
        <a:xfrm>
          <a:off x="375503" y="1412619"/>
          <a:ext cx="5257050" cy="9151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8704" tIns="0" rIns="198704" bIns="0" numCol="1" spcCol="1270" anchor="ctr" anchorCtr="0">
          <a:noAutofit/>
        </a:bodyPr>
        <a:lstStyle/>
        <a:p>
          <a:pPr marL="0" lvl="0" indent="0" algn="l" defTabSz="1155700">
            <a:lnSpc>
              <a:spcPct val="90000"/>
            </a:lnSpc>
            <a:spcBef>
              <a:spcPct val="0"/>
            </a:spcBef>
            <a:spcAft>
              <a:spcPct val="35000"/>
            </a:spcAft>
            <a:buNone/>
          </a:pPr>
          <a:r>
            <a:rPr lang="es-ES_tradnl" sz="2600" b="1" kern="1200" dirty="0">
              <a:latin typeface="Arial" panose="020B0604020202020204" pitchFamily="34" charset="0"/>
              <a:cs typeface="Arial" panose="020B0604020202020204" pitchFamily="34" charset="0"/>
            </a:rPr>
            <a:t>Fístulas</a:t>
          </a:r>
        </a:p>
      </dsp:txBody>
      <dsp:txXfrm>
        <a:off x="420175" y="1457291"/>
        <a:ext cx="5167706" cy="825776"/>
      </dsp:txXfrm>
    </dsp:sp>
    <dsp:sp modelId="{84EB1D86-F77A-6243-8CB1-25298DFA8187}">
      <dsp:nvSpPr>
        <dsp:cNvPr id="0" name=""/>
        <dsp:cNvSpPr/>
      </dsp:nvSpPr>
      <dsp:spPr>
        <a:xfrm>
          <a:off x="0" y="3276340"/>
          <a:ext cx="7510072" cy="781200"/>
        </a:xfrm>
        <a:prstGeom prst="rect">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sp>
    <dsp:sp modelId="{CE92D35A-EA47-DC4D-9E83-CE737CA711E9}">
      <dsp:nvSpPr>
        <dsp:cNvPr id="0" name=""/>
        <dsp:cNvSpPr/>
      </dsp:nvSpPr>
      <dsp:spPr>
        <a:xfrm>
          <a:off x="375503" y="2818780"/>
          <a:ext cx="5257050" cy="9151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8704" tIns="0" rIns="198704" bIns="0" numCol="1" spcCol="1270" anchor="ctr" anchorCtr="0">
          <a:noAutofit/>
        </a:bodyPr>
        <a:lstStyle/>
        <a:p>
          <a:pPr marL="0" lvl="0" indent="0" algn="l" defTabSz="1155700">
            <a:lnSpc>
              <a:spcPct val="90000"/>
            </a:lnSpc>
            <a:spcBef>
              <a:spcPct val="0"/>
            </a:spcBef>
            <a:spcAft>
              <a:spcPct val="35000"/>
            </a:spcAft>
            <a:buNone/>
          </a:pPr>
          <a:r>
            <a:rPr lang="es-ES_tradnl" sz="2600" b="1" kern="1200" dirty="0">
              <a:latin typeface="Arial" panose="020B0604020202020204" pitchFamily="34" charset="0"/>
              <a:cs typeface="Arial" panose="020B0604020202020204" pitchFamily="34" charset="0"/>
            </a:rPr>
            <a:t>Quemaduras</a:t>
          </a:r>
        </a:p>
      </dsp:txBody>
      <dsp:txXfrm>
        <a:off x="420175" y="2863452"/>
        <a:ext cx="5167706" cy="8257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B70BE-8780-574E-9BE6-681EF335E30E}">
      <dsp:nvSpPr>
        <dsp:cNvPr id="0" name=""/>
        <dsp:cNvSpPr/>
      </dsp:nvSpPr>
      <dsp:spPr>
        <a:xfrm>
          <a:off x="0" y="347020"/>
          <a:ext cx="8159547" cy="579600"/>
        </a:xfrm>
        <a:prstGeom prst="rect">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sp>
    <dsp:sp modelId="{10875367-A6B7-7547-9BE5-69BE21E48166}">
      <dsp:nvSpPr>
        <dsp:cNvPr id="0" name=""/>
        <dsp:cNvSpPr/>
      </dsp:nvSpPr>
      <dsp:spPr>
        <a:xfrm>
          <a:off x="407977" y="7539"/>
          <a:ext cx="7304728" cy="6789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888" tIns="0" rIns="215888" bIns="0" numCol="1" spcCol="1270" anchor="ctr" anchorCtr="0">
          <a:noAutofit/>
        </a:bodyPr>
        <a:lstStyle/>
        <a:p>
          <a:pPr marL="0" lvl="0" indent="0" algn="l" defTabSz="889000">
            <a:lnSpc>
              <a:spcPct val="90000"/>
            </a:lnSpc>
            <a:spcBef>
              <a:spcPct val="0"/>
            </a:spcBef>
            <a:spcAft>
              <a:spcPct val="35000"/>
            </a:spcAft>
            <a:buNone/>
          </a:pPr>
          <a:r>
            <a:rPr lang="es-ES_tradnl" sz="2000" b="1" kern="1200" dirty="0">
              <a:latin typeface="Arial" panose="020B0604020202020204" pitchFamily="34" charset="0"/>
              <a:cs typeface="Arial" panose="020B0604020202020204" pitchFamily="34" charset="0"/>
            </a:rPr>
            <a:t>Efectos adversos de los medicamentos o tratamientos</a:t>
          </a:r>
        </a:p>
      </dsp:txBody>
      <dsp:txXfrm>
        <a:off x="441121" y="40683"/>
        <a:ext cx="7238440" cy="612672"/>
      </dsp:txXfrm>
    </dsp:sp>
    <dsp:sp modelId="{D0312730-CE5A-FC43-82EB-4538EE1334BB}">
      <dsp:nvSpPr>
        <dsp:cNvPr id="0" name=""/>
        <dsp:cNvSpPr/>
      </dsp:nvSpPr>
      <dsp:spPr>
        <a:xfrm>
          <a:off x="0" y="1390300"/>
          <a:ext cx="8159547" cy="579600"/>
        </a:xfrm>
        <a:prstGeom prst="rect">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sp>
    <dsp:sp modelId="{F44F6F95-6B43-3340-808E-6E44722996BE}">
      <dsp:nvSpPr>
        <dsp:cNvPr id="0" name=""/>
        <dsp:cNvSpPr/>
      </dsp:nvSpPr>
      <dsp:spPr>
        <a:xfrm>
          <a:off x="407977" y="1050819"/>
          <a:ext cx="7304728" cy="6789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888" tIns="0" rIns="215888" bIns="0" numCol="1" spcCol="1270" anchor="ctr" anchorCtr="0">
          <a:noAutofit/>
        </a:bodyPr>
        <a:lstStyle/>
        <a:p>
          <a:pPr marL="0" lvl="0" indent="0" algn="l" defTabSz="889000">
            <a:lnSpc>
              <a:spcPct val="90000"/>
            </a:lnSpc>
            <a:spcBef>
              <a:spcPct val="0"/>
            </a:spcBef>
            <a:spcAft>
              <a:spcPct val="35000"/>
            </a:spcAft>
            <a:buNone/>
          </a:pPr>
          <a:r>
            <a:rPr lang="es-CO" sz="2000" b="1" kern="1200" dirty="0">
              <a:latin typeface="Arial" panose="020B0604020202020204" pitchFamily="34" charset="0"/>
              <a:cs typeface="Arial" panose="020B0604020202020204" pitchFamily="34" charset="0"/>
            </a:rPr>
            <a:t>Ayunos prolongados por procedimientos diagnósticos o terapéuticos</a:t>
          </a:r>
          <a:endParaRPr lang="es-ES_tradnl" sz="2000" b="1" kern="1200" dirty="0">
            <a:latin typeface="Arial" panose="020B0604020202020204" pitchFamily="34" charset="0"/>
            <a:cs typeface="Arial" panose="020B0604020202020204" pitchFamily="34" charset="0"/>
          </a:endParaRPr>
        </a:p>
      </dsp:txBody>
      <dsp:txXfrm>
        <a:off x="441121" y="1083963"/>
        <a:ext cx="7238440" cy="612672"/>
      </dsp:txXfrm>
    </dsp:sp>
    <dsp:sp modelId="{802CC32B-4065-8A46-8279-2EFB195362FD}">
      <dsp:nvSpPr>
        <dsp:cNvPr id="0" name=""/>
        <dsp:cNvSpPr/>
      </dsp:nvSpPr>
      <dsp:spPr>
        <a:xfrm>
          <a:off x="0" y="2433580"/>
          <a:ext cx="8159547" cy="579600"/>
        </a:xfrm>
        <a:prstGeom prst="rect">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sp>
    <dsp:sp modelId="{08010B39-A9BD-7D48-97B0-DE5419A9475D}">
      <dsp:nvSpPr>
        <dsp:cNvPr id="0" name=""/>
        <dsp:cNvSpPr/>
      </dsp:nvSpPr>
      <dsp:spPr>
        <a:xfrm>
          <a:off x="407977" y="2094100"/>
          <a:ext cx="7304728" cy="6789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888" tIns="0" rIns="215888" bIns="0" numCol="1" spcCol="1270" anchor="ctr" anchorCtr="0">
          <a:noAutofit/>
        </a:bodyPr>
        <a:lstStyle/>
        <a:p>
          <a:pPr marL="0" lvl="0" indent="0" algn="l" defTabSz="889000">
            <a:lnSpc>
              <a:spcPct val="90000"/>
            </a:lnSpc>
            <a:spcBef>
              <a:spcPct val="0"/>
            </a:spcBef>
            <a:spcAft>
              <a:spcPct val="35000"/>
            </a:spcAft>
            <a:buNone/>
          </a:pPr>
          <a:r>
            <a:rPr lang="es-CO" sz="2000" b="1" kern="1200" dirty="0">
              <a:latin typeface="Arial" panose="020B0604020202020204" pitchFamily="34" charset="0"/>
              <a:cs typeface="Arial" panose="020B0604020202020204" pitchFamily="34" charset="0"/>
            </a:rPr>
            <a:t>Restricciones dietarias</a:t>
          </a:r>
          <a:endParaRPr lang="es-ES_tradnl" sz="2000" b="1" kern="1200" dirty="0">
            <a:latin typeface="Arial" panose="020B0604020202020204" pitchFamily="34" charset="0"/>
            <a:cs typeface="Arial" panose="020B0604020202020204" pitchFamily="34" charset="0"/>
          </a:endParaRPr>
        </a:p>
      </dsp:txBody>
      <dsp:txXfrm>
        <a:off x="441121" y="2127244"/>
        <a:ext cx="7238440" cy="612672"/>
      </dsp:txXfrm>
    </dsp:sp>
    <dsp:sp modelId="{C09C2ADE-6126-9A45-8531-67D6AA2DBE41}">
      <dsp:nvSpPr>
        <dsp:cNvPr id="0" name=""/>
        <dsp:cNvSpPr/>
      </dsp:nvSpPr>
      <dsp:spPr>
        <a:xfrm>
          <a:off x="0" y="3476860"/>
          <a:ext cx="8159547" cy="579600"/>
        </a:xfrm>
        <a:prstGeom prst="rect">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sp>
    <dsp:sp modelId="{A3DB5F8C-BB64-EF49-A8BF-7CA706B35BBA}">
      <dsp:nvSpPr>
        <dsp:cNvPr id="0" name=""/>
        <dsp:cNvSpPr/>
      </dsp:nvSpPr>
      <dsp:spPr>
        <a:xfrm>
          <a:off x="407977" y="3137380"/>
          <a:ext cx="7304728" cy="6789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888" tIns="0" rIns="215888" bIns="0" numCol="1" spcCol="1270" anchor="ctr" anchorCtr="0">
          <a:noAutofit/>
        </a:bodyPr>
        <a:lstStyle/>
        <a:p>
          <a:pPr marL="0" lvl="0" indent="0" algn="l" defTabSz="889000">
            <a:lnSpc>
              <a:spcPct val="90000"/>
            </a:lnSpc>
            <a:spcBef>
              <a:spcPct val="0"/>
            </a:spcBef>
            <a:spcAft>
              <a:spcPct val="35000"/>
            </a:spcAft>
            <a:buNone/>
          </a:pPr>
          <a:r>
            <a:rPr lang="es-CO" sz="2000" b="1" kern="1200" dirty="0">
              <a:latin typeface="Arial" panose="020B0604020202020204" pitchFamily="34" charset="0"/>
              <a:cs typeface="Arial" panose="020B0604020202020204" pitchFamily="34" charset="0"/>
            </a:rPr>
            <a:t>Procedimientos quirúrgicos</a:t>
          </a:r>
          <a:endParaRPr lang="es-ES_tradnl" sz="2000" b="1" kern="1200" dirty="0">
            <a:latin typeface="Arial" panose="020B0604020202020204" pitchFamily="34" charset="0"/>
            <a:cs typeface="Arial" panose="020B0604020202020204" pitchFamily="34" charset="0"/>
          </a:endParaRPr>
        </a:p>
      </dsp:txBody>
      <dsp:txXfrm>
        <a:off x="441121" y="3170524"/>
        <a:ext cx="7238440" cy="6126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363331-BBBB-AC41-9DF8-3BED346C8504}">
      <dsp:nvSpPr>
        <dsp:cNvPr id="0" name=""/>
        <dsp:cNvSpPr/>
      </dsp:nvSpPr>
      <dsp:spPr>
        <a:xfrm>
          <a:off x="5753380" y="2446996"/>
          <a:ext cx="958018" cy="455929"/>
        </a:xfrm>
        <a:custGeom>
          <a:avLst/>
          <a:gdLst/>
          <a:ahLst/>
          <a:cxnLst/>
          <a:rect l="0" t="0" r="0" b="0"/>
          <a:pathLst>
            <a:path>
              <a:moveTo>
                <a:pt x="0" y="0"/>
              </a:moveTo>
              <a:lnTo>
                <a:pt x="0" y="310702"/>
              </a:lnTo>
              <a:lnTo>
                <a:pt x="958018" y="310702"/>
              </a:lnTo>
              <a:lnTo>
                <a:pt x="958018" y="45592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46D58FA-087F-4948-B57B-4F7BFF97B50E}">
      <dsp:nvSpPr>
        <dsp:cNvPr id="0" name=""/>
        <dsp:cNvSpPr/>
      </dsp:nvSpPr>
      <dsp:spPr>
        <a:xfrm>
          <a:off x="4795361" y="2446996"/>
          <a:ext cx="958018" cy="455929"/>
        </a:xfrm>
        <a:custGeom>
          <a:avLst/>
          <a:gdLst/>
          <a:ahLst/>
          <a:cxnLst/>
          <a:rect l="0" t="0" r="0" b="0"/>
          <a:pathLst>
            <a:path>
              <a:moveTo>
                <a:pt x="958018" y="0"/>
              </a:moveTo>
              <a:lnTo>
                <a:pt x="958018" y="310702"/>
              </a:lnTo>
              <a:lnTo>
                <a:pt x="0" y="310702"/>
              </a:lnTo>
              <a:lnTo>
                <a:pt x="0" y="45592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6494E16-E5E4-DB41-9E15-404A1AE34633}">
      <dsp:nvSpPr>
        <dsp:cNvPr id="0" name=""/>
        <dsp:cNvSpPr/>
      </dsp:nvSpPr>
      <dsp:spPr>
        <a:xfrm>
          <a:off x="3837343" y="995598"/>
          <a:ext cx="1916036" cy="455929"/>
        </a:xfrm>
        <a:custGeom>
          <a:avLst/>
          <a:gdLst/>
          <a:ahLst/>
          <a:cxnLst/>
          <a:rect l="0" t="0" r="0" b="0"/>
          <a:pathLst>
            <a:path>
              <a:moveTo>
                <a:pt x="0" y="0"/>
              </a:moveTo>
              <a:lnTo>
                <a:pt x="0" y="310702"/>
              </a:lnTo>
              <a:lnTo>
                <a:pt x="1916036" y="310702"/>
              </a:lnTo>
              <a:lnTo>
                <a:pt x="1916036" y="455929"/>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0AFB1E1-985B-5C40-97EA-EF74518A4B43}">
      <dsp:nvSpPr>
        <dsp:cNvPr id="0" name=""/>
        <dsp:cNvSpPr/>
      </dsp:nvSpPr>
      <dsp:spPr>
        <a:xfrm>
          <a:off x="1921306" y="2446996"/>
          <a:ext cx="958018" cy="455929"/>
        </a:xfrm>
        <a:custGeom>
          <a:avLst/>
          <a:gdLst/>
          <a:ahLst/>
          <a:cxnLst/>
          <a:rect l="0" t="0" r="0" b="0"/>
          <a:pathLst>
            <a:path>
              <a:moveTo>
                <a:pt x="0" y="0"/>
              </a:moveTo>
              <a:lnTo>
                <a:pt x="0" y="310702"/>
              </a:lnTo>
              <a:lnTo>
                <a:pt x="958018" y="310702"/>
              </a:lnTo>
              <a:lnTo>
                <a:pt x="958018" y="45592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7011AFB-B360-084C-938F-6D143976C1E0}">
      <dsp:nvSpPr>
        <dsp:cNvPr id="0" name=""/>
        <dsp:cNvSpPr/>
      </dsp:nvSpPr>
      <dsp:spPr>
        <a:xfrm>
          <a:off x="963288" y="2446996"/>
          <a:ext cx="958018" cy="455929"/>
        </a:xfrm>
        <a:custGeom>
          <a:avLst/>
          <a:gdLst/>
          <a:ahLst/>
          <a:cxnLst/>
          <a:rect l="0" t="0" r="0" b="0"/>
          <a:pathLst>
            <a:path>
              <a:moveTo>
                <a:pt x="958018" y="0"/>
              </a:moveTo>
              <a:lnTo>
                <a:pt x="958018" y="310702"/>
              </a:lnTo>
              <a:lnTo>
                <a:pt x="0" y="310702"/>
              </a:lnTo>
              <a:lnTo>
                <a:pt x="0" y="45592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89498DB-1531-2E4B-8E2E-733DB336E258}">
      <dsp:nvSpPr>
        <dsp:cNvPr id="0" name=""/>
        <dsp:cNvSpPr/>
      </dsp:nvSpPr>
      <dsp:spPr>
        <a:xfrm>
          <a:off x="1921306" y="995598"/>
          <a:ext cx="1916036" cy="455929"/>
        </a:xfrm>
        <a:custGeom>
          <a:avLst/>
          <a:gdLst/>
          <a:ahLst/>
          <a:cxnLst/>
          <a:rect l="0" t="0" r="0" b="0"/>
          <a:pathLst>
            <a:path>
              <a:moveTo>
                <a:pt x="1916036" y="0"/>
              </a:moveTo>
              <a:lnTo>
                <a:pt x="1916036" y="310702"/>
              </a:lnTo>
              <a:lnTo>
                <a:pt x="0" y="310702"/>
              </a:lnTo>
              <a:lnTo>
                <a:pt x="0" y="455929"/>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6E36056-D2E3-9442-BA7B-0F7B6DADCB1F}">
      <dsp:nvSpPr>
        <dsp:cNvPr id="0" name=""/>
        <dsp:cNvSpPr/>
      </dsp:nvSpPr>
      <dsp:spPr>
        <a:xfrm>
          <a:off x="3053510" y="129"/>
          <a:ext cx="1567666" cy="995468"/>
        </a:xfrm>
        <a:prstGeom prst="roundRect">
          <a:avLst>
            <a:gd name="adj" fmla="val 10000"/>
          </a:avLst>
        </a:prstGeom>
        <a:gradFill rotWithShape="0">
          <a:gsLst>
            <a:gs pos="92000">
              <a:srgbClr val="7030A0"/>
            </a:gs>
            <a:gs pos="99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9183E43-1559-994B-B61B-4554A42AEED3}">
      <dsp:nvSpPr>
        <dsp:cNvPr id="0" name=""/>
        <dsp:cNvSpPr/>
      </dsp:nvSpPr>
      <dsp:spPr>
        <a:xfrm>
          <a:off x="3227695" y="165605"/>
          <a:ext cx="1567666" cy="99546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_tradnl" sz="1900" kern="1200" dirty="0">
              <a:latin typeface="Arial" panose="020B0604020202020204" pitchFamily="34" charset="0"/>
              <a:cs typeface="Arial" panose="020B0604020202020204" pitchFamily="34" charset="0"/>
            </a:rPr>
            <a:t>EPOC</a:t>
          </a:r>
        </a:p>
      </dsp:txBody>
      <dsp:txXfrm>
        <a:off x="3256851" y="194761"/>
        <a:ext cx="1509354" cy="937156"/>
      </dsp:txXfrm>
    </dsp:sp>
    <dsp:sp modelId="{FF834E04-05BB-3747-BF05-795C05CF5491}">
      <dsp:nvSpPr>
        <dsp:cNvPr id="0" name=""/>
        <dsp:cNvSpPr/>
      </dsp:nvSpPr>
      <dsp:spPr>
        <a:xfrm>
          <a:off x="1137473" y="1451527"/>
          <a:ext cx="1567666" cy="995468"/>
        </a:xfrm>
        <a:prstGeom prst="roundRect">
          <a:avLst>
            <a:gd name="adj" fmla="val 10000"/>
          </a:avLst>
        </a:prstGeom>
        <a:gradFill rotWithShape="0">
          <a:gsLst>
            <a:gs pos="92000">
              <a:srgbClr val="7030A0"/>
            </a:gs>
            <a:gs pos="99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AA12D28-3FF9-7042-B0C8-1AF6D4809F7F}">
      <dsp:nvSpPr>
        <dsp:cNvPr id="0" name=""/>
        <dsp:cNvSpPr/>
      </dsp:nvSpPr>
      <dsp:spPr>
        <a:xfrm>
          <a:off x="1311658" y="1617003"/>
          <a:ext cx="1567666" cy="99546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_tradnl" sz="1900" kern="1200" dirty="0">
              <a:latin typeface="Arial" panose="020B0604020202020204" pitchFamily="34" charset="0"/>
              <a:cs typeface="Arial" panose="020B0604020202020204" pitchFamily="34" charset="0"/>
            </a:rPr>
            <a:t>Baja ingesta</a:t>
          </a:r>
        </a:p>
      </dsp:txBody>
      <dsp:txXfrm>
        <a:off x="1340814" y="1646159"/>
        <a:ext cx="1509354" cy="937156"/>
      </dsp:txXfrm>
    </dsp:sp>
    <dsp:sp modelId="{E7E3B5EA-116A-3643-8364-42D8EE5997CB}">
      <dsp:nvSpPr>
        <dsp:cNvPr id="0" name=""/>
        <dsp:cNvSpPr/>
      </dsp:nvSpPr>
      <dsp:spPr>
        <a:xfrm>
          <a:off x="179454" y="2902925"/>
          <a:ext cx="1567666" cy="995468"/>
        </a:xfrm>
        <a:prstGeom prst="roundRect">
          <a:avLst>
            <a:gd name="adj" fmla="val 10000"/>
          </a:avLst>
        </a:prstGeom>
        <a:gradFill rotWithShape="0">
          <a:gsLst>
            <a:gs pos="92000">
              <a:srgbClr val="7030A0"/>
            </a:gs>
            <a:gs pos="99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6BA086D-20A0-A14E-8A34-960CB3162770}">
      <dsp:nvSpPr>
        <dsp:cNvPr id="0" name=""/>
        <dsp:cNvSpPr/>
      </dsp:nvSpPr>
      <dsp:spPr>
        <a:xfrm>
          <a:off x="353639" y="3068401"/>
          <a:ext cx="1567666" cy="99546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_tradnl" sz="1900" kern="1200" dirty="0" err="1">
              <a:latin typeface="Arial" panose="020B0604020202020204" pitchFamily="34" charset="0"/>
              <a:cs typeface="Arial" panose="020B0604020202020204" pitchFamily="34" charset="0"/>
            </a:rPr>
            <a:t>Hiporexia</a:t>
          </a:r>
          <a:endParaRPr lang="es-ES_tradnl" sz="1900" kern="1200" dirty="0">
            <a:latin typeface="Arial" panose="020B0604020202020204" pitchFamily="34" charset="0"/>
            <a:cs typeface="Arial" panose="020B0604020202020204" pitchFamily="34" charset="0"/>
          </a:endParaRPr>
        </a:p>
      </dsp:txBody>
      <dsp:txXfrm>
        <a:off x="382795" y="3097557"/>
        <a:ext cx="1509354" cy="937156"/>
      </dsp:txXfrm>
    </dsp:sp>
    <dsp:sp modelId="{D05B11B8-2E98-D243-B901-AC00FF220F24}">
      <dsp:nvSpPr>
        <dsp:cNvPr id="0" name=""/>
        <dsp:cNvSpPr/>
      </dsp:nvSpPr>
      <dsp:spPr>
        <a:xfrm>
          <a:off x="2095491" y="2902925"/>
          <a:ext cx="1567666" cy="995468"/>
        </a:xfrm>
        <a:prstGeom prst="roundRect">
          <a:avLst>
            <a:gd name="adj" fmla="val 10000"/>
          </a:avLst>
        </a:prstGeom>
        <a:gradFill rotWithShape="0">
          <a:gsLst>
            <a:gs pos="92000">
              <a:srgbClr val="7030A0"/>
            </a:gs>
            <a:gs pos="99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36BA82A-85F4-B142-BB7A-A9ABB4E0DCF4}">
      <dsp:nvSpPr>
        <dsp:cNvPr id="0" name=""/>
        <dsp:cNvSpPr/>
      </dsp:nvSpPr>
      <dsp:spPr>
        <a:xfrm>
          <a:off x="2269676" y="3068401"/>
          <a:ext cx="1567666" cy="99546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_tradnl" sz="1900" kern="1200" dirty="0">
              <a:latin typeface="Arial" panose="020B0604020202020204" pitchFamily="34" charset="0"/>
              <a:cs typeface="Arial" panose="020B0604020202020204" pitchFamily="34" charset="0"/>
            </a:rPr>
            <a:t>Disnea</a:t>
          </a:r>
        </a:p>
      </dsp:txBody>
      <dsp:txXfrm>
        <a:off x="2298832" y="3097557"/>
        <a:ext cx="1509354" cy="937156"/>
      </dsp:txXfrm>
    </dsp:sp>
    <dsp:sp modelId="{9C6B89FA-B48C-4E49-90C2-1ABAF229AF10}">
      <dsp:nvSpPr>
        <dsp:cNvPr id="0" name=""/>
        <dsp:cNvSpPr/>
      </dsp:nvSpPr>
      <dsp:spPr>
        <a:xfrm>
          <a:off x="4969547" y="1451527"/>
          <a:ext cx="1567666" cy="995468"/>
        </a:xfrm>
        <a:prstGeom prst="roundRect">
          <a:avLst>
            <a:gd name="adj" fmla="val 10000"/>
          </a:avLst>
        </a:prstGeom>
        <a:gradFill rotWithShape="0">
          <a:gsLst>
            <a:gs pos="92000">
              <a:srgbClr val="7030A0"/>
            </a:gs>
            <a:gs pos="99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A028ABF-0B0C-4245-8900-DF12401984DC}">
      <dsp:nvSpPr>
        <dsp:cNvPr id="0" name=""/>
        <dsp:cNvSpPr/>
      </dsp:nvSpPr>
      <dsp:spPr>
        <a:xfrm>
          <a:off x="5143732" y="1617003"/>
          <a:ext cx="1567666" cy="99546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_tradnl" sz="1900" kern="1200" dirty="0">
              <a:latin typeface="Arial" panose="020B0604020202020204" pitchFamily="34" charset="0"/>
              <a:cs typeface="Arial" panose="020B0604020202020204" pitchFamily="34" charset="0"/>
            </a:rPr>
            <a:t>Inflamación</a:t>
          </a:r>
        </a:p>
      </dsp:txBody>
      <dsp:txXfrm>
        <a:off x="5172888" y="1646159"/>
        <a:ext cx="1509354" cy="937156"/>
      </dsp:txXfrm>
    </dsp:sp>
    <dsp:sp modelId="{77B22FE2-FADA-E24A-9DE6-08EC69EC9844}">
      <dsp:nvSpPr>
        <dsp:cNvPr id="0" name=""/>
        <dsp:cNvSpPr/>
      </dsp:nvSpPr>
      <dsp:spPr>
        <a:xfrm>
          <a:off x="4011528" y="2902925"/>
          <a:ext cx="1567666" cy="995468"/>
        </a:xfrm>
        <a:prstGeom prst="roundRect">
          <a:avLst>
            <a:gd name="adj" fmla="val 10000"/>
          </a:avLst>
        </a:prstGeom>
        <a:gradFill rotWithShape="0">
          <a:gsLst>
            <a:gs pos="92000">
              <a:srgbClr val="7030A0"/>
            </a:gs>
            <a:gs pos="99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EDAB612-056B-2446-9FCA-3CAA88329BD6}">
      <dsp:nvSpPr>
        <dsp:cNvPr id="0" name=""/>
        <dsp:cNvSpPr/>
      </dsp:nvSpPr>
      <dsp:spPr>
        <a:xfrm>
          <a:off x="4185713" y="3068401"/>
          <a:ext cx="1567666" cy="99546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_tradnl" sz="1900" kern="1200" dirty="0">
              <a:latin typeface="Arial" panose="020B0604020202020204" pitchFamily="34" charset="0"/>
              <a:cs typeface="Arial" panose="020B0604020202020204" pitchFamily="34" charset="0"/>
            </a:rPr>
            <a:t>Stress oxidativo</a:t>
          </a:r>
        </a:p>
      </dsp:txBody>
      <dsp:txXfrm>
        <a:off x="4214869" y="3097557"/>
        <a:ext cx="1509354" cy="937156"/>
      </dsp:txXfrm>
    </dsp:sp>
    <dsp:sp modelId="{C15D6FB5-A838-1441-B7DB-01C0DC692273}">
      <dsp:nvSpPr>
        <dsp:cNvPr id="0" name=""/>
        <dsp:cNvSpPr/>
      </dsp:nvSpPr>
      <dsp:spPr>
        <a:xfrm>
          <a:off x="5927565" y="2902925"/>
          <a:ext cx="1567666" cy="995468"/>
        </a:xfrm>
        <a:prstGeom prst="roundRect">
          <a:avLst>
            <a:gd name="adj" fmla="val 10000"/>
          </a:avLst>
        </a:prstGeom>
        <a:gradFill rotWithShape="0">
          <a:gsLst>
            <a:gs pos="92000">
              <a:srgbClr val="7030A0"/>
            </a:gs>
            <a:gs pos="99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E7DB527-91F9-4F48-99CF-A8793580C1A0}">
      <dsp:nvSpPr>
        <dsp:cNvPr id="0" name=""/>
        <dsp:cNvSpPr/>
      </dsp:nvSpPr>
      <dsp:spPr>
        <a:xfrm>
          <a:off x="6101750" y="3068401"/>
          <a:ext cx="1567666" cy="99546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_tradnl" sz="1900" kern="1200" dirty="0" err="1">
              <a:latin typeface="Arial" panose="020B0604020202020204" pitchFamily="34" charset="0"/>
              <a:cs typeface="Arial" panose="020B0604020202020204" pitchFamily="34" charset="0"/>
            </a:rPr>
            <a:t>Desgatse</a:t>
          </a:r>
          <a:r>
            <a:rPr lang="es-ES_tradnl" sz="1900" kern="1200" dirty="0">
              <a:latin typeface="Arial" panose="020B0604020202020204" pitchFamily="34" charset="0"/>
              <a:cs typeface="Arial" panose="020B0604020202020204" pitchFamily="34" charset="0"/>
            </a:rPr>
            <a:t> muscular periférico</a:t>
          </a:r>
        </a:p>
      </dsp:txBody>
      <dsp:txXfrm>
        <a:off x="6130906" y="3097557"/>
        <a:ext cx="1509354" cy="93715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172563-DE91-214E-B064-A432C5E7FE5E}" type="datetimeFigureOut">
              <a:rPr lang="es-CO" smtClean="0"/>
              <a:t>19/10/20</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23ED79-3783-904F-9F4B-73984C85476A}" type="slidenum">
              <a:rPr lang="es-CO" smtClean="0"/>
              <a:t>‹Nº›</a:t>
            </a:fld>
            <a:endParaRPr lang="es-CO"/>
          </a:p>
        </p:txBody>
      </p:sp>
    </p:spTree>
    <p:extLst>
      <p:ext uri="{BB962C8B-B14F-4D97-AF65-F5344CB8AC3E}">
        <p14:creationId xmlns:p14="http://schemas.microsoft.com/office/powerpoint/2010/main" val="3282497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1</a:t>
            </a:fld>
            <a:endParaRPr lang="es-CO"/>
          </a:p>
        </p:txBody>
      </p:sp>
    </p:spTree>
    <p:extLst>
      <p:ext uri="{BB962C8B-B14F-4D97-AF65-F5344CB8AC3E}">
        <p14:creationId xmlns:p14="http://schemas.microsoft.com/office/powerpoint/2010/main" val="1194553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En</a:t>
            </a:r>
            <a:r>
              <a:rPr lang="en-US" dirty="0"/>
              <a:t> el </a:t>
            </a:r>
            <a:r>
              <a:rPr lang="en-US" dirty="0" err="1"/>
              <a:t>proceso</a:t>
            </a:r>
            <a:r>
              <a:rPr lang="en-US" dirty="0"/>
              <a:t> de </a:t>
            </a:r>
            <a:r>
              <a:rPr lang="en-US" dirty="0" err="1"/>
              <a:t>inanición</a:t>
            </a:r>
            <a:r>
              <a:rPr lang="en-US" dirty="0"/>
              <a:t> </a:t>
            </a:r>
            <a:r>
              <a:rPr lang="en-US" dirty="0" err="1"/>
              <a:t>en</a:t>
            </a:r>
            <a:r>
              <a:rPr lang="en-US" dirty="0"/>
              <a:t> la </a:t>
            </a:r>
            <a:r>
              <a:rPr lang="en-US" dirty="0" err="1"/>
              <a:t>respuesta</a:t>
            </a:r>
            <a:r>
              <a:rPr lang="en-US" dirty="0"/>
              <a:t> </a:t>
            </a:r>
            <a:r>
              <a:rPr lang="en-US" baseline="0" dirty="0" err="1"/>
              <a:t>adaptativa</a:t>
            </a:r>
            <a:r>
              <a:rPr lang="en-US" baseline="0" dirty="0"/>
              <a:t> al </a:t>
            </a:r>
            <a:r>
              <a:rPr lang="en-US" baseline="0" dirty="0" err="1"/>
              <a:t>ayuno</a:t>
            </a:r>
            <a:r>
              <a:rPr lang="en-US" baseline="0" dirty="0"/>
              <a:t> simple, el </a:t>
            </a:r>
            <a:r>
              <a:rPr lang="en-US" baseline="0" dirty="0" err="1"/>
              <a:t>objetivo</a:t>
            </a:r>
            <a:r>
              <a:rPr lang="en-US" baseline="0" dirty="0"/>
              <a:t> de los </a:t>
            </a:r>
            <a:r>
              <a:rPr lang="en-US" baseline="0" dirty="0" err="1"/>
              <a:t>cambios</a:t>
            </a:r>
            <a:r>
              <a:rPr lang="en-US" baseline="0" dirty="0"/>
              <a:t> </a:t>
            </a:r>
            <a:r>
              <a:rPr lang="en-US" baseline="0" dirty="0" err="1"/>
              <a:t>metabólicos</a:t>
            </a:r>
            <a:r>
              <a:rPr lang="en-US" baseline="0" dirty="0"/>
              <a:t> </a:t>
            </a:r>
            <a:r>
              <a:rPr lang="en-US" baseline="0" dirty="0" err="1"/>
              <a:t>instaurados</a:t>
            </a:r>
            <a:r>
              <a:rPr lang="en-US" baseline="0" dirty="0"/>
              <a:t> es </a:t>
            </a:r>
            <a:r>
              <a:rPr lang="en-US" baseline="0" dirty="0" err="1"/>
              <a:t>conservar</a:t>
            </a:r>
            <a:r>
              <a:rPr lang="en-US" baseline="0" dirty="0"/>
              <a:t> la </a:t>
            </a:r>
            <a:r>
              <a:rPr lang="en-US" baseline="0" dirty="0" err="1"/>
              <a:t>proteína</a:t>
            </a:r>
            <a:r>
              <a:rPr lang="en-US" baseline="0" dirty="0"/>
              <a:t> corporal. </a:t>
            </a:r>
            <a:r>
              <a:rPr lang="en-US" dirty="0" err="1"/>
              <a:t>En</a:t>
            </a:r>
            <a:r>
              <a:rPr lang="en-US" dirty="0"/>
              <a:t> el </a:t>
            </a:r>
            <a:r>
              <a:rPr lang="en-US" dirty="0" err="1"/>
              <a:t>proceso</a:t>
            </a:r>
            <a:r>
              <a:rPr lang="en-US" dirty="0"/>
              <a:t> de la </a:t>
            </a:r>
            <a:r>
              <a:rPr lang="en-US" dirty="0" err="1"/>
              <a:t>inanición</a:t>
            </a:r>
            <a:r>
              <a:rPr lang="en-US" dirty="0"/>
              <a:t> la </a:t>
            </a:r>
            <a:r>
              <a:rPr lang="en-US" dirty="0" err="1"/>
              <a:t>tasa</a:t>
            </a:r>
            <a:r>
              <a:rPr lang="en-US" baseline="0" dirty="0"/>
              <a:t> y el </a:t>
            </a:r>
            <a:r>
              <a:rPr lang="en-US" baseline="0" dirty="0" err="1"/>
              <a:t>gasto</a:t>
            </a:r>
            <a:r>
              <a:rPr lang="en-US" baseline="0" dirty="0"/>
              <a:t> </a:t>
            </a:r>
            <a:r>
              <a:rPr lang="en-US" baseline="0" dirty="0" err="1"/>
              <a:t>metaóolico</a:t>
            </a:r>
            <a:r>
              <a:rPr lang="en-US" baseline="0" dirty="0"/>
              <a:t> </a:t>
            </a:r>
            <a:r>
              <a:rPr lang="en-US" baseline="0" dirty="0" err="1"/>
              <a:t>disminuyen</a:t>
            </a:r>
            <a:r>
              <a:rPr lang="en-US" baseline="0" dirty="0"/>
              <a:t> al </a:t>
            </a:r>
            <a:r>
              <a:rPr lang="en-US" baseline="0" dirty="0" err="1"/>
              <a:t>igual</a:t>
            </a:r>
            <a:r>
              <a:rPr lang="en-US" baseline="0" dirty="0"/>
              <a:t> que la </a:t>
            </a:r>
            <a:r>
              <a:rPr lang="en-US" baseline="0" dirty="0" err="1"/>
              <a:t>excresion</a:t>
            </a:r>
            <a:r>
              <a:rPr lang="en-US" baseline="0" dirty="0"/>
              <a:t> </a:t>
            </a:r>
            <a:r>
              <a:rPr lang="en-US" baseline="0" dirty="0" err="1"/>
              <a:t>urinaria</a:t>
            </a:r>
            <a:r>
              <a:rPr lang="en-US" baseline="0" dirty="0"/>
              <a:t> de </a:t>
            </a:r>
            <a:r>
              <a:rPr lang="en-US" baseline="0" dirty="0" err="1"/>
              <a:t>nitrógeno</a:t>
            </a:r>
            <a:r>
              <a:rPr lang="en-US" baseline="0" dirty="0"/>
              <a:t>, </a:t>
            </a:r>
            <a:r>
              <a:rPr lang="en-US" baseline="0" dirty="0" err="1"/>
              <a:t>pero</a:t>
            </a:r>
            <a:r>
              <a:rPr lang="en-US" baseline="0" dirty="0"/>
              <a:t> se </a:t>
            </a:r>
            <a:r>
              <a:rPr lang="en-US" baseline="0" dirty="0" err="1"/>
              <a:t>instaura</a:t>
            </a:r>
            <a:r>
              <a:rPr lang="en-US" baseline="0" dirty="0"/>
              <a:t> un </a:t>
            </a:r>
            <a:r>
              <a:rPr lang="en-US" baseline="0" dirty="0" err="1"/>
              <a:t>proceso</a:t>
            </a:r>
            <a:r>
              <a:rPr lang="en-US" baseline="0" dirty="0"/>
              <a:t> </a:t>
            </a:r>
            <a:r>
              <a:rPr lang="en-US" baseline="0" dirty="0" err="1"/>
              <a:t>catabólico</a:t>
            </a:r>
            <a:r>
              <a:rPr lang="en-US" baseline="0" dirty="0"/>
              <a:t> </a:t>
            </a:r>
            <a:r>
              <a:rPr lang="en-US" baseline="0" dirty="0" err="1"/>
              <a:t>porque</a:t>
            </a:r>
            <a:r>
              <a:rPr lang="en-US" baseline="0" dirty="0"/>
              <a:t> no hay </a:t>
            </a:r>
            <a:r>
              <a:rPr lang="en-US" baseline="0" dirty="0" err="1"/>
              <a:t>sustrato</a:t>
            </a:r>
            <a:r>
              <a:rPr lang="en-US" baseline="0" dirty="0"/>
              <a:t> </a:t>
            </a:r>
            <a:r>
              <a:rPr lang="en-US" baseline="0" dirty="0" err="1"/>
              <a:t>exógeno</a:t>
            </a:r>
            <a:r>
              <a:rPr lang="en-US" baseline="0" dirty="0"/>
              <a:t> disponible para la </a:t>
            </a:r>
            <a:r>
              <a:rPr lang="en-US" baseline="0" dirty="0" err="1"/>
              <a:t>formación</a:t>
            </a:r>
            <a:r>
              <a:rPr lang="en-US" baseline="0" dirty="0"/>
              <a:t> de </a:t>
            </a:r>
            <a:r>
              <a:rPr lang="en-US" baseline="0" dirty="0" err="1"/>
              <a:t>nuevos</a:t>
            </a:r>
            <a:r>
              <a:rPr lang="en-US" baseline="0" dirty="0"/>
              <a:t> </a:t>
            </a:r>
            <a:r>
              <a:rPr lang="en-US" baseline="0" dirty="0" err="1"/>
              <a:t>tejidos</a:t>
            </a:r>
            <a:r>
              <a:rPr lang="en-US" baseline="0" dirty="0"/>
              <a:t>. La </a:t>
            </a:r>
            <a:r>
              <a:rPr lang="en-US" baseline="0" dirty="0" err="1"/>
              <a:t>energía</a:t>
            </a:r>
            <a:r>
              <a:rPr lang="en-US" baseline="0" dirty="0"/>
              <a:t> se </a:t>
            </a:r>
            <a:r>
              <a:rPr lang="en-US" baseline="0" dirty="0" err="1"/>
              <a:t>obtiene</a:t>
            </a:r>
            <a:r>
              <a:rPr lang="en-US" baseline="0" dirty="0"/>
              <a:t> de las </a:t>
            </a:r>
            <a:r>
              <a:rPr lang="en-US" baseline="0" dirty="0" err="1"/>
              <a:t>propias</a:t>
            </a:r>
            <a:r>
              <a:rPr lang="en-US" baseline="0" dirty="0"/>
              <a:t> </a:t>
            </a:r>
            <a:r>
              <a:rPr lang="en-US" baseline="0" dirty="0" err="1"/>
              <a:t>reservas</a:t>
            </a:r>
            <a:r>
              <a:rPr lang="en-US" baseline="0" dirty="0"/>
              <a:t>. </a:t>
            </a:r>
          </a:p>
          <a:p>
            <a:endParaRPr lang="en-US" baseline="0" dirty="0"/>
          </a:p>
          <a:p>
            <a:r>
              <a:rPr lang="en-US" baseline="0" dirty="0" err="1"/>
              <a:t>En</a:t>
            </a:r>
            <a:r>
              <a:rPr lang="en-US" baseline="0" dirty="0"/>
              <a:t> el </a:t>
            </a:r>
            <a:r>
              <a:rPr lang="en-US" baseline="0" dirty="0" err="1"/>
              <a:t>proceso</a:t>
            </a:r>
            <a:r>
              <a:rPr lang="en-US" baseline="0" dirty="0"/>
              <a:t> de </a:t>
            </a:r>
            <a:r>
              <a:rPr lang="en-US" baseline="0" dirty="0" err="1"/>
              <a:t>ayuno</a:t>
            </a:r>
            <a:r>
              <a:rPr lang="en-US" baseline="0" dirty="0"/>
              <a:t> </a:t>
            </a:r>
            <a:r>
              <a:rPr lang="en-US" baseline="0" dirty="0" err="1"/>
              <a:t>asociado</a:t>
            </a:r>
            <a:r>
              <a:rPr lang="en-US" baseline="0" dirty="0"/>
              <a:t> con el </a:t>
            </a:r>
            <a:r>
              <a:rPr lang="en-US" baseline="0" dirty="0" err="1"/>
              <a:t>estrés</a:t>
            </a:r>
            <a:r>
              <a:rPr lang="en-US" baseline="0" dirty="0"/>
              <a:t> y la </a:t>
            </a:r>
            <a:r>
              <a:rPr lang="en-US" baseline="0" dirty="0" err="1"/>
              <a:t>enfermedad</a:t>
            </a:r>
            <a:r>
              <a:rPr lang="en-US" baseline="0" dirty="0"/>
              <a:t>, la </a:t>
            </a:r>
            <a:r>
              <a:rPr lang="en-US" baseline="0" dirty="0" err="1"/>
              <a:t>conservación</a:t>
            </a:r>
            <a:r>
              <a:rPr lang="en-US" baseline="0" dirty="0"/>
              <a:t> de la </a:t>
            </a:r>
            <a:r>
              <a:rPr lang="en-US" baseline="0" dirty="0" err="1"/>
              <a:t>proteína</a:t>
            </a:r>
            <a:r>
              <a:rPr lang="en-US" baseline="0" dirty="0"/>
              <a:t> no se </a:t>
            </a:r>
            <a:r>
              <a:rPr lang="en-US" baseline="0" dirty="0" err="1"/>
              <a:t>puede</a:t>
            </a:r>
            <a:r>
              <a:rPr lang="en-US" baseline="0" dirty="0"/>
              <a:t> </a:t>
            </a:r>
            <a:r>
              <a:rPr lang="en-US" baseline="0" dirty="0" err="1"/>
              <a:t>conseguir</a:t>
            </a:r>
            <a:r>
              <a:rPr lang="en-US" baseline="0" dirty="0"/>
              <a:t> </a:t>
            </a:r>
            <a:r>
              <a:rPr lang="en-US" baseline="0" dirty="0" err="1"/>
              <a:t>debido</a:t>
            </a:r>
            <a:r>
              <a:rPr lang="en-US" baseline="0" dirty="0"/>
              <a:t> a las </a:t>
            </a:r>
            <a:r>
              <a:rPr lang="en-US" baseline="0" dirty="0" err="1"/>
              <a:t>citoquinas</a:t>
            </a:r>
            <a:r>
              <a:rPr lang="en-US" baseline="0" dirty="0"/>
              <a:t> </a:t>
            </a:r>
            <a:r>
              <a:rPr lang="en-US" baseline="0" dirty="0" err="1"/>
              <a:t>liberadas</a:t>
            </a:r>
            <a:r>
              <a:rPr lang="en-US" baseline="0" dirty="0"/>
              <a:t> </a:t>
            </a:r>
            <a:r>
              <a:rPr lang="en-US" baseline="0" dirty="0" err="1"/>
              <a:t>en</a:t>
            </a:r>
            <a:r>
              <a:rPr lang="en-US" baseline="0" dirty="0"/>
              <a:t> el plasma y a los </a:t>
            </a:r>
            <a:r>
              <a:rPr lang="en-US" baseline="0" dirty="0" err="1"/>
              <a:t>efectos</a:t>
            </a:r>
            <a:r>
              <a:rPr lang="en-US" baseline="0" dirty="0"/>
              <a:t> </a:t>
            </a:r>
            <a:r>
              <a:rPr lang="en-US" baseline="0" dirty="0" err="1"/>
              <a:t>neuroendocrinos</a:t>
            </a:r>
            <a:r>
              <a:rPr lang="en-US" baseline="0" dirty="0"/>
              <a:t> </a:t>
            </a:r>
            <a:r>
              <a:rPr lang="en-US" baseline="0" dirty="0" err="1"/>
              <a:t>ocasionados</a:t>
            </a:r>
            <a:r>
              <a:rPr lang="en-US" baseline="0" dirty="0"/>
              <a:t> por la </a:t>
            </a:r>
            <a:r>
              <a:rPr lang="en-US" baseline="0" dirty="0" err="1"/>
              <a:t>inflamación</a:t>
            </a:r>
            <a:r>
              <a:rPr lang="en-US" baseline="0" dirty="0"/>
              <a:t> o la </a:t>
            </a:r>
            <a:r>
              <a:rPr lang="en-US" baseline="0" dirty="0" err="1"/>
              <a:t>lesión</a:t>
            </a:r>
            <a:r>
              <a:rPr lang="en-US" baseline="0" dirty="0"/>
              <a:t>. Como </a:t>
            </a:r>
            <a:r>
              <a:rPr lang="en-US" baseline="0" dirty="0" err="1"/>
              <a:t>resultado</a:t>
            </a:r>
            <a:r>
              <a:rPr lang="en-US" baseline="0" dirty="0"/>
              <a:t> la </a:t>
            </a:r>
            <a:r>
              <a:rPr lang="en-US" baseline="0" dirty="0" err="1"/>
              <a:t>tasa</a:t>
            </a:r>
            <a:r>
              <a:rPr lang="en-US" baseline="0" dirty="0"/>
              <a:t> </a:t>
            </a:r>
            <a:r>
              <a:rPr lang="en-US" baseline="0" dirty="0" err="1"/>
              <a:t>metabólica</a:t>
            </a:r>
            <a:r>
              <a:rPr lang="en-US" baseline="0" dirty="0"/>
              <a:t> y el </a:t>
            </a:r>
            <a:r>
              <a:rPr lang="en-US" baseline="0" dirty="0" err="1"/>
              <a:t>catabolismo</a:t>
            </a:r>
            <a:r>
              <a:rPr lang="en-US" baseline="0" dirty="0"/>
              <a:t> se </a:t>
            </a:r>
            <a:r>
              <a:rPr lang="en-US" baseline="0" dirty="0" err="1"/>
              <a:t>aumentan</a:t>
            </a:r>
            <a:r>
              <a:rPr lang="en-US" baseline="0" dirty="0"/>
              <a:t> para </a:t>
            </a:r>
            <a:r>
              <a:rPr lang="en-US" baseline="0" dirty="0" err="1"/>
              <a:t>cubrir</a:t>
            </a:r>
            <a:r>
              <a:rPr lang="en-US" baseline="0" dirty="0"/>
              <a:t> las </a:t>
            </a:r>
            <a:r>
              <a:rPr lang="en-US" baseline="0" dirty="0" err="1"/>
              <a:t>demandas</a:t>
            </a:r>
            <a:r>
              <a:rPr lang="en-US" baseline="0" dirty="0"/>
              <a:t> de </a:t>
            </a:r>
            <a:r>
              <a:rPr lang="en-US" baseline="0" dirty="0" err="1"/>
              <a:t>proteína</a:t>
            </a:r>
            <a:r>
              <a:rPr lang="en-US" baseline="0" dirty="0"/>
              <a:t> </a:t>
            </a:r>
            <a:r>
              <a:rPr lang="en-US" baseline="0" dirty="0" err="1"/>
              <a:t>necesarias</a:t>
            </a:r>
            <a:r>
              <a:rPr lang="en-US" baseline="0" dirty="0"/>
              <a:t> para la </a:t>
            </a:r>
            <a:r>
              <a:rPr lang="en-US" baseline="0" dirty="0" err="1"/>
              <a:t>reparación</a:t>
            </a:r>
            <a:r>
              <a:rPr lang="en-US" baseline="0" dirty="0"/>
              <a:t> de </a:t>
            </a:r>
            <a:r>
              <a:rPr lang="en-US" baseline="0" dirty="0" err="1"/>
              <a:t>tejidos</a:t>
            </a:r>
            <a:r>
              <a:rPr lang="en-US" baseline="0" dirty="0"/>
              <a:t> y </a:t>
            </a:r>
            <a:r>
              <a:rPr lang="en-US" baseline="0" dirty="0" err="1"/>
              <a:t>como</a:t>
            </a:r>
            <a:r>
              <a:rPr lang="en-US" baseline="0" dirty="0"/>
              <a:t> </a:t>
            </a:r>
            <a:r>
              <a:rPr lang="en-US" baseline="0" dirty="0" err="1"/>
              <a:t>sustratos</a:t>
            </a:r>
            <a:r>
              <a:rPr lang="en-US" baseline="0" dirty="0"/>
              <a:t> para la </a:t>
            </a:r>
            <a:r>
              <a:rPr lang="en-US" baseline="0" dirty="0" err="1"/>
              <a:t>gluconeogénesis</a:t>
            </a:r>
            <a:r>
              <a:rPr lang="en-US" baseline="0" dirty="0"/>
              <a:t>. </a:t>
            </a:r>
            <a:r>
              <a:rPr lang="en-US" baseline="0" dirty="0" err="1"/>
              <a:t>Asimismo</a:t>
            </a:r>
            <a:r>
              <a:rPr lang="en-US" baseline="0" dirty="0"/>
              <a:t>, se </a:t>
            </a:r>
            <a:r>
              <a:rPr lang="en-US" baseline="0" dirty="0" err="1"/>
              <a:t>encuentra</a:t>
            </a:r>
            <a:r>
              <a:rPr lang="en-US" baseline="0" dirty="0"/>
              <a:t> </a:t>
            </a:r>
            <a:r>
              <a:rPr lang="en-US" baseline="0" dirty="0" err="1"/>
              <a:t>hiperglicemia</a:t>
            </a:r>
            <a:r>
              <a:rPr lang="en-US" baseline="0" dirty="0"/>
              <a:t> y </a:t>
            </a:r>
            <a:r>
              <a:rPr lang="en-US" baseline="0" dirty="0" err="1"/>
              <a:t>resistencia</a:t>
            </a:r>
            <a:r>
              <a:rPr lang="en-US" baseline="0" dirty="0"/>
              <a:t> a la </a:t>
            </a:r>
            <a:r>
              <a:rPr lang="en-US" baseline="0" dirty="0" err="1"/>
              <a:t>insulina</a:t>
            </a:r>
            <a:r>
              <a:rPr lang="en-US" baseline="0" dirty="0"/>
              <a:t>. La </a:t>
            </a:r>
            <a:r>
              <a:rPr lang="en-US" baseline="0" dirty="0" err="1"/>
              <a:t>retención</a:t>
            </a:r>
            <a:r>
              <a:rPr lang="en-US" baseline="0" dirty="0"/>
              <a:t> de </a:t>
            </a:r>
            <a:r>
              <a:rPr lang="en-US" baseline="0" dirty="0" err="1"/>
              <a:t>sodio</a:t>
            </a:r>
            <a:r>
              <a:rPr lang="en-US" baseline="0" dirty="0"/>
              <a:t> y </a:t>
            </a:r>
            <a:r>
              <a:rPr lang="en-US" baseline="0" dirty="0" err="1"/>
              <a:t>agua</a:t>
            </a:r>
            <a:r>
              <a:rPr lang="en-US" baseline="0" dirty="0"/>
              <a:t> se </a:t>
            </a:r>
            <a:r>
              <a:rPr lang="en-US" baseline="0" dirty="0" err="1"/>
              <a:t>exacerban</a:t>
            </a:r>
            <a:r>
              <a:rPr lang="en-US" baseline="0" dirty="0"/>
              <a:t> lo que </a:t>
            </a:r>
            <a:r>
              <a:rPr lang="en-US" baseline="0" dirty="0" err="1"/>
              <a:t>lleva</a:t>
            </a:r>
            <a:r>
              <a:rPr lang="en-US" baseline="0" dirty="0"/>
              <a:t> a edema de </a:t>
            </a:r>
            <a:r>
              <a:rPr lang="en-US" baseline="0" dirty="0" err="1"/>
              <a:t>tejidos</a:t>
            </a:r>
            <a:r>
              <a:rPr lang="en-US" baseline="0" dirty="0"/>
              <a:t> </a:t>
            </a:r>
            <a:r>
              <a:rPr lang="en-US" baseline="0" dirty="0" err="1"/>
              <a:t>blandos</a:t>
            </a:r>
            <a:r>
              <a:rPr lang="en-US" baseline="0" dirty="0"/>
              <a:t> e </a:t>
            </a:r>
            <a:r>
              <a:rPr lang="en-US" baseline="0" dirty="0" err="1"/>
              <a:t>hipoalbuminemia</a:t>
            </a:r>
            <a:r>
              <a:rPr lang="en-US" baseline="0" dirty="0"/>
              <a:t>. </a:t>
            </a:r>
            <a:endParaRPr lang="en-US"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11</a:t>
            </a:fld>
            <a:endParaRPr lang="es-CO"/>
          </a:p>
        </p:txBody>
      </p:sp>
    </p:spTree>
    <p:extLst>
      <p:ext uri="{BB962C8B-B14F-4D97-AF65-F5344CB8AC3E}">
        <p14:creationId xmlns:p14="http://schemas.microsoft.com/office/powerpoint/2010/main" val="3011688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Durante el </a:t>
            </a:r>
            <a:r>
              <a:rPr lang="en-US" dirty="0" err="1"/>
              <a:t>proceso</a:t>
            </a:r>
            <a:r>
              <a:rPr lang="en-US" dirty="0"/>
              <a:t> de </a:t>
            </a:r>
            <a:r>
              <a:rPr lang="en-US" dirty="0" err="1"/>
              <a:t>enfermedad</a:t>
            </a:r>
            <a:r>
              <a:rPr lang="en-US" baseline="0" dirty="0"/>
              <a:t> son dos los </a:t>
            </a:r>
            <a:r>
              <a:rPr lang="en-US" baseline="0" dirty="0" err="1"/>
              <a:t>elementos</a:t>
            </a:r>
            <a:r>
              <a:rPr lang="en-US" baseline="0" dirty="0"/>
              <a:t> que </a:t>
            </a:r>
            <a:r>
              <a:rPr lang="en-US" baseline="0" dirty="0" err="1"/>
              <a:t>influyen</a:t>
            </a:r>
            <a:r>
              <a:rPr lang="en-US" baseline="0" dirty="0"/>
              <a:t> </a:t>
            </a:r>
            <a:r>
              <a:rPr lang="en-US" baseline="0" dirty="0" err="1"/>
              <a:t>en</a:t>
            </a:r>
            <a:r>
              <a:rPr lang="en-US" baseline="0" dirty="0"/>
              <a:t> el </a:t>
            </a:r>
            <a:r>
              <a:rPr lang="en-US" baseline="0" dirty="0" err="1"/>
              <a:t>rumbo</a:t>
            </a:r>
            <a:r>
              <a:rPr lang="en-US" baseline="0" dirty="0"/>
              <a:t> del </a:t>
            </a:r>
            <a:r>
              <a:rPr lang="en-US" baseline="0" dirty="0" err="1"/>
              <a:t>metabolismo</a:t>
            </a:r>
            <a:r>
              <a:rPr lang="en-US" baseline="0" dirty="0"/>
              <a:t> y los </a:t>
            </a:r>
            <a:r>
              <a:rPr lang="en-US" baseline="0" dirty="0" err="1"/>
              <a:t>nutrientes</a:t>
            </a:r>
            <a:r>
              <a:rPr lang="en-US" baseline="0" dirty="0"/>
              <a:t> </a:t>
            </a:r>
            <a:r>
              <a:rPr lang="en-US" baseline="0" dirty="0" err="1"/>
              <a:t>utilizados</a:t>
            </a:r>
            <a:r>
              <a:rPr lang="en-US" baseline="0" dirty="0"/>
              <a:t> para </a:t>
            </a:r>
            <a:r>
              <a:rPr lang="en-US" baseline="0" dirty="0" err="1"/>
              <a:t>producir</a:t>
            </a:r>
            <a:r>
              <a:rPr lang="en-US" baseline="0" dirty="0"/>
              <a:t> </a:t>
            </a:r>
            <a:r>
              <a:rPr lang="en-US" baseline="0" dirty="0" err="1"/>
              <a:t>energía</a:t>
            </a:r>
            <a:r>
              <a:rPr lang="en-US" baseline="0" dirty="0"/>
              <a:t>: a </a:t>
            </a:r>
            <a:r>
              <a:rPr lang="en-US" baseline="0" dirty="0" err="1"/>
              <a:t>nivel</a:t>
            </a:r>
            <a:r>
              <a:rPr lang="en-US" baseline="0" dirty="0"/>
              <a:t> local </a:t>
            </a:r>
            <a:r>
              <a:rPr lang="en-US" baseline="0" dirty="0" err="1"/>
              <a:t>desde</a:t>
            </a:r>
            <a:r>
              <a:rPr lang="en-US" baseline="0" dirty="0"/>
              <a:t> el sitio de la </a:t>
            </a:r>
            <a:r>
              <a:rPr lang="en-US" baseline="0" dirty="0" err="1"/>
              <a:t>lesión</a:t>
            </a:r>
            <a:r>
              <a:rPr lang="en-US" baseline="0" dirty="0"/>
              <a:t> o la </a:t>
            </a:r>
            <a:r>
              <a:rPr lang="en-US" baseline="0" dirty="0" err="1"/>
              <a:t>infección</a:t>
            </a:r>
            <a:r>
              <a:rPr lang="en-US" baseline="0" dirty="0"/>
              <a:t>, se </a:t>
            </a:r>
            <a:r>
              <a:rPr lang="en-US" baseline="0" dirty="0" err="1"/>
              <a:t>despierta</a:t>
            </a:r>
            <a:r>
              <a:rPr lang="en-US" baseline="0" dirty="0"/>
              <a:t> la </a:t>
            </a:r>
            <a:r>
              <a:rPr lang="en-US" baseline="0" dirty="0" err="1"/>
              <a:t>respuesta</a:t>
            </a:r>
            <a:r>
              <a:rPr lang="en-US" baseline="0" dirty="0"/>
              <a:t> </a:t>
            </a:r>
            <a:r>
              <a:rPr lang="en-US" baseline="0" dirty="0" err="1"/>
              <a:t>por</a:t>
            </a:r>
            <a:r>
              <a:rPr lang="en-US" baseline="0" dirty="0"/>
              <a:t> </a:t>
            </a:r>
            <a:r>
              <a:rPr lang="en-US" baseline="0" dirty="0" err="1"/>
              <a:t>efecto</a:t>
            </a:r>
            <a:r>
              <a:rPr lang="en-US" baseline="0" dirty="0"/>
              <a:t> de las </a:t>
            </a:r>
            <a:r>
              <a:rPr lang="en-US" baseline="0" dirty="0" err="1"/>
              <a:t>citoquinas</a:t>
            </a:r>
            <a:r>
              <a:rPr lang="en-US" baseline="0" dirty="0"/>
              <a:t> y a </a:t>
            </a:r>
            <a:r>
              <a:rPr lang="en-US" baseline="0" dirty="0" err="1"/>
              <a:t>nivel</a:t>
            </a:r>
            <a:r>
              <a:rPr lang="en-US" baseline="0" dirty="0"/>
              <a:t> </a:t>
            </a:r>
            <a:r>
              <a:rPr lang="en-US" baseline="0" dirty="0" err="1"/>
              <a:t>sistémico</a:t>
            </a:r>
            <a:r>
              <a:rPr lang="en-US" baseline="0" dirty="0"/>
              <a:t>, la </a:t>
            </a:r>
            <a:r>
              <a:rPr lang="en-US" baseline="0" dirty="0" err="1"/>
              <a:t>respuesta</a:t>
            </a:r>
            <a:r>
              <a:rPr lang="en-US" baseline="0" dirty="0"/>
              <a:t> </a:t>
            </a:r>
            <a:r>
              <a:rPr lang="en-US" baseline="0" dirty="0" err="1"/>
              <a:t>neuroendocrina</a:t>
            </a:r>
            <a:r>
              <a:rPr lang="en-US" baseline="0" dirty="0"/>
              <a:t> al </a:t>
            </a:r>
            <a:r>
              <a:rPr lang="en-US" baseline="0" dirty="0" err="1"/>
              <a:t>estrés</a:t>
            </a:r>
            <a:r>
              <a:rPr lang="en-US" baseline="0" dirty="0"/>
              <a:t>. </a:t>
            </a:r>
            <a:r>
              <a:rPr lang="en-US" baseline="0" dirty="0" err="1"/>
              <a:t>Ambas</a:t>
            </a:r>
            <a:r>
              <a:rPr lang="en-US" baseline="0" dirty="0"/>
              <a:t> </a:t>
            </a:r>
            <a:r>
              <a:rPr lang="en-US" baseline="0" dirty="0" err="1"/>
              <a:t>producen</a:t>
            </a:r>
            <a:r>
              <a:rPr lang="en-US" baseline="0" dirty="0"/>
              <a:t> una </a:t>
            </a:r>
            <a:r>
              <a:rPr lang="en-US" baseline="0" dirty="0" err="1"/>
              <a:t>serie</a:t>
            </a:r>
            <a:r>
              <a:rPr lang="en-US" baseline="0" dirty="0"/>
              <a:t> de </a:t>
            </a:r>
            <a:r>
              <a:rPr lang="en-US" baseline="0" dirty="0" err="1"/>
              <a:t>cambios</a:t>
            </a:r>
            <a:r>
              <a:rPr lang="en-US" baseline="0" dirty="0"/>
              <a:t> </a:t>
            </a:r>
            <a:r>
              <a:rPr lang="en-US" baseline="0" dirty="0" err="1"/>
              <a:t>en</a:t>
            </a:r>
            <a:r>
              <a:rPr lang="en-US" baseline="0" dirty="0"/>
              <a:t> el </a:t>
            </a:r>
            <a:r>
              <a:rPr lang="en-US" baseline="0" dirty="0" err="1"/>
              <a:t>metabolismo</a:t>
            </a:r>
            <a:r>
              <a:rPr lang="en-US" baseline="0" dirty="0"/>
              <a:t> que </a:t>
            </a:r>
            <a:r>
              <a:rPr lang="en-US" baseline="0" dirty="0" err="1"/>
              <a:t>obligan</a:t>
            </a:r>
            <a:r>
              <a:rPr lang="en-US" baseline="0" dirty="0"/>
              <a:t> a </a:t>
            </a:r>
            <a:r>
              <a:rPr lang="en-US" baseline="0" dirty="0" err="1"/>
              <a:t>utilizar</a:t>
            </a:r>
            <a:r>
              <a:rPr lang="en-US" baseline="0" dirty="0"/>
              <a:t> los </a:t>
            </a:r>
            <a:r>
              <a:rPr lang="en-US" baseline="0" dirty="0" err="1"/>
              <a:t>sustratos</a:t>
            </a:r>
            <a:r>
              <a:rPr lang="en-US" baseline="0" dirty="0"/>
              <a:t> no por </a:t>
            </a:r>
            <a:r>
              <a:rPr lang="en-US" baseline="0" dirty="0" err="1"/>
              <a:t>su</a:t>
            </a:r>
            <a:r>
              <a:rPr lang="en-US" baseline="0" dirty="0"/>
              <a:t> </a:t>
            </a:r>
            <a:r>
              <a:rPr lang="en-US" baseline="0" dirty="0" err="1"/>
              <a:t>disponibilidad</a:t>
            </a:r>
            <a:r>
              <a:rPr lang="en-US" baseline="0" dirty="0"/>
              <a:t> </a:t>
            </a:r>
            <a:r>
              <a:rPr lang="en-US" baseline="0" dirty="0" err="1"/>
              <a:t>si</a:t>
            </a:r>
            <a:r>
              <a:rPr lang="en-US" baseline="0" dirty="0"/>
              <a:t> no por el </a:t>
            </a:r>
            <a:r>
              <a:rPr lang="en-US" baseline="0" dirty="0" err="1"/>
              <a:t>ambiente</a:t>
            </a:r>
            <a:r>
              <a:rPr lang="en-US" baseline="0" dirty="0"/>
              <a:t> </a:t>
            </a:r>
            <a:r>
              <a:rPr lang="en-US" baseline="0" dirty="0" err="1"/>
              <a:t>inflamatorio</a:t>
            </a:r>
            <a:r>
              <a:rPr lang="en-US" baseline="0" dirty="0"/>
              <a:t> </a:t>
            </a:r>
            <a:r>
              <a:rPr lang="en-US" baseline="0" dirty="0" err="1"/>
              <a:t>creado</a:t>
            </a:r>
            <a:r>
              <a:rPr lang="en-US" baseline="0" dirty="0"/>
              <a:t>. </a:t>
            </a:r>
          </a:p>
          <a:p>
            <a:endParaRPr lang="en-US" baseline="0" dirty="0"/>
          </a:p>
          <a:p>
            <a:r>
              <a:rPr lang="en-US" baseline="0" dirty="0"/>
              <a:t>El </a:t>
            </a:r>
            <a:r>
              <a:rPr lang="en-US" baseline="0" dirty="0" err="1"/>
              <a:t>efecto</a:t>
            </a:r>
            <a:r>
              <a:rPr lang="en-US" baseline="0" dirty="0"/>
              <a:t> de las </a:t>
            </a:r>
            <a:r>
              <a:rPr lang="en-US" baseline="0" dirty="0" err="1"/>
              <a:t>citoquinas</a:t>
            </a:r>
            <a:r>
              <a:rPr lang="en-US" baseline="0" dirty="0"/>
              <a:t> y la </a:t>
            </a:r>
            <a:r>
              <a:rPr lang="en-US" baseline="0" dirty="0" err="1"/>
              <a:t>respuesta</a:t>
            </a:r>
            <a:r>
              <a:rPr lang="en-US" baseline="0" dirty="0"/>
              <a:t> </a:t>
            </a:r>
            <a:r>
              <a:rPr lang="en-US" baseline="0" dirty="0" err="1"/>
              <a:t>neuroendocrina</a:t>
            </a:r>
            <a:r>
              <a:rPr lang="en-US" baseline="0" dirty="0"/>
              <a:t> al </a:t>
            </a:r>
            <a:r>
              <a:rPr lang="en-US" baseline="0" dirty="0" err="1"/>
              <a:t>estrés</a:t>
            </a:r>
            <a:r>
              <a:rPr lang="en-US" baseline="0" dirty="0"/>
              <a:t> </a:t>
            </a:r>
            <a:r>
              <a:rPr lang="en-US" baseline="0" dirty="0" err="1"/>
              <a:t>llevan</a:t>
            </a:r>
            <a:r>
              <a:rPr lang="en-US" baseline="0" dirty="0"/>
              <a:t> a dos </a:t>
            </a:r>
            <a:r>
              <a:rPr lang="en-US" baseline="0" dirty="0" err="1"/>
              <a:t>situaciones</a:t>
            </a:r>
            <a:r>
              <a:rPr lang="en-US" baseline="0" dirty="0"/>
              <a:t>: AUMENTO DE LA TASA METABÓLICA BASAL Y CATABOLISMO PROTEICO.</a:t>
            </a:r>
          </a:p>
          <a:p>
            <a:r>
              <a:rPr lang="en-US" baseline="0" dirty="0" err="1"/>
              <a:t>Aquí</a:t>
            </a:r>
            <a:r>
              <a:rPr lang="en-US" baseline="0" dirty="0"/>
              <a:t> </a:t>
            </a:r>
            <a:r>
              <a:rPr lang="en-US" baseline="0" dirty="0" err="1"/>
              <a:t>están</a:t>
            </a:r>
            <a:r>
              <a:rPr lang="en-US" baseline="0" dirty="0"/>
              <a:t> </a:t>
            </a:r>
            <a:r>
              <a:rPr lang="en-US" baseline="0" dirty="0" err="1"/>
              <a:t>enumerados</a:t>
            </a:r>
            <a:r>
              <a:rPr lang="en-US" baseline="0" dirty="0"/>
              <a:t> los </a:t>
            </a:r>
            <a:r>
              <a:rPr lang="en-US" baseline="0" dirty="0" err="1"/>
              <a:t>efectos</a:t>
            </a:r>
            <a:r>
              <a:rPr lang="en-US" baseline="0" dirty="0"/>
              <a:t> </a:t>
            </a:r>
            <a:r>
              <a:rPr lang="en-US" baseline="0" dirty="0" err="1"/>
              <a:t>ocasionados</a:t>
            </a:r>
            <a:r>
              <a:rPr lang="en-US" baseline="0" dirty="0"/>
              <a:t> por las </a:t>
            </a:r>
            <a:r>
              <a:rPr lang="en-US" baseline="0" dirty="0" err="1"/>
              <a:t>citoquinas</a:t>
            </a:r>
            <a:r>
              <a:rPr lang="en-US" baseline="0" dirty="0"/>
              <a:t> y el </a:t>
            </a:r>
            <a:r>
              <a:rPr lang="en-US" baseline="0" dirty="0" err="1"/>
              <a:t>ambiente</a:t>
            </a:r>
            <a:r>
              <a:rPr lang="en-US" baseline="0" dirty="0"/>
              <a:t> hormonal. </a:t>
            </a:r>
            <a:endParaRPr lang="en-US"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12</a:t>
            </a:fld>
            <a:endParaRPr lang="es-CO"/>
          </a:p>
        </p:txBody>
      </p:sp>
    </p:spTree>
    <p:extLst>
      <p:ext uri="{BB962C8B-B14F-4D97-AF65-F5344CB8AC3E}">
        <p14:creationId xmlns:p14="http://schemas.microsoft.com/office/powerpoint/2010/main" val="111490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Debido a estos cambios inflamatorios, el metabolismo de cada uno de los macronutrientes tiene un comportamiento diferente: </a:t>
            </a:r>
          </a:p>
          <a:p>
            <a:r>
              <a:rPr lang="es-CO" b="1" dirty="0"/>
              <a:t>Carbohidratos:</a:t>
            </a:r>
            <a:r>
              <a:rPr lang="es-CO" dirty="0"/>
              <a:t> hay un incremento en la producción endógena, lo que aumenta la disponibilidad de glucosa. Esta última es importante porque una parte de la glicólisis puede realizarse sin la presencia de oxígeno (glicólisis anaerobia) por el ciclo de Cori. De este metabolismo anaerobio de la glucosa se obtiene el lactato que es un importante precursor de la gluconeogénesis hepática. Por la resistencia a la insulina, se disminuye la captación de glucosa por el tejido muscular.</a:t>
            </a:r>
          </a:p>
          <a:p>
            <a:r>
              <a:rPr lang="en-US" b="1" baseline="0" dirty="0" err="1"/>
              <a:t>Proteinas</a:t>
            </a:r>
            <a:r>
              <a:rPr lang="en-US" b="1" baseline="0" dirty="0"/>
              <a:t>:</a:t>
            </a:r>
            <a:r>
              <a:rPr lang="en-US" baseline="0" dirty="0"/>
              <a:t> </a:t>
            </a:r>
            <a:r>
              <a:rPr lang="en-US" baseline="0" dirty="0" err="1"/>
              <a:t>los</a:t>
            </a:r>
            <a:r>
              <a:rPr lang="en-US" baseline="0" dirty="0"/>
              <a:t> </a:t>
            </a:r>
            <a:r>
              <a:rPr lang="en-US" baseline="0" dirty="0" err="1"/>
              <a:t>aminoácidos</a:t>
            </a:r>
            <a:r>
              <a:rPr lang="en-US" baseline="0" dirty="0"/>
              <a:t> y el </a:t>
            </a:r>
            <a:r>
              <a:rPr lang="en-US" baseline="0" dirty="0" err="1"/>
              <a:t>glicerol</a:t>
            </a:r>
            <a:r>
              <a:rPr lang="en-US" baseline="0" dirty="0"/>
              <a:t> son las </a:t>
            </a:r>
            <a:r>
              <a:rPr lang="en-US" baseline="0" dirty="0" err="1"/>
              <a:t>principales</a:t>
            </a:r>
            <a:r>
              <a:rPr lang="en-US" baseline="0" dirty="0"/>
              <a:t> </a:t>
            </a:r>
            <a:r>
              <a:rPr lang="en-US" baseline="0" dirty="0" err="1"/>
              <a:t>fuentes</a:t>
            </a:r>
            <a:r>
              <a:rPr lang="en-US" baseline="0" dirty="0"/>
              <a:t> para la </a:t>
            </a:r>
            <a:r>
              <a:rPr lang="en-US" baseline="0" dirty="0" err="1"/>
              <a:t>producción</a:t>
            </a:r>
            <a:r>
              <a:rPr lang="en-US" baseline="0" dirty="0"/>
              <a:t> de </a:t>
            </a:r>
            <a:r>
              <a:rPr lang="en-US" baseline="0" dirty="0" err="1"/>
              <a:t>glucosa</a:t>
            </a:r>
            <a:r>
              <a:rPr lang="en-US" baseline="0" dirty="0"/>
              <a:t> de novo </a:t>
            </a:r>
            <a:r>
              <a:rPr lang="en-US" baseline="0" dirty="0" err="1"/>
              <a:t>en</a:t>
            </a:r>
            <a:r>
              <a:rPr lang="en-US" baseline="0" dirty="0"/>
              <a:t> el </a:t>
            </a:r>
            <a:r>
              <a:rPr lang="en-US" baseline="0" dirty="0" err="1"/>
              <a:t>hígado</a:t>
            </a:r>
            <a:r>
              <a:rPr lang="en-US" baseline="0" dirty="0"/>
              <a:t>. Hay </a:t>
            </a:r>
            <a:r>
              <a:rPr lang="en-US" baseline="0" dirty="0" err="1"/>
              <a:t>algunos</a:t>
            </a:r>
            <a:r>
              <a:rPr lang="en-US" baseline="0" dirty="0"/>
              <a:t> </a:t>
            </a:r>
            <a:r>
              <a:rPr lang="en-US" baseline="0" dirty="0" err="1"/>
              <a:t>aminoácidos</a:t>
            </a:r>
            <a:r>
              <a:rPr lang="en-US" baseline="0" dirty="0"/>
              <a:t> </a:t>
            </a:r>
            <a:r>
              <a:rPr lang="en-US" baseline="0" dirty="0" err="1"/>
              <a:t>en</a:t>
            </a:r>
            <a:r>
              <a:rPr lang="en-US" baseline="0" dirty="0"/>
              <a:t> particular </a:t>
            </a:r>
            <a:r>
              <a:rPr lang="en-US" baseline="0" dirty="0" err="1"/>
              <a:t>como</a:t>
            </a:r>
            <a:r>
              <a:rPr lang="en-US" baseline="0" dirty="0"/>
              <a:t> la </a:t>
            </a:r>
            <a:r>
              <a:rPr lang="en-US" baseline="0" dirty="0" err="1"/>
              <a:t>glutamina</a:t>
            </a:r>
            <a:r>
              <a:rPr lang="en-US" baseline="0" dirty="0"/>
              <a:t> y </a:t>
            </a:r>
            <a:r>
              <a:rPr lang="en-US" baseline="0" dirty="0" err="1"/>
              <a:t>los</a:t>
            </a:r>
            <a:r>
              <a:rPr lang="en-US" baseline="0" dirty="0"/>
              <a:t> </a:t>
            </a:r>
            <a:r>
              <a:rPr lang="en-US" baseline="0" dirty="0" err="1"/>
              <a:t>aminoácidos</a:t>
            </a:r>
            <a:r>
              <a:rPr lang="en-US" baseline="0" dirty="0"/>
              <a:t> de Cadena </a:t>
            </a:r>
            <a:r>
              <a:rPr lang="en-US" baseline="0" dirty="0" err="1"/>
              <a:t>Ramificada</a:t>
            </a:r>
            <a:r>
              <a:rPr lang="en-US" baseline="0" dirty="0"/>
              <a:t> que son los </a:t>
            </a:r>
            <a:r>
              <a:rPr lang="en-US" baseline="0" dirty="0" err="1"/>
              <a:t>únicos</a:t>
            </a:r>
            <a:r>
              <a:rPr lang="en-US" baseline="0" dirty="0"/>
              <a:t> que </a:t>
            </a:r>
            <a:r>
              <a:rPr lang="en-US" baseline="0" dirty="0" err="1"/>
              <a:t>pueden</a:t>
            </a:r>
            <a:r>
              <a:rPr lang="en-US" baseline="0" dirty="0"/>
              <a:t> ser </a:t>
            </a:r>
            <a:r>
              <a:rPr lang="en-US" baseline="0" dirty="0" err="1"/>
              <a:t>utilizados</a:t>
            </a:r>
            <a:r>
              <a:rPr lang="en-US" baseline="0" dirty="0"/>
              <a:t> </a:t>
            </a:r>
            <a:r>
              <a:rPr lang="en-US" baseline="0" dirty="0" err="1"/>
              <a:t>por</a:t>
            </a:r>
            <a:r>
              <a:rPr lang="en-US" baseline="0" dirty="0"/>
              <a:t> </a:t>
            </a:r>
            <a:r>
              <a:rPr lang="en-US" baseline="0" dirty="0" err="1"/>
              <a:t>algunos</a:t>
            </a:r>
            <a:r>
              <a:rPr lang="en-US" baseline="0" dirty="0"/>
              <a:t> </a:t>
            </a:r>
            <a:r>
              <a:rPr lang="en-US" baseline="0" dirty="0" err="1"/>
              <a:t>tejidos</a:t>
            </a:r>
            <a:r>
              <a:rPr lang="en-US" baseline="0" dirty="0"/>
              <a:t> </a:t>
            </a:r>
            <a:r>
              <a:rPr lang="en-US" baseline="0" dirty="0" err="1"/>
              <a:t>lesionados</a:t>
            </a:r>
            <a:r>
              <a:rPr lang="en-US" baseline="0" dirty="0"/>
              <a:t> </a:t>
            </a:r>
            <a:r>
              <a:rPr lang="en-US" baseline="0" dirty="0" err="1"/>
              <a:t>como</a:t>
            </a:r>
            <a:r>
              <a:rPr lang="en-US" baseline="0" dirty="0"/>
              <a:t> </a:t>
            </a:r>
            <a:r>
              <a:rPr lang="en-US" baseline="0" dirty="0" err="1"/>
              <a:t>fuente</a:t>
            </a:r>
            <a:r>
              <a:rPr lang="en-US" baseline="0" dirty="0"/>
              <a:t> de </a:t>
            </a:r>
            <a:r>
              <a:rPr lang="en-US" baseline="0" dirty="0" err="1"/>
              <a:t>energía</a:t>
            </a:r>
            <a:r>
              <a:rPr lang="en-US" baseline="0" dirty="0"/>
              <a:t> y </a:t>
            </a:r>
            <a:r>
              <a:rPr lang="en-US" baseline="0" dirty="0" err="1"/>
              <a:t>nitrógeno</a:t>
            </a:r>
            <a:r>
              <a:rPr lang="en-US" baseline="0" dirty="0"/>
              <a:t>. Los </a:t>
            </a:r>
            <a:r>
              <a:rPr lang="en-US" baseline="0" dirty="0" err="1"/>
              <a:t>aminoácidos</a:t>
            </a:r>
            <a:r>
              <a:rPr lang="en-US" baseline="0" dirty="0"/>
              <a:t> </a:t>
            </a:r>
            <a:r>
              <a:rPr lang="en-US" baseline="0" dirty="0" err="1"/>
              <a:t>también</a:t>
            </a:r>
            <a:r>
              <a:rPr lang="en-US" baseline="0" dirty="0"/>
              <a:t> son </a:t>
            </a:r>
            <a:r>
              <a:rPr lang="en-US" baseline="0" dirty="0" err="1"/>
              <a:t>usados</a:t>
            </a:r>
            <a:r>
              <a:rPr lang="en-US" baseline="0" dirty="0"/>
              <a:t> </a:t>
            </a:r>
            <a:r>
              <a:rPr lang="en-US" baseline="0" dirty="0" err="1"/>
              <a:t>en</a:t>
            </a:r>
            <a:r>
              <a:rPr lang="en-US" baseline="0" dirty="0"/>
              <a:t> </a:t>
            </a:r>
            <a:r>
              <a:rPr lang="en-US" baseline="0" dirty="0" err="1"/>
              <a:t>síntesis</a:t>
            </a:r>
            <a:r>
              <a:rPr lang="en-US" baseline="0" dirty="0"/>
              <a:t> de </a:t>
            </a:r>
            <a:r>
              <a:rPr lang="en-US" baseline="0" dirty="0" err="1"/>
              <a:t>proteinas</a:t>
            </a:r>
            <a:r>
              <a:rPr lang="en-US" baseline="0" dirty="0"/>
              <a:t> de </a:t>
            </a:r>
            <a:r>
              <a:rPr lang="en-US" baseline="0" dirty="0" err="1"/>
              <a:t>fase</a:t>
            </a:r>
            <a:r>
              <a:rPr lang="en-US" baseline="0" dirty="0"/>
              <a:t> </a:t>
            </a:r>
            <a:r>
              <a:rPr lang="en-US" baseline="0" dirty="0" err="1"/>
              <a:t>aguda</a:t>
            </a:r>
            <a:r>
              <a:rPr lang="en-US" baseline="0" dirty="0"/>
              <a:t>, </a:t>
            </a:r>
            <a:r>
              <a:rPr lang="en-US" baseline="0" dirty="0" err="1"/>
              <a:t>fibrinógeno</a:t>
            </a:r>
            <a:r>
              <a:rPr lang="en-US" baseline="0" dirty="0"/>
              <a:t>, etc. El </a:t>
            </a:r>
            <a:r>
              <a:rPr lang="en-US" baseline="0" dirty="0" err="1"/>
              <a:t>grado</a:t>
            </a:r>
            <a:r>
              <a:rPr lang="en-US" baseline="0" dirty="0"/>
              <a:t> de </a:t>
            </a:r>
            <a:r>
              <a:rPr lang="en-US" baseline="0" dirty="0" err="1"/>
              <a:t>catabolismo</a:t>
            </a:r>
            <a:r>
              <a:rPr lang="en-US" baseline="0" dirty="0"/>
              <a:t> </a:t>
            </a:r>
            <a:r>
              <a:rPr lang="en-US" baseline="0" dirty="0" err="1"/>
              <a:t>proteico</a:t>
            </a:r>
            <a:r>
              <a:rPr lang="en-US" baseline="0" dirty="0"/>
              <a:t> es alto, </a:t>
            </a:r>
            <a:r>
              <a:rPr lang="en-US" baseline="0" dirty="0" err="1"/>
              <a:t>llegando</a:t>
            </a:r>
            <a:r>
              <a:rPr lang="en-US" baseline="0" dirty="0"/>
              <a:t> a </a:t>
            </a:r>
            <a:r>
              <a:rPr lang="en-US" baseline="0" dirty="0" err="1"/>
              <a:t>pérdidas</a:t>
            </a:r>
            <a:r>
              <a:rPr lang="en-US" baseline="0" dirty="0"/>
              <a:t> </a:t>
            </a:r>
            <a:r>
              <a:rPr lang="en-US" baseline="0" dirty="0" err="1"/>
              <a:t>diarias</a:t>
            </a:r>
            <a:r>
              <a:rPr lang="en-US" baseline="0" dirty="0"/>
              <a:t> de hasta 1 kg de </a:t>
            </a:r>
            <a:r>
              <a:rPr lang="en-US" baseline="0" dirty="0" err="1"/>
              <a:t>tejido</a:t>
            </a:r>
            <a:r>
              <a:rPr lang="en-US" baseline="0" dirty="0"/>
              <a:t> muscular. </a:t>
            </a:r>
          </a:p>
          <a:p>
            <a:r>
              <a:rPr lang="en-US" b="1" baseline="0" dirty="0" err="1"/>
              <a:t>Lípidos</a:t>
            </a:r>
            <a:r>
              <a:rPr lang="en-US" baseline="0" dirty="0"/>
              <a:t>: hay una </a:t>
            </a:r>
            <a:r>
              <a:rPr lang="en-US" baseline="0" dirty="0" err="1"/>
              <a:t>tasa</a:t>
            </a:r>
            <a:r>
              <a:rPr lang="en-US" baseline="0" dirty="0"/>
              <a:t> </a:t>
            </a:r>
            <a:r>
              <a:rPr lang="en-US" baseline="0" dirty="0" err="1"/>
              <a:t>elevada</a:t>
            </a:r>
            <a:r>
              <a:rPr lang="en-US" baseline="0" dirty="0"/>
              <a:t> de </a:t>
            </a:r>
            <a:r>
              <a:rPr lang="en-US" baseline="0" dirty="0" err="1"/>
              <a:t>lipólisis</a:t>
            </a:r>
            <a:r>
              <a:rPr lang="en-US" baseline="0" dirty="0"/>
              <a:t>, que </a:t>
            </a:r>
            <a:r>
              <a:rPr lang="en-US" baseline="0" dirty="0" err="1"/>
              <a:t>supera</a:t>
            </a:r>
            <a:r>
              <a:rPr lang="en-US" baseline="0" dirty="0"/>
              <a:t> </a:t>
            </a:r>
            <a:r>
              <a:rPr lang="en-US" baseline="0" dirty="0" err="1"/>
              <a:t>en</a:t>
            </a:r>
            <a:r>
              <a:rPr lang="en-US" baseline="0" dirty="0"/>
              <a:t> mayor </a:t>
            </a:r>
            <a:r>
              <a:rPr lang="en-US" baseline="0" dirty="0" err="1"/>
              <a:t>grado</a:t>
            </a:r>
            <a:r>
              <a:rPr lang="en-US" baseline="0" dirty="0"/>
              <a:t> a la </a:t>
            </a:r>
            <a:r>
              <a:rPr lang="en-US" baseline="0" dirty="0" err="1"/>
              <a:t>utilización</a:t>
            </a:r>
            <a:r>
              <a:rPr lang="en-US" baseline="0" dirty="0"/>
              <a:t> de los </a:t>
            </a:r>
            <a:r>
              <a:rPr lang="en-US" baseline="0" dirty="0" err="1"/>
              <a:t>lípidos</a:t>
            </a:r>
            <a:r>
              <a:rPr lang="en-US" baseline="0" dirty="0"/>
              <a:t> </a:t>
            </a:r>
            <a:r>
              <a:rPr lang="en-US" baseline="0" dirty="0" err="1"/>
              <a:t>en</a:t>
            </a:r>
            <a:r>
              <a:rPr lang="en-US" baseline="0" dirty="0"/>
              <a:t> la beta-</a:t>
            </a:r>
            <a:r>
              <a:rPr lang="en-US" baseline="0"/>
              <a:t>oxidación</a:t>
            </a:r>
            <a:r>
              <a:rPr lang="en-US" baseline="0" dirty="0"/>
              <a:t>, por </a:t>
            </a:r>
            <a:r>
              <a:rPr lang="en-US" baseline="0" dirty="0" err="1"/>
              <a:t>esto</a:t>
            </a:r>
            <a:r>
              <a:rPr lang="en-US" baseline="0" dirty="0"/>
              <a:t> hay </a:t>
            </a:r>
            <a:r>
              <a:rPr lang="en-US" baseline="0" dirty="0" err="1"/>
              <a:t>hipertrigliceridemia</a:t>
            </a:r>
            <a:r>
              <a:rPr lang="en-US" baseline="0" dirty="0"/>
              <a:t>. No hay </a:t>
            </a:r>
            <a:r>
              <a:rPr lang="en-US" baseline="0" dirty="0" err="1"/>
              <a:t>cetogénesis</a:t>
            </a:r>
            <a:r>
              <a:rPr lang="en-US" baseline="0" dirty="0"/>
              <a:t>. </a:t>
            </a:r>
            <a:endParaRPr lang="en-US"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13</a:t>
            </a:fld>
            <a:endParaRPr lang="es-CO"/>
          </a:p>
        </p:txBody>
      </p:sp>
    </p:spTree>
    <p:extLst>
      <p:ext uri="{BB962C8B-B14F-4D97-AF65-F5344CB8AC3E}">
        <p14:creationId xmlns:p14="http://schemas.microsoft.com/office/powerpoint/2010/main" val="2118427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A</a:t>
            </a:r>
            <a:r>
              <a:rPr lang="es-ES_tradnl" baseline="0" dirty="0"/>
              <a:t> continuación se va a resumir </a:t>
            </a:r>
            <a:r>
              <a:rPr lang="es-ES_tradnl" dirty="0"/>
              <a:t>el efecto de la inflamación en cada uno de los macronutrientes que</a:t>
            </a:r>
            <a:r>
              <a:rPr lang="es-ES_tradnl" baseline="0" dirty="0"/>
              <a:t> lleva a una utilización de los mismos independientemente de su disponibilidad.</a:t>
            </a:r>
            <a:endParaRPr lang="es-ES_tradnl"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14</a:t>
            </a:fld>
            <a:endParaRPr lang="es-CO"/>
          </a:p>
        </p:txBody>
      </p:sp>
    </p:spTree>
    <p:extLst>
      <p:ext uri="{BB962C8B-B14F-4D97-AF65-F5344CB8AC3E}">
        <p14:creationId xmlns:p14="http://schemas.microsoft.com/office/powerpoint/2010/main" val="4078801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En</a:t>
            </a:r>
            <a:r>
              <a:rPr lang="en-US" dirty="0"/>
              <a:t> </a:t>
            </a:r>
            <a:r>
              <a:rPr lang="en-US" dirty="0" err="1"/>
              <a:t>cuanto</a:t>
            </a:r>
            <a:r>
              <a:rPr lang="en-US" baseline="0" dirty="0"/>
              <a:t> a</a:t>
            </a:r>
            <a:r>
              <a:rPr lang="en-US" dirty="0"/>
              <a:t>l </a:t>
            </a:r>
            <a:r>
              <a:rPr lang="en-US" dirty="0" err="1"/>
              <a:t>metabolismo</a:t>
            </a:r>
            <a:r>
              <a:rPr lang="en-US" baseline="0" dirty="0"/>
              <a:t> de los </a:t>
            </a:r>
            <a:r>
              <a:rPr lang="en-US" baseline="0" dirty="0" err="1"/>
              <a:t>carbohidratos</a:t>
            </a:r>
            <a:r>
              <a:rPr lang="en-US" baseline="0" dirty="0"/>
              <a:t>, se </a:t>
            </a:r>
            <a:r>
              <a:rPr lang="en-US" baseline="0" dirty="0" err="1"/>
              <a:t>presenta</a:t>
            </a:r>
            <a:r>
              <a:rPr lang="en-US" baseline="0" dirty="0"/>
              <a:t> un </a:t>
            </a:r>
            <a:r>
              <a:rPr lang="en-US" baseline="0" dirty="0" err="1"/>
              <a:t>incremento</a:t>
            </a:r>
            <a:r>
              <a:rPr lang="en-US" baseline="0" dirty="0"/>
              <a:t> </a:t>
            </a:r>
            <a:r>
              <a:rPr lang="en-US" baseline="0" dirty="0" err="1"/>
              <a:t>en</a:t>
            </a:r>
            <a:r>
              <a:rPr lang="en-US" baseline="0" dirty="0"/>
              <a:t> la </a:t>
            </a:r>
            <a:r>
              <a:rPr lang="en-US" baseline="0" dirty="0" err="1"/>
              <a:t>producción</a:t>
            </a:r>
            <a:r>
              <a:rPr lang="en-US" baseline="0" dirty="0"/>
              <a:t> </a:t>
            </a:r>
            <a:r>
              <a:rPr lang="en-US" baseline="0" dirty="0" err="1"/>
              <a:t>endógena</a:t>
            </a:r>
            <a:r>
              <a:rPr lang="en-US" baseline="0" dirty="0"/>
              <a:t> de </a:t>
            </a:r>
            <a:r>
              <a:rPr lang="en-US" baseline="0" dirty="0" err="1"/>
              <a:t>glucosa</a:t>
            </a:r>
            <a:r>
              <a:rPr lang="en-US" baseline="0" dirty="0"/>
              <a:t> que continua </a:t>
            </a:r>
            <a:r>
              <a:rPr lang="en-US" baseline="0" dirty="0" err="1"/>
              <a:t>siendo</a:t>
            </a:r>
            <a:r>
              <a:rPr lang="en-US" baseline="0" dirty="0"/>
              <a:t> un </a:t>
            </a:r>
            <a:r>
              <a:rPr lang="en-US" baseline="0" dirty="0" err="1"/>
              <a:t>sustrato</a:t>
            </a:r>
            <a:r>
              <a:rPr lang="en-US" baseline="0" dirty="0"/>
              <a:t> </a:t>
            </a:r>
            <a:r>
              <a:rPr lang="en-US" baseline="0" dirty="0" err="1"/>
              <a:t>importante</a:t>
            </a:r>
            <a:r>
              <a:rPr lang="en-US" baseline="0" dirty="0"/>
              <a:t>, </a:t>
            </a:r>
            <a:r>
              <a:rPr lang="en-US" baseline="0" dirty="0" err="1"/>
              <a:t>ya</a:t>
            </a:r>
            <a:r>
              <a:rPr lang="en-US" baseline="0" dirty="0"/>
              <a:t> que </a:t>
            </a:r>
            <a:r>
              <a:rPr lang="en-US" baseline="0" dirty="0" err="1"/>
              <a:t>parte</a:t>
            </a:r>
            <a:r>
              <a:rPr lang="en-US" baseline="0" dirty="0"/>
              <a:t> de la </a:t>
            </a:r>
            <a:r>
              <a:rPr lang="en-US" baseline="0" dirty="0" err="1"/>
              <a:t>glucólisis</a:t>
            </a:r>
            <a:r>
              <a:rPr lang="en-US" baseline="0" dirty="0"/>
              <a:t> no </a:t>
            </a:r>
            <a:r>
              <a:rPr lang="en-US" baseline="0" dirty="0" err="1"/>
              <a:t>requiere</a:t>
            </a:r>
            <a:r>
              <a:rPr lang="en-US" baseline="0" dirty="0"/>
              <a:t> de la </a:t>
            </a:r>
            <a:r>
              <a:rPr lang="en-US" baseline="0" dirty="0" err="1"/>
              <a:t>presencia</a:t>
            </a:r>
            <a:r>
              <a:rPr lang="en-US" baseline="0" dirty="0"/>
              <a:t> de </a:t>
            </a:r>
            <a:r>
              <a:rPr lang="en-US" baseline="0" dirty="0" err="1"/>
              <a:t>oxígeno</a:t>
            </a:r>
            <a:r>
              <a:rPr lang="en-US" baseline="0" dirty="0"/>
              <a:t> para </a:t>
            </a:r>
            <a:r>
              <a:rPr lang="en-US" baseline="0" dirty="0" err="1"/>
              <a:t>continuar</a:t>
            </a:r>
            <a:r>
              <a:rPr lang="en-US" baseline="0" dirty="0"/>
              <a:t> </a:t>
            </a:r>
            <a:r>
              <a:rPr lang="en-US" baseline="0" dirty="0" err="1"/>
              <a:t>produciendo</a:t>
            </a:r>
            <a:r>
              <a:rPr lang="en-US" baseline="0" dirty="0"/>
              <a:t> </a:t>
            </a:r>
            <a:r>
              <a:rPr lang="en-US" baseline="0" dirty="0" err="1"/>
              <a:t>energía</a:t>
            </a:r>
            <a:r>
              <a:rPr lang="en-US" baseline="0" dirty="0"/>
              <a:t>, el </a:t>
            </a:r>
            <a:r>
              <a:rPr lang="en-US" baseline="0" dirty="0" err="1"/>
              <a:t>resultante</a:t>
            </a:r>
            <a:r>
              <a:rPr lang="en-US" baseline="0" dirty="0"/>
              <a:t> del </a:t>
            </a:r>
            <a:r>
              <a:rPr lang="en-US" baseline="0" dirty="0" err="1"/>
              <a:t>metabolismo</a:t>
            </a:r>
            <a:r>
              <a:rPr lang="en-US" baseline="0" dirty="0"/>
              <a:t> </a:t>
            </a:r>
            <a:r>
              <a:rPr lang="en-US" baseline="0" dirty="0" err="1"/>
              <a:t>anaeróbico</a:t>
            </a:r>
            <a:r>
              <a:rPr lang="en-US" baseline="0" dirty="0"/>
              <a:t> de la </a:t>
            </a:r>
            <a:r>
              <a:rPr lang="en-US" baseline="0" dirty="0" err="1"/>
              <a:t>glucosa</a:t>
            </a:r>
            <a:r>
              <a:rPr lang="en-US" baseline="0" dirty="0"/>
              <a:t>, el </a:t>
            </a:r>
            <a:r>
              <a:rPr lang="en-US" baseline="0" dirty="0" err="1"/>
              <a:t>lactato</a:t>
            </a:r>
            <a:r>
              <a:rPr lang="en-US" baseline="0" dirty="0"/>
              <a:t>, es un </a:t>
            </a:r>
            <a:r>
              <a:rPr lang="en-US" baseline="0" dirty="0" err="1"/>
              <a:t>importante</a:t>
            </a:r>
            <a:r>
              <a:rPr lang="en-US" baseline="0" dirty="0"/>
              <a:t> precursor de </a:t>
            </a:r>
            <a:r>
              <a:rPr lang="en-US" baseline="0" dirty="0" err="1"/>
              <a:t>gluconeogénesis</a:t>
            </a:r>
            <a:r>
              <a:rPr lang="en-US" baseline="0" dirty="0"/>
              <a:t> </a:t>
            </a:r>
            <a:r>
              <a:rPr lang="en-US" baseline="0" dirty="0" err="1"/>
              <a:t>hepática</a:t>
            </a:r>
            <a:r>
              <a:rPr lang="en-US" baseline="0" dirty="0"/>
              <a:t> por medio del </a:t>
            </a:r>
            <a:r>
              <a:rPr lang="en-US" baseline="0" dirty="0" err="1"/>
              <a:t>ciclo</a:t>
            </a:r>
            <a:r>
              <a:rPr lang="en-US" baseline="0" dirty="0"/>
              <a:t> de Cori.</a:t>
            </a:r>
            <a:endParaRPr lang="en-US"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15</a:t>
            </a:fld>
            <a:endParaRPr lang="es-CO"/>
          </a:p>
        </p:txBody>
      </p:sp>
    </p:spTree>
    <p:extLst>
      <p:ext uri="{BB962C8B-B14F-4D97-AF65-F5344CB8AC3E}">
        <p14:creationId xmlns:p14="http://schemas.microsoft.com/office/powerpoint/2010/main" val="149897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 </a:t>
            </a:r>
            <a:r>
              <a:rPr lang="en-US" dirty="0" err="1"/>
              <a:t>resistencia</a:t>
            </a:r>
            <a:r>
              <a:rPr lang="en-US" baseline="0" dirty="0"/>
              <a:t> </a:t>
            </a:r>
            <a:r>
              <a:rPr lang="en-US" baseline="0" dirty="0" err="1"/>
              <a:t>periférica</a:t>
            </a:r>
            <a:r>
              <a:rPr lang="en-US" baseline="0" dirty="0"/>
              <a:t> a la </a:t>
            </a:r>
            <a:r>
              <a:rPr lang="en-US" baseline="0" dirty="0" err="1"/>
              <a:t>insulina</a:t>
            </a:r>
            <a:r>
              <a:rPr lang="en-US" baseline="0" dirty="0"/>
              <a:t> </a:t>
            </a:r>
            <a:r>
              <a:rPr lang="en-US" baseline="0" dirty="0" err="1"/>
              <a:t>juega</a:t>
            </a:r>
            <a:r>
              <a:rPr lang="en-US" baseline="0" dirty="0"/>
              <a:t> un </a:t>
            </a:r>
            <a:r>
              <a:rPr lang="en-US" baseline="0" dirty="0" err="1"/>
              <a:t>papel</a:t>
            </a:r>
            <a:r>
              <a:rPr lang="en-US" baseline="0" dirty="0"/>
              <a:t> fundamental </a:t>
            </a:r>
            <a:r>
              <a:rPr lang="en-US" baseline="0" dirty="0" err="1"/>
              <a:t>en</a:t>
            </a:r>
            <a:r>
              <a:rPr lang="en-US" baseline="0" dirty="0"/>
              <a:t> la </a:t>
            </a:r>
            <a:r>
              <a:rPr lang="en-US" baseline="0" dirty="0" err="1"/>
              <a:t>utilización</a:t>
            </a:r>
            <a:r>
              <a:rPr lang="en-US" baseline="0" dirty="0"/>
              <a:t> de </a:t>
            </a:r>
            <a:r>
              <a:rPr lang="en-US" baseline="0" dirty="0" err="1"/>
              <a:t>sustratos</a:t>
            </a:r>
            <a:r>
              <a:rPr lang="en-US" baseline="0" dirty="0"/>
              <a:t> </a:t>
            </a:r>
            <a:r>
              <a:rPr lang="en-US" baseline="0" dirty="0" err="1"/>
              <a:t>en</a:t>
            </a:r>
            <a:r>
              <a:rPr lang="en-US" baseline="0" dirty="0"/>
              <a:t> la </a:t>
            </a:r>
            <a:r>
              <a:rPr lang="en-US" baseline="0" dirty="0" err="1"/>
              <a:t>enfermedad</a:t>
            </a:r>
            <a:r>
              <a:rPr lang="en-US" baseline="0" dirty="0"/>
              <a:t>. </a:t>
            </a:r>
            <a:r>
              <a:rPr lang="en-US" baseline="0" dirty="0" err="1"/>
              <a:t>Esta</a:t>
            </a:r>
            <a:r>
              <a:rPr lang="en-US" baseline="0" dirty="0"/>
              <a:t> </a:t>
            </a:r>
            <a:r>
              <a:rPr lang="en-US" baseline="0" dirty="0" err="1"/>
              <a:t>descrita</a:t>
            </a:r>
            <a:r>
              <a:rPr lang="en-US" baseline="0" dirty="0"/>
              <a:t> </a:t>
            </a:r>
            <a:r>
              <a:rPr lang="en-US" baseline="0" dirty="0" err="1"/>
              <a:t>como</a:t>
            </a:r>
            <a:r>
              <a:rPr lang="en-US" baseline="0" dirty="0"/>
              <a:t> </a:t>
            </a:r>
            <a:r>
              <a:rPr lang="en-US" baseline="0" dirty="0" err="1"/>
              <a:t>una</a:t>
            </a:r>
            <a:r>
              <a:rPr lang="en-US" baseline="0" dirty="0"/>
              <a:t> </a:t>
            </a:r>
            <a:r>
              <a:rPr lang="en-US" baseline="0" dirty="0" err="1"/>
              <a:t>secreción</a:t>
            </a:r>
            <a:r>
              <a:rPr lang="en-US" baseline="0" dirty="0"/>
              <a:t> </a:t>
            </a:r>
            <a:r>
              <a:rPr lang="en-US" baseline="0" dirty="0" err="1"/>
              <a:t>adecuada</a:t>
            </a:r>
            <a:r>
              <a:rPr lang="en-US" baseline="0" dirty="0"/>
              <a:t> de </a:t>
            </a:r>
            <a:r>
              <a:rPr lang="en-US" baseline="0" dirty="0" err="1"/>
              <a:t>insulina</a:t>
            </a:r>
            <a:r>
              <a:rPr lang="en-US" baseline="0" dirty="0"/>
              <a:t> con un </a:t>
            </a:r>
            <a:r>
              <a:rPr lang="en-US" baseline="0" dirty="0" err="1"/>
              <a:t>efecto</a:t>
            </a:r>
            <a:r>
              <a:rPr lang="en-US" baseline="0" dirty="0"/>
              <a:t> </a:t>
            </a:r>
            <a:r>
              <a:rPr lang="en-US" baseline="0" dirty="0" err="1"/>
              <a:t>biológico</a:t>
            </a:r>
            <a:r>
              <a:rPr lang="en-US" baseline="0" dirty="0"/>
              <a:t> </a:t>
            </a:r>
            <a:r>
              <a:rPr lang="en-US" baseline="0" dirty="0" err="1"/>
              <a:t>menor</a:t>
            </a:r>
            <a:r>
              <a:rPr lang="en-US" baseline="0" dirty="0"/>
              <a:t> y que </a:t>
            </a:r>
            <a:r>
              <a:rPr lang="en-US" baseline="0" dirty="0" err="1"/>
              <a:t>ocurre</a:t>
            </a:r>
            <a:r>
              <a:rPr lang="en-US" baseline="0" dirty="0"/>
              <a:t> por la </a:t>
            </a:r>
            <a:r>
              <a:rPr lang="en-US" baseline="0" dirty="0" err="1"/>
              <a:t>presencia</a:t>
            </a:r>
            <a:r>
              <a:rPr lang="en-US" baseline="0" dirty="0"/>
              <a:t> de </a:t>
            </a:r>
            <a:r>
              <a:rPr lang="en-US" baseline="0" dirty="0" err="1"/>
              <a:t>hormonas</a:t>
            </a:r>
            <a:r>
              <a:rPr lang="en-US" baseline="0" dirty="0"/>
              <a:t> </a:t>
            </a:r>
            <a:r>
              <a:rPr lang="en-US" baseline="0" dirty="0" err="1"/>
              <a:t>contrareguladoras</a:t>
            </a:r>
            <a:r>
              <a:rPr lang="en-US" baseline="0" dirty="0"/>
              <a:t> de </a:t>
            </a:r>
            <a:r>
              <a:rPr lang="en-US" baseline="0" dirty="0" err="1"/>
              <a:t>insulina</a:t>
            </a:r>
            <a:r>
              <a:rPr lang="en-US" baseline="0" dirty="0"/>
              <a:t> y la </a:t>
            </a:r>
            <a:r>
              <a:rPr lang="en-US" baseline="0" dirty="0" err="1"/>
              <a:t>presencia</a:t>
            </a:r>
            <a:r>
              <a:rPr lang="en-US" baseline="0" dirty="0"/>
              <a:t> de </a:t>
            </a:r>
            <a:r>
              <a:rPr lang="en-US" baseline="0" dirty="0" err="1"/>
              <a:t>citoquinas</a:t>
            </a:r>
            <a:r>
              <a:rPr lang="en-US" baseline="0" dirty="0"/>
              <a:t>. Al </a:t>
            </a:r>
            <a:r>
              <a:rPr lang="en-US" baseline="0" dirty="0" err="1"/>
              <a:t>presentarse</a:t>
            </a:r>
            <a:r>
              <a:rPr lang="en-US" baseline="0" dirty="0"/>
              <a:t> la </a:t>
            </a:r>
            <a:r>
              <a:rPr lang="en-US" baseline="0" dirty="0" err="1"/>
              <a:t>resistencia</a:t>
            </a:r>
            <a:r>
              <a:rPr lang="en-US" baseline="0" dirty="0"/>
              <a:t> a la </a:t>
            </a:r>
            <a:r>
              <a:rPr lang="en-US" baseline="0" dirty="0" err="1"/>
              <a:t>insulina</a:t>
            </a:r>
            <a:r>
              <a:rPr lang="en-US" baseline="0" dirty="0"/>
              <a:t> se </a:t>
            </a:r>
            <a:r>
              <a:rPr lang="en-US" baseline="0" dirty="0" err="1"/>
              <a:t>disminuye</a:t>
            </a:r>
            <a:r>
              <a:rPr lang="en-US" baseline="0" dirty="0"/>
              <a:t> la </a:t>
            </a:r>
            <a:r>
              <a:rPr lang="en-US" baseline="0" dirty="0" err="1"/>
              <a:t>captación</a:t>
            </a:r>
            <a:r>
              <a:rPr lang="en-US" baseline="0" dirty="0"/>
              <a:t> de </a:t>
            </a:r>
            <a:r>
              <a:rPr lang="en-US" baseline="0" dirty="0" err="1"/>
              <a:t>glucosa</a:t>
            </a:r>
            <a:r>
              <a:rPr lang="en-US" baseline="0" dirty="0"/>
              <a:t> con los </a:t>
            </a:r>
            <a:r>
              <a:rPr lang="en-US" baseline="0" dirty="0" err="1"/>
              <a:t>transportadores</a:t>
            </a:r>
            <a:r>
              <a:rPr lang="en-US" baseline="0" dirty="0"/>
              <a:t> </a:t>
            </a:r>
            <a:r>
              <a:rPr lang="en-US" baseline="0" dirty="0" err="1"/>
              <a:t>dependientes</a:t>
            </a:r>
            <a:r>
              <a:rPr lang="en-US" baseline="0" dirty="0"/>
              <a:t> de </a:t>
            </a:r>
            <a:r>
              <a:rPr lang="en-US" baseline="0" dirty="0" err="1"/>
              <a:t>insulina</a:t>
            </a:r>
            <a:r>
              <a:rPr lang="en-US" baseline="0" dirty="0"/>
              <a:t> (GLUT4) que </a:t>
            </a:r>
            <a:r>
              <a:rPr lang="en-US" baseline="0" dirty="0" err="1"/>
              <a:t>están</a:t>
            </a:r>
            <a:r>
              <a:rPr lang="en-US" baseline="0" dirty="0"/>
              <a:t> </a:t>
            </a:r>
            <a:r>
              <a:rPr lang="en-US" baseline="0" dirty="0" err="1"/>
              <a:t>principalmente</a:t>
            </a:r>
            <a:r>
              <a:rPr lang="en-US" baseline="0" dirty="0"/>
              <a:t> </a:t>
            </a:r>
            <a:r>
              <a:rPr lang="en-US" baseline="0" dirty="0" err="1"/>
              <a:t>en</a:t>
            </a:r>
            <a:r>
              <a:rPr lang="en-US" baseline="0" dirty="0"/>
              <a:t> los </a:t>
            </a:r>
            <a:r>
              <a:rPr lang="en-US" baseline="0" dirty="0" err="1"/>
              <a:t>músculos</a:t>
            </a:r>
            <a:r>
              <a:rPr lang="en-US" baseline="0" dirty="0"/>
              <a:t> </a:t>
            </a:r>
            <a:r>
              <a:rPr lang="en-US" baseline="0" dirty="0" err="1"/>
              <a:t>estriado</a:t>
            </a:r>
            <a:r>
              <a:rPr lang="en-US" baseline="0" dirty="0"/>
              <a:t> y </a:t>
            </a:r>
            <a:r>
              <a:rPr lang="en-US" baseline="0" dirty="0" err="1"/>
              <a:t>cardíaco</a:t>
            </a:r>
            <a:r>
              <a:rPr lang="en-US" baseline="0" dirty="0"/>
              <a:t> y </a:t>
            </a:r>
            <a:r>
              <a:rPr lang="en-US" baseline="0" dirty="0" err="1"/>
              <a:t>en</a:t>
            </a:r>
            <a:r>
              <a:rPr lang="en-US" baseline="0" dirty="0"/>
              <a:t> el </a:t>
            </a:r>
            <a:r>
              <a:rPr lang="en-US" baseline="0" dirty="0" err="1"/>
              <a:t>tejido</a:t>
            </a:r>
            <a:r>
              <a:rPr lang="en-US" baseline="0" dirty="0"/>
              <a:t> </a:t>
            </a:r>
            <a:r>
              <a:rPr lang="en-US" baseline="0" dirty="0" err="1"/>
              <a:t>adiposo</a:t>
            </a:r>
            <a:r>
              <a:rPr lang="en-US" baseline="0" dirty="0"/>
              <a:t> y </a:t>
            </a:r>
            <a:r>
              <a:rPr lang="en-US" baseline="0" dirty="0" err="1"/>
              <a:t>aumenta</a:t>
            </a:r>
            <a:r>
              <a:rPr lang="en-US" baseline="0" dirty="0"/>
              <a:t> la </a:t>
            </a:r>
            <a:r>
              <a:rPr lang="en-US" baseline="0" dirty="0" err="1"/>
              <a:t>captación</a:t>
            </a:r>
            <a:r>
              <a:rPr lang="en-US" baseline="0" dirty="0"/>
              <a:t> por los </a:t>
            </a:r>
            <a:r>
              <a:rPr lang="en-US" baseline="0" dirty="0" err="1"/>
              <a:t>transportadores</a:t>
            </a:r>
            <a:r>
              <a:rPr lang="en-US" baseline="0" dirty="0"/>
              <a:t> </a:t>
            </a:r>
            <a:r>
              <a:rPr lang="en-US" baseline="0" dirty="0" err="1"/>
              <a:t>independientes</a:t>
            </a:r>
            <a:r>
              <a:rPr lang="en-US" baseline="0" dirty="0"/>
              <a:t> de </a:t>
            </a:r>
            <a:r>
              <a:rPr lang="en-US" baseline="0" dirty="0" err="1"/>
              <a:t>insulina</a:t>
            </a:r>
            <a:r>
              <a:rPr lang="en-US" baseline="0" dirty="0"/>
              <a:t>.</a:t>
            </a:r>
            <a:endParaRPr lang="en-US"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16</a:t>
            </a:fld>
            <a:endParaRPr lang="es-CO"/>
          </a:p>
        </p:txBody>
      </p:sp>
    </p:spTree>
    <p:extLst>
      <p:ext uri="{BB962C8B-B14F-4D97-AF65-F5344CB8AC3E}">
        <p14:creationId xmlns:p14="http://schemas.microsoft.com/office/powerpoint/2010/main" val="268816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Los </a:t>
            </a:r>
            <a:r>
              <a:rPr lang="en-US" dirty="0" err="1"/>
              <a:t>aminoácidos</a:t>
            </a:r>
            <a:r>
              <a:rPr lang="en-US" dirty="0"/>
              <a:t> y el </a:t>
            </a:r>
            <a:r>
              <a:rPr lang="en-US" dirty="0" err="1"/>
              <a:t>glicerol</a:t>
            </a:r>
            <a:r>
              <a:rPr lang="en-US" baseline="0" dirty="0"/>
              <a:t> </a:t>
            </a:r>
            <a:r>
              <a:rPr lang="en-US" baseline="0" dirty="0" err="1"/>
              <a:t>también</a:t>
            </a:r>
            <a:r>
              <a:rPr lang="en-US" baseline="0" dirty="0"/>
              <a:t> son </a:t>
            </a:r>
            <a:r>
              <a:rPr lang="en-US" baseline="0" dirty="0" err="1"/>
              <a:t>fuentes</a:t>
            </a:r>
            <a:r>
              <a:rPr lang="en-US" baseline="0" dirty="0"/>
              <a:t> </a:t>
            </a:r>
            <a:r>
              <a:rPr lang="en-US" baseline="0" dirty="0" err="1"/>
              <a:t>importantes</a:t>
            </a:r>
            <a:r>
              <a:rPr lang="en-US" baseline="0" dirty="0"/>
              <a:t> para la </a:t>
            </a:r>
            <a:r>
              <a:rPr lang="en-US" baseline="0" dirty="0" err="1"/>
              <a:t>producción</a:t>
            </a:r>
            <a:r>
              <a:rPr lang="en-US" baseline="0" dirty="0"/>
              <a:t> de </a:t>
            </a:r>
            <a:r>
              <a:rPr lang="en-US" baseline="0" dirty="0" err="1"/>
              <a:t>glucosa</a:t>
            </a:r>
            <a:r>
              <a:rPr lang="en-US" baseline="0" dirty="0"/>
              <a:t> </a:t>
            </a:r>
            <a:r>
              <a:rPr lang="en-US" baseline="0" dirty="0" err="1"/>
              <a:t>durante</a:t>
            </a:r>
            <a:r>
              <a:rPr lang="en-US" baseline="0" dirty="0"/>
              <a:t> la </a:t>
            </a:r>
            <a:r>
              <a:rPr lang="en-US" baseline="0" dirty="0" err="1"/>
              <a:t>inflamación</a:t>
            </a:r>
            <a:r>
              <a:rPr lang="en-US" baseline="0" dirty="0"/>
              <a:t>, </a:t>
            </a:r>
            <a:r>
              <a:rPr lang="en-US" baseline="0" dirty="0" err="1"/>
              <a:t>pero</a:t>
            </a:r>
            <a:r>
              <a:rPr lang="en-US" baseline="0" dirty="0"/>
              <a:t> </a:t>
            </a:r>
            <a:r>
              <a:rPr lang="en-US" baseline="0" dirty="0" err="1"/>
              <a:t>algunos</a:t>
            </a:r>
            <a:r>
              <a:rPr lang="en-US" baseline="0" dirty="0"/>
              <a:t> </a:t>
            </a:r>
            <a:r>
              <a:rPr lang="en-US" baseline="0" dirty="0" err="1"/>
              <a:t>aminoácidos</a:t>
            </a:r>
            <a:r>
              <a:rPr lang="en-US" baseline="0" dirty="0"/>
              <a:t> </a:t>
            </a:r>
            <a:r>
              <a:rPr lang="en-US" baseline="0" dirty="0" err="1"/>
              <a:t>en</a:t>
            </a:r>
            <a:r>
              <a:rPr lang="en-US" baseline="0" dirty="0"/>
              <a:t> particular </a:t>
            </a:r>
            <a:r>
              <a:rPr lang="en-US" baseline="0" dirty="0" err="1"/>
              <a:t>como</a:t>
            </a:r>
            <a:r>
              <a:rPr lang="en-US" baseline="0" dirty="0"/>
              <a:t> la </a:t>
            </a:r>
            <a:r>
              <a:rPr lang="en-US" baseline="0" dirty="0" err="1"/>
              <a:t>Glutamina</a:t>
            </a:r>
            <a:r>
              <a:rPr lang="en-US" baseline="0" dirty="0"/>
              <a:t> y los </a:t>
            </a:r>
            <a:r>
              <a:rPr lang="en-US" baseline="0" dirty="0" err="1"/>
              <a:t>Aminoácidos</a:t>
            </a:r>
            <a:r>
              <a:rPr lang="en-US" baseline="0" dirty="0"/>
              <a:t> de Cadena </a:t>
            </a:r>
            <a:r>
              <a:rPr lang="en-US" baseline="0" dirty="0" err="1"/>
              <a:t>Ramificada</a:t>
            </a:r>
            <a:r>
              <a:rPr lang="en-US" baseline="0" dirty="0"/>
              <a:t> se </a:t>
            </a:r>
            <a:r>
              <a:rPr lang="en-US" baseline="0" dirty="0" err="1"/>
              <a:t>pueden</a:t>
            </a:r>
            <a:r>
              <a:rPr lang="en-US" baseline="0" dirty="0"/>
              <a:t> </a:t>
            </a:r>
            <a:r>
              <a:rPr lang="en-US" baseline="0" dirty="0" err="1"/>
              <a:t>utilizar</a:t>
            </a:r>
            <a:r>
              <a:rPr lang="en-US" baseline="0" dirty="0"/>
              <a:t> </a:t>
            </a:r>
            <a:r>
              <a:rPr lang="en-US" baseline="0" dirty="0" err="1"/>
              <a:t>en</a:t>
            </a:r>
            <a:r>
              <a:rPr lang="en-US" baseline="0" dirty="0"/>
              <a:t> </a:t>
            </a:r>
            <a:r>
              <a:rPr lang="en-US" baseline="0" dirty="0" err="1"/>
              <a:t>algunos</a:t>
            </a:r>
            <a:r>
              <a:rPr lang="en-US" baseline="0" dirty="0"/>
              <a:t> </a:t>
            </a:r>
            <a:r>
              <a:rPr lang="en-US" baseline="0" dirty="0" err="1"/>
              <a:t>tejidos</a:t>
            </a:r>
            <a:r>
              <a:rPr lang="en-US" baseline="0" dirty="0"/>
              <a:t> </a:t>
            </a:r>
            <a:r>
              <a:rPr lang="en-US" baseline="0" dirty="0" err="1"/>
              <a:t>periféricos</a:t>
            </a:r>
            <a:r>
              <a:rPr lang="en-US" baseline="0" dirty="0"/>
              <a:t> o </a:t>
            </a:r>
            <a:r>
              <a:rPr lang="en-US" baseline="0" dirty="0" err="1"/>
              <a:t>lesionados</a:t>
            </a:r>
            <a:r>
              <a:rPr lang="en-US" baseline="0" dirty="0"/>
              <a:t> </a:t>
            </a:r>
            <a:r>
              <a:rPr lang="en-US" baseline="0" dirty="0" err="1"/>
              <a:t>como</a:t>
            </a:r>
            <a:r>
              <a:rPr lang="en-US" baseline="0" dirty="0"/>
              <a:t> </a:t>
            </a:r>
            <a:r>
              <a:rPr lang="en-US" baseline="0" dirty="0" err="1"/>
              <a:t>fuente</a:t>
            </a:r>
            <a:r>
              <a:rPr lang="en-US" baseline="0" dirty="0"/>
              <a:t> de </a:t>
            </a:r>
            <a:r>
              <a:rPr lang="en-US" baseline="0" dirty="0" err="1"/>
              <a:t>energía</a:t>
            </a:r>
            <a:r>
              <a:rPr lang="en-US" baseline="0" dirty="0"/>
              <a:t> y </a:t>
            </a:r>
            <a:r>
              <a:rPr lang="en-US" baseline="0" dirty="0" err="1"/>
              <a:t>nitrógeno</a:t>
            </a:r>
            <a:r>
              <a:rPr lang="en-US" baseline="0" dirty="0"/>
              <a:t>. Los </a:t>
            </a:r>
            <a:r>
              <a:rPr lang="en-US" baseline="0" dirty="0" err="1"/>
              <a:t>aminoácidos</a:t>
            </a:r>
            <a:r>
              <a:rPr lang="en-US" baseline="0" dirty="0"/>
              <a:t> del </a:t>
            </a:r>
            <a:r>
              <a:rPr lang="en-US" baseline="0" dirty="0" err="1"/>
              <a:t>músculo</a:t>
            </a:r>
            <a:r>
              <a:rPr lang="en-US" baseline="0" dirty="0"/>
              <a:t> </a:t>
            </a:r>
            <a:r>
              <a:rPr lang="en-US" baseline="0" dirty="0" err="1"/>
              <a:t>también</a:t>
            </a:r>
            <a:r>
              <a:rPr lang="en-US" baseline="0" dirty="0"/>
              <a:t> son </a:t>
            </a:r>
            <a:r>
              <a:rPr lang="en-US" baseline="0" dirty="0" err="1"/>
              <a:t>utilizados</a:t>
            </a:r>
            <a:r>
              <a:rPr lang="en-US" baseline="0" dirty="0"/>
              <a:t> para la </a:t>
            </a:r>
            <a:r>
              <a:rPr lang="en-US" baseline="0" dirty="0" err="1"/>
              <a:t>síntesis</a:t>
            </a:r>
            <a:r>
              <a:rPr lang="en-US" baseline="0" dirty="0"/>
              <a:t> de </a:t>
            </a:r>
            <a:r>
              <a:rPr lang="en-US" baseline="0" dirty="0" err="1"/>
              <a:t>proteinas</a:t>
            </a:r>
            <a:r>
              <a:rPr lang="en-US" baseline="0" dirty="0"/>
              <a:t> de </a:t>
            </a:r>
            <a:r>
              <a:rPr lang="en-US" baseline="0" dirty="0" err="1"/>
              <a:t>fase</a:t>
            </a:r>
            <a:r>
              <a:rPr lang="en-US" baseline="0" dirty="0"/>
              <a:t> </a:t>
            </a:r>
            <a:r>
              <a:rPr lang="en-US" baseline="0" dirty="0" err="1"/>
              <a:t>aguda</a:t>
            </a:r>
            <a:r>
              <a:rPr lang="en-US" baseline="0" dirty="0"/>
              <a:t>, </a:t>
            </a:r>
            <a:r>
              <a:rPr lang="en-US" baseline="0" dirty="0" err="1"/>
              <a:t>albúmina</a:t>
            </a:r>
            <a:r>
              <a:rPr lang="en-US" baseline="0" dirty="0"/>
              <a:t>, </a:t>
            </a:r>
            <a:r>
              <a:rPr lang="en-US" baseline="0" dirty="0" err="1"/>
              <a:t>fibrinógeno</a:t>
            </a:r>
            <a:r>
              <a:rPr lang="en-US" baseline="0" dirty="0"/>
              <a:t>, etc. El </a:t>
            </a:r>
            <a:r>
              <a:rPr lang="en-US" baseline="0" dirty="0" err="1"/>
              <a:t>grado</a:t>
            </a:r>
            <a:r>
              <a:rPr lang="en-US" baseline="0" dirty="0"/>
              <a:t> de </a:t>
            </a:r>
            <a:r>
              <a:rPr lang="en-US" baseline="0" dirty="0" err="1"/>
              <a:t>catabolismo</a:t>
            </a:r>
            <a:r>
              <a:rPr lang="en-US" baseline="0" dirty="0"/>
              <a:t> </a:t>
            </a:r>
            <a:r>
              <a:rPr lang="en-US" baseline="0" dirty="0" err="1"/>
              <a:t>proteico</a:t>
            </a:r>
            <a:r>
              <a:rPr lang="en-US" baseline="0" dirty="0"/>
              <a:t> es alto.</a:t>
            </a:r>
            <a:endParaRPr lang="en-US"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17</a:t>
            </a:fld>
            <a:endParaRPr lang="es-CO"/>
          </a:p>
        </p:txBody>
      </p:sp>
    </p:spTree>
    <p:extLst>
      <p:ext uri="{BB962C8B-B14F-4D97-AF65-F5344CB8AC3E}">
        <p14:creationId xmlns:p14="http://schemas.microsoft.com/office/powerpoint/2010/main" val="508164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a:t>
            </a:r>
            <a:r>
              <a:rPr lang="en-US" baseline="0" dirty="0"/>
              <a:t> </a:t>
            </a:r>
            <a:r>
              <a:rPr lang="en-US" baseline="0" dirty="0" err="1"/>
              <a:t>efecto</a:t>
            </a:r>
            <a:r>
              <a:rPr lang="en-US" baseline="0" dirty="0"/>
              <a:t> </a:t>
            </a:r>
            <a:r>
              <a:rPr lang="en-US" baseline="0" dirty="0" err="1"/>
              <a:t>más</a:t>
            </a:r>
            <a:r>
              <a:rPr lang="en-US" baseline="0" dirty="0"/>
              <a:t> </a:t>
            </a:r>
            <a:r>
              <a:rPr lang="en-US" baseline="0" dirty="0" err="1"/>
              <a:t>deletéreo</a:t>
            </a:r>
            <a:r>
              <a:rPr lang="en-US" baseline="0" dirty="0"/>
              <a:t> de </a:t>
            </a:r>
            <a:r>
              <a:rPr lang="en-US" baseline="0" dirty="0" err="1"/>
              <a:t>esta</a:t>
            </a:r>
            <a:r>
              <a:rPr lang="en-US" baseline="0" dirty="0"/>
              <a:t> </a:t>
            </a:r>
            <a:r>
              <a:rPr lang="en-US" baseline="0" dirty="0" err="1"/>
              <a:t>respuesta</a:t>
            </a:r>
            <a:r>
              <a:rPr lang="en-US" baseline="0" dirty="0"/>
              <a:t> </a:t>
            </a:r>
            <a:r>
              <a:rPr lang="en-US" baseline="0" dirty="0" err="1"/>
              <a:t>metabólica</a:t>
            </a:r>
            <a:r>
              <a:rPr lang="en-US" baseline="0" dirty="0"/>
              <a:t> es la </a:t>
            </a:r>
            <a:r>
              <a:rPr lang="en-US" baseline="0" dirty="0" err="1"/>
              <a:t>pérdida</a:t>
            </a:r>
            <a:r>
              <a:rPr lang="en-US" baseline="0" dirty="0"/>
              <a:t> de masa muscular por el </a:t>
            </a:r>
            <a:r>
              <a:rPr lang="en-US" baseline="0" dirty="0" err="1"/>
              <a:t>uso</a:t>
            </a:r>
            <a:r>
              <a:rPr lang="en-US" baseline="0" dirty="0"/>
              <a:t> de las </a:t>
            </a:r>
            <a:r>
              <a:rPr lang="en-US" baseline="0" dirty="0" err="1"/>
              <a:t>proteinas</a:t>
            </a:r>
            <a:r>
              <a:rPr lang="en-US" baseline="0" dirty="0"/>
              <a:t> </a:t>
            </a:r>
            <a:r>
              <a:rPr lang="en-US" baseline="0" dirty="0" err="1"/>
              <a:t>musculares</a:t>
            </a:r>
            <a:r>
              <a:rPr lang="en-US" baseline="0" dirty="0"/>
              <a:t> para </a:t>
            </a:r>
            <a:r>
              <a:rPr lang="en-US" baseline="0" dirty="0" err="1"/>
              <a:t>producir</a:t>
            </a:r>
            <a:r>
              <a:rPr lang="en-US" baseline="0" dirty="0"/>
              <a:t> </a:t>
            </a:r>
            <a:r>
              <a:rPr lang="en-US" baseline="0" dirty="0" err="1"/>
              <a:t>energía</a:t>
            </a:r>
            <a:r>
              <a:rPr lang="en-US" baseline="0" dirty="0"/>
              <a:t> y </a:t>
            </a:r>
            <a:r>
              <a:rPr lang="en-US" baseline="0" dirty="0" err="1"/>
              <a:t>proteínas</a:t>
            </a:r>
            <a:r>
              <a:rPr lang="en-US" baseline="0" dirty="0"/>
              <a:t> de </a:t>
            </a:r>
            <a:r>
              <a:rPr lang="en-US" baseline="0" dirty="0" err="1"/>
              <a:t>fase</a:t>
            </a:r>
            <a:r>
              <a:rPr lang="en-US" baseline="0" dirty="0"/>
              <a:t> </a:t>
            </a:r>
            <a:r>
              <a:rPr lang="en-US" baseline="0" dirty="0" err="1"/>
              <a:t>aguda</a:t>
            </a:r>
            <a:r>
              <a:rPr lang="en-US" baseline="0" dirty="0"/>
              <a:t> de la </a:t>
            </a:r>
            <a:r>
              <a:rPr lang="en-US" baseline="0" dirty="0" err="1"/>
              <a:t>inflamación</a:t>
            </a:r>
            <a:r>
              <a:rPr lang="en-US" baseline="0" dirty="0"/>
              <a:t>. El </a:t>
            </a:r>
            <a:r>
              <a:rPr lang="en-US" baseline="0" dirty="0" err="1"/>
              <a:t>porcentaje</a:t>
            </a:r>
            <a:r>
              <a:rPr lang="en-US" baseline="0" dirty="0"/>
              <a:t> de </a:t>
            </a:r>
            <a:r>
              <a:rPr lang="en-US" baseline="0" dirty="0" err="1"/>
              <a:t>pérdida</a:t>
            </a:r>
            <a:r>
              <a:rPr lang="en-US" baseline="0" dirty="0"/>
              <a:t> de masa muscular se </a:t>
            </a:r>
            <a:r>
              <a:rPr lang="en-US" baseline="0" dirty="0" err="1"/>
              <a:t>correlaciona</a:t>
            </a:r>
            <a:r>
              <a:rPr lang="en-US" baseline="0" dirty="0"/>
              <a:t> </a:t>
            </a:r>
            <a:r>
              <a:rPr lang="en-US" baseline="0" dirty="0" err="1"/>
              <a:t>directamente</a:t>
            </a:r>
            <a:r>
              <a:rPr lang="en-US" baseline="0" dirty="0"/>
              <a:t> con </a:t>
            </a:r>
            <a:r>
              <a:rPr lang="en-US" baseline="0" dirty="0" err="1"/>
              <a:t>morbimortalidad</a:t>
            </a:r>
            <a:r>
              <a:rPr lang="en-US" baseline="0" dirty="0"/>
              <a:t>. </a:t>
            </a:r>
            <a:r>
              <a:rPr lang="en-US" baseline="0" dirty="0" err="1"/>
              <a:t>En</a:t>
            </a:r>
            <a:r>
              <a:rPr lang="en-US" baseline="0" dirty="0"/>
              <a:t> </a:t>
            </a:r>
            <a:r>
              <a:rPr lang="en-US" baseline="0" dirty="0" err="1"/>
              <a:t>esta</a:t>
            </a:r>
            <a:r>
              <a:rPr lang="en-US" baseline="0" dirty="0"/>
              <a:t> </a:t>
            </a:r>
            <a:r>
              <a:rPr lang="en-US" baseline="0" dirty="0" err="1"/>
              <a:t>tabla</a:t>
            </a:r>
            <a:r>
              <a:rPr lang="en-US" baseline="0" dirty="0"/>
              <a:t> </a:t>
            </a:r>
            <a:r>
              <a:rPr lang="en-US" baseline="0" dirty="0" err="1"/>
              <a:t>tenemos</a:t>
            </a:r>
            <a:r>
              <a:rPr lang="en-US" baseline="0" dirty="0"/>
              <a:t> un </a:t>
            </a:r>
            <a:r>
              <a:rPr lang="en-US" baseline="0" dirty="0" err="1"/>
              <a:t>promedio</a:t>
            </a:r>
            <a:r>
              <a:rPr lang="en-US" baseline="0" dirty="0"/>
              <a:t> de </a:t>
            </a:r>
            <a:r>
              <a:rPr lang="en-US" baseline="0" dirty="0" err="1"/>
              <a:t>pérdida</a:t>
            </a:r>
            <a:r>
              <a:rPr lang="en-US" baseline="0" dirty="0"/>
              <a:t> de </a:t>
            </a:r>
            <a:r>
              <a:rPr lang="en-US" baseline="0" dirty="0" err="1"/>
              <a:t>gramos</a:t>
            </a:r>
            <a:r>
              <a:rPr lang="en-US" baseline="0" dirty="0"/>
              <a:t> de </a:t>
            </a:r>
            <a:r>
              <a:rPr lang="en-US" baseline="0" dirty="0" err="1"/>
              <a:t>nitrógeno</a:t>
            </a:r>
            <a:r>
              <a:rPr lang="en-US" baseline="0" dirty="0"/>
              <a:t> </a:t>
            </a:r>
            <a:r>
              <a:rPr lang="en-US" baseline="0" dirty="0" err="1"/>
              <a:t>ocasionado</a:t>
            </a:r>
            <a:r>
              <a:rPr lang="en-US" baseline="0" dirty="0"/>
              <a:t> por el trauma y la </a:t>
            </a:r>
            <a:r>
              <a:rPr lang="en-US" baseline="0" dirty="0" err="1"/>
              <a:t>inflamación</a:t>
            </a:r>
            <a:r>
              <a:rPr lang="en-US" baseline="0" dirty="0"/>
              <a:t> </a:t>
            </a:r>
            <a:r>
              <a:rPr lang="en-US" baseline="0" dirty="0" err="1"/>
              <a:t>en</a:t>
            </a:r>
            <a:r>
              <a:rPr lang="en-US" baseline="0" dirty="0"/>
              <a:t> 24 horas. Es </a:t>
            </a:r>
            <a:r>
              <a:rPr lang="en-US" baseline="0" dirty="0" err="1"/>
              <a:t>importante</a:t>
            </a:r>
            <a:r>
              <a:rPr lang="en-US" baseline="0" dirty="0"/>
              <a:t> </a:t>
            </a:r>
            <a:r>
              <a:rPr lang="en-US" baseline="0" dirty="0" err="1"/>
              <a:t>anotar</a:t>
            </a:r>
            <a:r>
              <a:rPr lang="en-US" baseline="0" dirty="0"/>
              <a:t> que 1 </a:t>
            </a:r>
            <a:r>
              <a:rPr lang="en-US" baseline="0" dirty="0" err="1"/>
              <a:t>gramo</a:t>
            </a:r>
            <a:r>
              <a:rPr lang="en-US" baseline="0" dirty="0"/>
              <a:t> de </a:t>
            </a:r>
            <a:r>
              <a:rPr lang="en-US" baseline="0" dirty="0" err="1"/>
              <a:t>nitrógeno</a:t>
            </a:r>
            <a:r>
              <a:rPr lang="en-US" baseline="0" dirty="0"/>
              <a:t> </a:t>
            </a:r>
            <a:r>
              <a:rPr lang="en-US" baseline="0" dirty="0" err="1"/>
              <a:t>corresponde</a:t>
            </a:r>
            <a:r>
              <a:rPr lang="en-US" baseline="0" dirty="0"/>
              <a:t> a 30 </a:t>
            </a:r>
            <a:r>
              <a:rPr lang="en-US" baseline="0" dirty="0" err="1"/>
              <a:t>gramos</a:t>
            </a:r>
            <a:r>
              <a:rPr lang="en-US" baseline="0" dirty="0"/>
              <a:t> de </a:t>
            </a:r>
            <a:r>
              <a:rPr lang="en-US" baseline="0" dirty="0" err="1"/>
              <a:t>tejido</a:t>
            </a:r>
            <a:r>
              <a:rPr lang="en-US" baseline="0" dirty="0"/>
              <a:t> muscular.</a:t>
            </a:r>
            <a:endParaRPr lang="en-US"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18</a:t>
            </a:fld>
            <a:endParaRPr lang="es-CO"/>
          </a:p>
        </p:txBody>
      </p:sp>
    </p:spTree>
    <p:extLst>
      <p:ext uri="{BB962C8B-B14F-4D97-AF65-F5344CB8AC3E}">
        <p14:creationId xmlns:p14="http://schemas.microsoft.com/office/powerpoint/2010/main" val="1875671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 </a:t>
            </a:r>
            <a:r>
              <a:rPr lang="en-US" dirty="0" err="1"/>
              <a:t>tasa</a:t>
            </a:r>
            <a:r>
              <a:rPr lang="en-US" dirty="0"/>
              <a:t> </a:t>
            </a:r>
            <a:r>
              <a:rPr lang="en-US" dirty="0" err="1"/>
              <a:t>acelerada</a:t>
            </a:r>
            <a:r>
              <a:rPr lang="en-US" dirty="0"/>
              <a:t> de la </a:t>
            </a:r>
            <a:r>
              <a:rPr lang="en-US" dirty="0" err="1"/>
              <a:t>lipólisis</a:t>
            </a:r>
            <a:r>
              <a:rPr lang="en-US" dirty="0"/>
              <a:t> es </a:t>
            </a:r>
            <a:r>
              <a:rPr lang="en-US" dirty="0" err="1"/>
              <a:t>parte</a:t>
            </a:r>
            <a:r>
              <a:rPr lang="en-US" dirty="0"/>
              <a:t> de la </a:t>
            </a:r>
            <a:r>
              <a:rPr lang="en-US" dirty="0" err="1"/>
              <a:t>respuesta</a:t>
            </a:r>
            <a:r>
              <a:rPr lang="en-US" dirty="0"/>
              <a:t> de la </a:t>
            </a:r>
            <a:r>
              <a:rPr lang="en-US" dirty="0" err="1"/>
              <a:t>enfermedad</a:t>
            </a:r>
            <a:r>
              <a:rPr lang="en-US" dirty="0"/>
              <a:t> y la </a:t>
            </a:r>
            <a:r>
              <a:rPr lang="en-US" dirty="0" err="1"/>
              <a:t>liberación</a:t>
            </a:r>
            <a:r>
              <a:rPr lang="en-US" dirty="0"/>
              <a:t> de </a:t>
            </a:r>
            <a:r>
              <a:rPr lang="en-US" dirty="0" err="1"/>
              <a:t>triglicéridos</a:t>
            </a:r>
            <a:r>
              <a:rPr lang="en-US" dirty="0"/>
              <a:t> a la </a:t>
            </a:r>
            <a:r>
              <a:rPr lang="en-US" dirty="0" err="1"/>
              <a:t>sangre</a:t>
            </a:r>
            <a:r>
              <a:rPr lang="en-US" dirty="0"/>
              <a:t> </a:t>
            </a:r>
            <a:r>
              <a:rPr lang="en-US" dirty="0" err="1"/>
              <a:t>puede</a:t>
            </a:r>
            <a:r>
              <a:rPr lang="en-US" dirty="0"/>
              <a:t> </a:t>
            </a:r>
            <a:r>
              <a:rPr lang="en-US" dirty="0" err="1"/>
              <a:t>superar</a:t>
            </a:r>
            <a:r>
              <a:rPr lang="en-US" dirty="0"/>
              <a:t> los </a:t>
            </a:r>
            <a:r>
              <a:rPr lang="en-US" dirty="0" err="1"/>
              <a:t>requerimientos</a:t>
            </a:r>
            <a:r>
              <a:rPr lang="en-US" dirty="0"/>
              <a:t>. Una </a:t>
            </a:r>
            <a:r>
              <a:rPr lang="en-US" dirty="0" err="1"/>
              <a:t>parte</a:t>
            </a:r>
            <a:r>
              <a:rPr lang="en-US" dirty="0"/>
              <a:t> de </a:t>
            </a:r>
            <a:r>
              <a:rPr lang="en-US" dirty="0" err="1"/>
              <a:t>ellos</a:t>
            </a:r>
            <a:r>
              <a:rPr lang="en-US" dirty="0"/>
              <a:t> son </a:t>
            </a:r>
            <a:r>
              <a:rPr lang="en-US" dirty="0" err="1"/>
              <a:t>oxidados</a:t>
            </a:r>
            <a:r>
              <a:rPr lang="en-US" baseline="0" dirty="0"/>
              <a:t> y el resto son </a:t>
            </a:r>
            <a:r>
              <a:rPr lang="en-US" baseline="0" dirty="0" err="1"/>
              <a:t>reesterificados</a:t>
            </a:r>
            <a:r>
              <a:rPr lang="en-US" baseline="0" dirty="0"/>
              <a:t> a </a:t>
            </a:r>
            <a:r>
              <a:rPr lang="en-US" baseline="0" dirty="0" err="1"/>
              <a:t>triglicéridos</a:t>
            </a:r>
            <a:r>
              <a:rPr lang="en-US" baseline="0" dirty="0"/>
              <a:t>. Durante la </a:t>
            </a:r>
            <a:r>
              <a:rPr lang="en-US" baseline="0" dirty="0" err="1"/>
              <a:t>enfermedad</a:t>
            </a:r>
            <a:r>
              <a:rPr lang="en-US" baseline="0" dirty="0"/>
              <a:t> no hay </a:t>
            </a:r>
            <a:r>
              <a:rPr lang="en-US" baseline="0" dirty="0" err="1"/>
              <a:t>cetogénesis</a:t>
            </a:r>
            <a:r>
              <a:rPr lang="en-US" baseline="0" dirty="0"/>
              <a:t> </a:t>
            </a:r>
            <a:r>
              <a:rPr lang="en-US" baseline="0" dirty="0" err="1"/>
              <a:t>como</a:t>
            </a:r>
            <a:r>
              <a:rPr lang="en-US" baseline="0" dirty="0"/>
              <a:t> </a:t>
            </a:r>
            <a:r>
              <a:rPr lang="en-US" baseline="0" dirty="0" err="1"/>
              <a:t>en</a:t>
            </a:r>
            <a:r>
              <a:rPr lang="en-US" baseline="0" dirty="0"/>
              <a:t> el </a:t>
            </a:r>
            <a:r>
              <a:rPr lang="en-US" baseline="0" dirty="0" err="1"/>
              <a:t>ayuno</a:t>
            </a:r>
            <a:r>
              <a:rPr lang="en-US" baseline="0" dirty="0"/>
              <a:t>.</a:t>
            </a:r>
            <a:endParaRPr lang="en-US"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19</a:t>
            </a:fld>
            <a:endParaRPr lang="es-CO"/>
          </a:p>
        </p:txBody>
      </p:sp>
    </p:spTree>
    <p:extLst>
      <p:ext uri="{BB962C8B-B14F-4D97-AF65-F5344CB8AC3E}">
        <p14:creationId xmlns:p14="http://schemas.microsoft.com/office/powerpoint/2010/main" val="4235430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Cualquier enfermedad</a:t>
            </a:r>
            <a:r>
              <a:rPr lang="es-CO" baseline="0" dirty="0"/>
              <a:t>, sea esta aguda o crónica tiene el potencial resultado de empeorar una desnutrición existente o conducir a ella por medio de mecanismos que se superponen con frecuencia, llevando a situaciones carenciales que, a su vez, agravan el proceso patológico inicial, entrando en un círculo vicioso, ya sea, partiendo de una enfermedad grave o de una grave desnutrición. </a:t>
            </a:r>
            <a:endParaRPr lang="es-CO"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20</a:t>
            </a:fld>
            <a:endParaRPr lang="es-CO"/>
          </a:p>
        </p:txBody>
      </p:sp>
    </p:spTree>
    <p:extLst>
      <p:ext uri="{BB962C8B-B14F-4D97-AF65-F5344CB8AC3E}">
        <p14:creationId xmlns:p14="http://schemas.microsoft.com/office/powerpoint/2010/main" val="10702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Los objetivos de este capítulo son: </a:t>
            </a:r>
          </a:p>
          <a:p>
            <a:pPr marL="228600" indent="-228600">
              <a:buAutoNum type="arabicPeriod"/>
            </a:pPr>
            <a:r>
              <a:rPr lang="es-ES_tradnl" dirty="0"/>
              <a:t>Entender</a:t>
            </a:r>
            <a:r>
              <a:rPr lang="es-ES_tradnl" baseline="0" dirty="0"/>
              <a:t> la diferencia que existe entre la desnutrición por disminución de aportes y la ocasionada por la presencia de una patología.</a:t>
            </a:r>
          </a:p>
          <a:p>
            <a:pPr marL="228600" indent="-228600">
              <a:buAutoNum type="arabicPeriod"/>
            </a:pPr>
            <a:r>
              <a:rPr lang="es-ES_tradnl" baseline="0" dirty="0"/>
              <a:t>Reconocer la enfermedad como un factor de riesgo para la desnutrición.</a:t>
            </a:r>
          </a:p>
          <a:p>
            <a:pPr marL="228600" indent="-228600">
              <a:buAutoNum type="arabicPeriod"/>
            </a:pPr>
            <a:r>
              <a:rPr lang="es-ES_tradnl" baseline="0" dirty="0"/>
              <a:t>Conocer los mecanismos fisiopatológicos que determinan el uso de nutrientes en la enfermedad. </a:t>
            </a:r>
            <a:endParaRPr lang="es-ES_tradnl"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2</a:t>
            </a:fld>
            <a:endParaRPr lang="es-CO"/>
          </a:p>
        </p:txBody>
      </p:sp>
    </p:spTree>
    <p:extLst>
      <p:ext uri="{BB962C8B-B14F-4D97-AF65-F5344CB8AC3E}">
        <p14:creationId xmlns:p14="http://schemas.microsoft.com/office/powerpoint/2010/main" val="2556982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 </a:t>
            </a:r>
            <a:r>
              <a:rPr lang="en-US" dirty="0" err="1"/>
              <a:t>pérdida</a:t>
            </a:r>
            <a:r>
              <a:rPr lang="en-US" dirty="0"/>
              <a:t> de peso y el </a:t>
            </a:r>
            <a:r>
              <a:rPr lang="en-US" dirty="0" err="1"/>
              <a:t>déficit</a:t>
            </a:r>
            <a:r>
              <a:rPr lang="en-US" dirty="0"/>
              <a:t> de </a:t>
            </a:r>
            <a:r>
              <a:rPr lang="en-US" dirty="0" err="1"/>
              <a:t>nutrientes</a:t>
            </a:r>
            <a:r>
              <a:rPr lang="en-US" dirty="0"/>
              <a:t> por </a:t>
            </a:r>
            <a:r>
              <a:rPr lang="en-US" dirty="0" err="1"/>
              <a:t>enfermedad</a:t>
            </a:r>
            <a:r>
              <a:rPr lang="en-US" dirty="0"/>
              <a:t> se </a:t>
            </a:r>
            <a:r>
              <a:rPr lang="en-US" dirty="0" err="1"/>
              <a:t>presentan</a:t>
            </a:r>
            <a:r>
              <a:rPr lang="en-US" dirty="0"/>
              <a:t> </a:t>
            </a:r>
            <a:r>
              <a:rPr lang="en-US" dirty="0" err="1"/>
              <a:t>en</a:t>
            </a:r>
            <a:r>
              <a:rPr lang="en-US" dirty="0"/>
              <a:t> forma </a:t>
            </a:r>
            <a:r>
              <a:rPr lang="en-US" dirty="0" err="1"/>
              <a:t>rápida</a:t>
            </a:r>
            <a:r>
              <a:rPr lang="en-US" dirty="0"/>
              <a:t> y</a:t>
            </a:r>
            <a:r>
              <a:rPr lang="en-US" baseline="0" dirty="0"/>
              <a:t> la </a:t>
            </a:r>
            <a:r>
              <a:rPr lang="en-US" baseline="0" dirty="0" err="1"/>
              <a:t>magnitud</a:t>
            </a:r>
            <a:r>
              <a:rPr lang="en-US" baseline="0" dirty="0"/>
              <a:t> de la </a:t>
            </a:r>
            <a:r>
              <a:rPr lang="en-US" baseline="0" dirty="0" err="1"/>
              <a:t>pérdida</a:t>
            </a:r>
            <a:r>
              <a:rPr lang="en-US" baseline="0" dirty="0"/>
              <a:t> </a:t>
            </a:r>
            <a:r>
              <a:rPr lang="en-US" baseline="0" dirty="0" err="1"/>
              <a:t>depende</a:t>
            </a:r>
            <a:r>
              <a:rPr lang="en-US" baseline="0" dirty="0"/>
              <a:t> de la </a:t>
            </a:r>
            <a:r>
              <a:rPr lang="en-US" baseline="0" dirty="0" err="1"/>
              <a:t>severidad</a:t>
            </a:r>
            <a:r>
              <a:rPr lang="en-US" baseline="0" dirty="0"/>
              <a:t> de la injuria y la </a:t>
            </a:r>
            <a:r>
              <a:rPr lang="en-US" baseline="0" dirty="0" err="1"/>
              <a:t>recuperación</a:t>
            </a:r>
            <a:r>
              <a:rPr lang="en-US" baseline="0" dirty="0"/>
              <a:t> se </a:t>
            </a:r>
            <a:r>
              <a:rPr lang="en-US" baseline="0" dirty="0" err="1"/>
              <a:t>hace</a:t>
            </a:r>
            <a:r>
              <a:rPr lang="en-US" baseline="0" dirty="0"/>
              <a:t> </a:t>
            </a:r>
            <a:r>
              <a:rPr lang="en-US" baseline="0" dirty="0" err="1"/>
              <a:t>muy</a:t>
            </a:r>
            <a:r>
              <a:rPr lang="en-US" baseline="0" dirty="0"/>
              <a:t> lentamente </a:t>
            </a:r>
            <a:r>
              <a:rPr lang="en-US" baseline="0" dirty="0" err="1"/>
              <a:t>aumentando</a:t>
            </a:r>
            <a:r>
              <a:rPr lang="en-US" baseline="0" dirty="0"/>
              <a:t> el </a:t>
            </a:r>
            <a:r>
              <a:rPr lang="en-US" baseline="0" dirty="0" err="1"/>
              <a:t>riesgo</a:t>
            </a:r>
            <a:r>
              <a:rPr lang="en-US" baseline="0" dirty="0"/>
              <a:t> de </a:t>
            </a:r>
            <a:r>
              <a:rPr lang="en-US" baseline="0" dirty="0" err="1"/>
              <a:t>disabilidad</a:t>
            </a:r>
            <a:r>
              <a:rPr lang="en-US" baseline="0" dirty="0"/>
              <a:t>. (Feed ME)</a:t>
            </a:r>
            <a:endParaRPr lang="en-US"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21</a:t>
            </a:fld>
            <a:endParaRPr lang="es-CO"/>
          </a:p>
        </p:txBody>
      </p:sp>
    </p:spTree>
    <p:extLst>
      <p:ext uri="{BB962C8B-B14F-4D97-AF65-F5344CB8AC3E}">
        <p14:creationId xmlns:p14="http://schemas.microsoft.com/office/powerpoint/2010/main" val="3661581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t>La malnutrición</a:t>
            </a:r>
            <a:r>
              <a:rPr lang="es-CO" baseline="0" dirty="0"/>
              <a:t> asociada a enfermedad se observa dentro y fuera de los hospitales, incluso en circunstancias de adecuados cuidados de salud. Esta se presenta bajo dos condiciones de la atención del paciente: una pobre calidad del cuidado nutricional y la alteración fisiológica e incapacidad para mantener un estado nutricional durante los estados inflamatorios agudos y crónicos. La primera se resuelve con un mejoramiento de la calidad de la atención nutricional y es sobre la cual intervienten las buenas prácticas nutricionales y la segunda se modifica con un adecuado entendimiento de la biología y los cambios generados por la enfermedad. </a:t>
            </a:r>
          </a:p>
          <a:p>
            <a:pPr marL="0" marR="0" indent="0" algn="l" defTabSz="914400" rtl="0" eaLnBrk="1" fontAlgn="auto" latinLnBrk="0" hangingPunct="1">
              <a:lnSpc>
                <a:spcPct val="100000"/>
              </a:lnSpc>
              <a:spcBef>
                <a:spcPts val="0"/>
              </a:spcBef>
              <a:spcAft>
                <a:spcPts val="0"/>
              </a:spcAft>
              <a:buClrTx/>
              <a:buSzTx/>
              <a:buFontTx/>
              <a:buNone/>
              <a:tabLst/>
              <a:defRPr/>
            </a:pPr>
            <a:endParaRPr lang="es-CO"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s-CO" baseline="0" dirty="0"/>
              <a:t>Vamos a hablar un poco de estos cambios que son los que finalmente definen la utilización de los nutrientes en la enfermedad. </a:t>
            </a: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dirty="0"/>
              <a:t>Ochoa JB, Quick </a:t>
            </a:r>
            <a:r>
              <a:rPr lang="es-ES_tradnl" sz="1200" dirty="0" err="1"/>
              <a:t>Fix</a:t>
            </a:r>
            <a:r>
              <a:rPr lang="es-ES_tradnl" sz="1200" dirty="0"/>
              <a:t> </a:t>
            </a:r>
            <a:r>
              <a:rPr lang="es-ES_tradnl" sz="1200" dirty="0" err="1"/>
              <a:t>for</a:t>
            </a:r>
            <a:r>
              <a:rPr lang="es-ES_tradnl" sz="1200" dirty="0"/>
              <a:t> Hospital-</a:t>
            </a:r>
            <a:r>
              <a:rPr lang="es-ES_tradnl" sz="1200" dirty="0" err="1"/>
              <a:t>Acquired</a:t>
            </a:r>
            <a:r>
              <a:rPr lang="es-ES_tradnl" sz="1200" dirty="0"/>
              <a:t> </a:t>
            </a:r>
            <a:r>
              <a:rPr lang="es-ES_tradnl" sz="1200" dirty="0" err="1"/>
              <a:t>Malnutrition</a:t>
            </a:r>
            <a:r>
              <a:rPr lang="es-ES_tradnl" sz="1200" dirty="0"/>
              <a:t>. JPEN 2016; 40:302-4</a:t>
            </a:r>
          </a:p>
          <a:p>
            <a:endParaRPr lang="es-CO"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22</a:t>
            </a:fld>
            <a:endParaRPr lang="es-CO"/>
          </a:p>
        </p:txBody>
      </p:sp>
    </p:spTree>
    <p:extLst>
      <p:ext uri="{BB962C8B-B14F-4D97-AF65-F5344CB8AC3E}">
        <p14:creationId xmlns:p14="http://schemas.microsoft.com/office/powerpoint/2010/main" val="876230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 personas </a:t>
            </a:r>
            <a:r>
              <a:rPr lang="en-US" dirty="0" err="1"/>
              <a:t>enfermas</a:t>
            </a:r>
            <a:r>
              <a:rPr lang="en-US" dirty="0"/>
              <a:t> que</a:t>
            </a:r>
            <a:r>
              <a:rPr lang="en-US" baseline="0" dirty="0"/>
              <a:t> </a:t>
            </a:r>
            <a:r>
              <a:rPr lang="en-US" baseline="0" dirty="0" err="1"/>
              <a:t>están</a:t>
            </a:r>
            <a:r>
              <a:rPr lang="en-US" baseline="0" dirty="0"/>
              <a:t> recibiendo </a:t>
            </a:r>
            <a:r>
              <a:rPr lang="en-US" baseline="0" dirty="0" err="1"/>
              <a:t>su</a:t>
            </a:r>
            <a:r>
              <a:rPr lang="en-US" baseline="0" dirty="0"/>
              <a:t> </a:t>
            </a:r>
            <a:r>
              <a:rPr lang="en-US" baseline="0" dirty="0" err="1"/>
              <a:t>tratamiento</a:t>
            </a:r>
            <a:r>
              <a:rPr lang="en-US" baseline="0" dirty="0"/>
              <a:t> </a:t>
            </a:r>
            <a:r>
              <a:rPr lang="en-US" baseline="0" dirty="0" err="1"/>
              <a:t>en</a:t>
            </a:r>
            <a:r>
              <a:rPr lang="en-US" baseline="0" dirty="0"/>
              <a:t> forma </a:t>
            </a:r>
            <a:r>
              <a:rPr lang="en-US" dirty="0" err="1"/>
              <a:t>hospitalaria</a:t>
            </a:r>
            <a:r>
              <a:rPr lang="en-US" baseline="0" dirty="0"/>
              <a:t> o </a:t>
            </a:r>
            <a:r>
              <a:rPr lang="en-US" baseline="0" dirty="0" err="1"/>
              <a:t>ambulatoria</a:t>
            </a:r>
            <a:r>
              <a:rPr lang="en-US" baseline="0" dirty="0"/>
              <a:t> son </a:t>
            </a:r>
            <a:r>
              <a:rPr lang="en-US" baseline="0" dirty="0" err="1"/>
              <a:t>nutricionalmente</a:t>
            </a:r>
            <a:r>
              <a:rPr lang="en-US" baseline="0" dirty="0"/>
              <a:t> </a:t>
            </a:r>
            <a:r>
              <a:rPr lang="en-US" baseline="0" dirty="0" err="1"/>
              <a:t>vulnerables</a:t>
            </a:r>
            <a:r>
              <a:rPr lang="en-US" baseline="0" dirty="0"/>
              <a:t> por </a:t>
            </a:r>
            <a:r>
              <a:rPr lang="en-US" baseline="0" dirty="0" err="1"/>
              <a:t>varios</a:t>
            </a:r>
            <a:r>
              <a:rPr lang="en-US" baseline="0" dirty="0"/>
              <a:t> </a:t>
            </a:r>
            <a:r>
              <a:rPr lang="en-US" baseline="0" dirty="0" err="1"/>
              <a:t>aspectos</a:t>
            </a:r>
            <a:r>
              <a:rPr lang="en-US" baseline="0" dirty="0"/>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La </a:t>
            </a:r>
            <a:r>
              <a:rPr lang="en-US" baseline="0" dirty="0" err="1"/>
              <a:t>sintomatologia</a:t>
            </a:r>
            <a:r>
              <a:rPr lang="en-US" baseline="0" dirty="0"/>
              <a:t> de la </a:t>
            </a:r>
            <a:r>
              <a:rPr lang="en-US" baseline="0" dirty="0" err="1"/>
              <a:t>enfermedad</a:t>
            </a:r>
            <a:r>
              <a:rPr lang="en-US" baseline="0" dirty="0"/>
              <a:t> que </a:t>
            </a:r>
            <a:r>
              <a:rPr lang="en-US" baseline="0" dirty="0" err="1"/>
              <a:t>puede</a:t>
            </a:r>
            <a:r>
              <a:rPr lang="en-US" baseline="0" dirty="0"/>
              <a:t> </a:t>
            </a:r>
            <a:r>
              <a:rPr lang="en-US" baseline="0" dirty="0" err="1"/>
              <a:t>llevar</a:t>
            </a:r>
            <a:r>
              <a:rPr lang="en-US" baseline="0" dirty="0"/>
              <a:t> a </a:t>
            </a:r>
            <a:r>
              <a:rPr lang="en-US" baseline="0" dirty="0" err="1"/>
              <a:t>disminución</a:t>
            </a:r>
            <a:r>
              <a:rPr lang="en-US" baseline="0" dirty="0"/>
              <a:t> de los </a:t>
            </a:r>
            <a:r>
              <a:rPr lang="en-US" baseline="0" dirty="0" err="1"/>
              <a:t>aportes</a:t>
            </a:r>
            <a:r>
              <a:rPr lang="en-US" baseline="0" dirty="0"/>
              <a:t> de </a:t>
            </a:r>
            <a:r>
              <a:rPr lang="en-US" baseline="0" dirty="0" err="1"/>
              <a:t>nutrientes</a:t>
            </a:r>
            <a:r>
              <a:rPr lang="en-US" baseline="0" dirty="0"/>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err="1"/>
              <a:t>En</a:t>
            </a:r>
            <a:r>
              <a:rPr lang="en-US" baseline="0" dirty="0"/>
              <a:t> </a:t>
            </a:r>
            <a:r>
              <a:rPr lang="en-US" baseline="0" dirty="0" err="1"/>
              <a:t>segundo</a:t>
            </a:r>
            <a:r>
              <a:rPr lang="en-US" baseline="0" dirty="0"/>
              <a:t> </a:t>
            </a:r>
            <a:r>
              <a:rPr lang="en-US" baseline="0" dirty="0" err="1"/>
              <a:t>lugar</a:t>
            </a:r>
            <a:r>
              <a:rPr lang="en-US" baseline="0" dirty="0"/>
              <a:t> se </a:t>
            </a:r>
            <a:r>
              <a:rPr lang="en-US" baseline="0" dirty="0" err="1"/>
              <a:t>encuentra</a:t>
            </a:r>
            <a:r>
              <a:rPr lang="en-US" baseline="0" dirty="0"/>
              <a:t> el </a:t>
            </a:r>
            <a:r>
              <a:rPr lang="en-US" baseline="0" dirty="0" err="1"/>
              <a:t>catabolismo</a:t>
            </a:r>
            <a:r>
              <a:rPr lang="en-US" baseline="0" dirty="0"/>
              <a:t> </a:t>
            </a:r>
            <a:r>
              <a:rPr lang="en-US" baseline="0" dirty="0" err="1"/>
              <a:t>ocasionado</a:t>
            </a:r>
            <a:r>
              <a:rPr lang="en-US" baseline="0" dirty="0"/>
              <a:t> por el </a:t>
            </a:r>
            <a:r>
              <a:rPr lang="en-US" baseline="0" dirty="0" err="1"/>
              <a:t>estado</a:t>
            </a:r>
            <a:r>
              <a:rPr lang="en-US" baseline="0" dirty="0"/>
              <a:t> </a:t>
            </a:r>
            <a:r>
              <a:rPr lang="en-US" baseline="0" dirty="0" err="1"/>
              <a:t>inflamatorio</a:t>
            </a:r>
            <a:r>
              <a:rPr lang="en-US" baseline="0" dirty="0"/>
              <a:t> </a:t>
            </a:r>
            <a:r>
              <a:rPr lang="en-US" baseline="0" dirty="0" err="1"/>
              <a:t>secundario</a:t>
            </a:r>
            <a:r>
              <a:rPr lang="en-US" baseline="0" dirty="0"/>
              <a:t> a  la </a:t>
            </a:r>
            <a:r>
              <a:rPr lang="en-US" baseline="0" dirty="0" err="1"/>
              <a:t>enfermedad</a:t>
            </a:r>
            <a:r>
              <a:rPr lang="en-US" baseline="0" dirty="0"/>
              <a:t> y que </a:t>
            </a:r>
            <a:r>
              <a:rPr lang="en-US" baseline="0" dirty="0" err="1"/>
              <a:t>lleva</a:t>
            </a:r>
            <a:r>
              <a:rPr lang="en-US" baseline="0" dirty="0"/>
              <a:t> a mayor </a:t>
            </a:r>
            <a:r>
              <a:rPr lang="en-US" baseline="0" dirty="0" err="1"/>
              <a:t>desgaste</a:t>
            </a:r>
            <a:r>
              <a:rPr lang="en-US" baseline="0" dirty="0"/>
              <a:t> </a:t>
            </a:r>
            <a:r>
              <a:rPr lang="en-US" baseline="0" dirty="0" err="1"/>
              <a:t>tisular</a:t>
            </a:r>
            <a:r>
              <a:rPr lang="en-US" baseline="0" dirty="0"/>
              <a:t> y </a:t>
            </a:r>
            <a:r>
              <a:rPr lang="en-US" baseline="0" dirty="0" err="1"/>
              <a:t>péfrdida</a:t>
            </a:r>
            <a:r>
              <a:rPr lang="en-US" baseline="0" dirty="0"/>
              <a:t> de masa </a:t>
            </a:r>
            <a:r>
              <a:rPr lang="en-US" baseline="0" dirty="0" err="1"/>
              <a:t>magra</a:t>
            </a:r>
            <a:r>
              <a:rPr lang="en-US" baseline="0" dirty="0"/>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err="1"/>
              <a:t>En</a:t>
            </a:r>
            <a:r>
              <a:rPr lang="en-US" baseline="0" dirty="0"/>
              <a:t> </a:t>
            </a:r>
            <a:r>
              <a:rPr lang="en-US" baseline="0" dirty="0" err="1"/>
              <a:t>tercer</a:t>
            </a:r>
            <a:r>
              <a:rPr lang="en-US" baseline="0" dirty="0"/>
              <a:t> </a:t>
            </a:r>
            <a:r>
              <a:rPr lang="en-US" baseline="0" dirty="0" err="1"/>
              <a:t>lugar</a:t>
            </a:r>
            <a:r>
              <a:rPr lang="en-US" baseline="0" dirty="0"/>
              <a:t> la </a:t>
            </a:r>
            <a:r>
              <a:rPr lang="en-US" baseline="0" dirty="0" err="1"/>
              <a:t>falta</a:t>
            </a:r>
            <a:r>
              <a:rPr lang="en-US" baseline="0" dirty="0"/>
              <a:t> de </a:t>
            </a:r>
            <a:r>
              <a:rPr lang="en-US" baseline="0" dirty="0" err="1"/>
              <a:t>adecuadas</a:t>
            </a:r>
            <a:r>
              <a:rPr lang="en-US" baseline="0" dirty="0"/>
              <a:t> </a:t>
            </a:r>
            <a:r>
              <a:rPr lang="en-US" baseline="0" dirty="0" err="1"/>
              <a:t>políticas</a:t>
            </a:r>
            <a:r>
              <a:rPr lang="en-US" baseline="0" dirty="0"/>
              <a:t> </a:t>
            </a:r>
            <a:r>
              <a:rPr lang="en-US" baseline="0" dirty="0" err="1"/>
              <a:t>instinucionales</a:t>
            </a:r>
            <a:r>
              <a:rPr lang="en-US" baseline="0" dirty="0"/>
              <a:t> que </a:t>
            </a:r>
            <a:r>
              <a:rPr lang="en-US" baseline="0" dirty="0" err="1"/>
              <a:t>proporcionen</a:t>
            </a:r>
            <a:r>
              <a:rPr lang="en-US" baseline="0" dirty="0"/>
              <a:t> un </a:t>
            </a:r>
            <a:r>
              <a:rPr lang="en-US" baseline="0" dirty="0" err="1"/>
              <a:t>adecuado</a:t>
            </a:r>
            <a:r>
              <a:rPr lang="en-US" baseline="0" dirty="0"/>
              <a:t> </a:t>
            </a:r>
            <a:r>
              <a:rPr lang="en-US" baseline="0" dirty="0" err="1"/>
              <a:t>cuidado</a:t>
            </a:r>
            <a:r>
              <a:rPr lang="en-US" baseline="0" dirty="0"/>
              <a:t> del </a:t>
            </a:r>
            <a:r>
              <a:rPr lang="en-US" baseline="0" dirty="0" err="1"/>
              <a:t>estado</a:t>
            </a:r>
            <a:r>
              <a:rPr lang="en-US" baseline="0" dirty="0"/>
              <a:t> </a:t>
            </a:r>
            <a:r>
              <a:rPr lang="en-US" baseline="0" dirty="0" err="1"/>
              <a:t>nutricional</a:t>
            </a:r>
            <a:r>
              <a:rPr lang="en-US" baseline="0" dirty="0"/>
              <a:t> de la </a:t>
            </a:r>
            <a:r>
              <a:rPr lang="en-US" baseline="0" dirty="0" err="1"/>
              <a:t>población</a:t>
            </a:r>
            <a:r>
              <a:rPr lang="en-US" baseline="0" dirty="0"/>
              <a:t> </a:t>
            </a:r>
            <a:r>
              <a:rPr lang="en-US" baseline="0" dirty="0" err="1"/>
              <a:t>enferma</a:t>
            </a:r>
            <a:r>
              <a:rPr lang="en-US" baseline="0" dirty="0"/>
              <a:t>, 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Los </a:t>
            </a:r>
            <a:r>
              <a:rPr lang="en-US" baseline="0" dirty="0" err="1"/>
              <a:t>efectos</a:t>
            </a:r>
            <a:r>
              <a:rPr lang="en-US" baseline="0" dirty="0"/>
              <a:t> </a:t>
            </a:r>
            <a:r>
              <a:rPr lang="en-US" baseline="0" dirty="0" err="1"/>
              <a:t>relacionados</a:t>
            </a:r>
            <a:r>
              <a:rPr lang="en-US" baseline="0" dirty="0"/>
              <a:t> con la </a:t>
            </a:r>
            <a:r>
              <a:rPr lang="en-US" baseline="0" dirty="0" err="1"/>
              <a:t>atención</a:t>
            </a:r>
            <a:r>
              <a:rPr lang="en-US" baseline="0" dirty="0"/>
              <a:t> </a:t>
            </a:r>
            <a:r>
              <a:rPr lang="en-US" baseline="0" dirty="0" err="1"/>
              <a:t>en</a:t>
            </a:r>
            <a:r>
              <a:rPr lang="en-US" baseline="0" dirty="0"/>
              <a:t> </a:t>
            </a:r>
            <a:r>
              <a:rPr lang="en-US" baseline="0" dirty="0" err="1"/>
              <a:t>salud</a:t>
            </a:r>
            <a:r>
              <a:rPr lang="en-US" baseline="0" dirty="0"/>
              <a:t> </a:t>
            </a:r>
            <a:r>
              <a:rPr lang="en-US" baseline="0" dirty="0" err="1"/>
              <a:t>como</a:t>
            </a:r>
            <a:r>
              <a:rPr lang="en-US" baseline="0" dirty="0"/>
              <a:t> los </a:t>
            </a:r>
            <a:r>
              <a:rPr lang="en-US" baseline="0" dirty="0" err="1"/>
              <a:t>ayunos</a:t>
            </a:r>
            <a:r>
              <a:rPr lang="en-US" baseline="0" dirty="0"/>
              <a:t> </a:t>
            </a:r>
            <a:r>
              <a:rPr lang="en-US" baseline="0" dirty="0" err="1"/>
              <a:t>prolongados</a:t>
            </a:r>
            <a:r>
              <a:rPr lang="en-US" baseline="0" dirty="0"/>
              <a:t>, los </a:t>
            </a:r>
            <a:r>
              <a:rPr lang="en-US" baseline="0" dirty="0" err="1"/>
              <a:t>efectos</a:t>
            </a:r>
            <a:r>
              <a:rPr lang="en-US" baseline="0" dirty="0"/>
              <a:t> de los </a:t>
            </a:r>
            <a:r>
              <a:rPr lang="en-US" baseline="0" dirty="0" err="1"/>
              <a:t>medicamentos</a:t>
            </a:r>
            <a:r>
              <a:rPr lang="en-US" baseline="0" dirty="0"/>
              <a:t>, etc.</a:t>
            </a:r>
            <a:endParaRPr lang="en-US"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23</a:t>
            </a:fld>
            <a:endParaRPr lang="es-CO"/>
          </a:p>
        </p:txBody>
      </p:sp>
    </p:spTree>
    <p:extLst>
      <p:ext uri="{BB962C8B-B14F-4D97-AF65-F5344CB8AC3E}">
        <p14:creationId xmlns:p14="http://schemas.microsoft.com/office/powerpoint/2010/main" val="4086015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A continuación se verá más detalladamente los elementos</a:t>
            </a:r>
            <a:r>
              <a:rPr lang="es-CO" baseline="0" dirty="0"/>
              <a:t> que interactúan en un paciente enfermo contribuyendo al deterioro de su estado nutricional. </a:t>
            </a:r>
            <a:r>
              <a:rPr lang="es-CO" dirty="0"/>
              <a:t>Las causas</a:t>
            </a:r>
            <a:r>
              <a:rPr lang="es-CO" baseline="0" dirty="0"/>
              <a:t> por las que una enfermedad lleva a desnutrición las podemos dividir en cuatro mecanismos: disminución de ingresos, aumento de consumo, incremento de las pérdidas y las acciones terapéuticas deletereas.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s-CO" baseline="0" dirty="0"/>
              <a:t>Vamos a describir brevemente cada una de ellas.</a:t>
            </a:r>
            <a:endParaRPr lang="es-CO"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24</a:t>
            </a:fld>
            <a:endParaRPr lang="es-CO"/>
          </a:p>
        </p:txBody>
      </p:sp>
    </p:spTree>
    <p:extLst>
      <p:ext uri="{BB962C8B-B14F-4D97-AF65-F5344CB8AC3E}">
        <p14:creationId xmlns:p14="http://schemas.microsoft.com/office/powerpoint/2010/main" val="657026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La</a:t>
            </a:r>
            <a:r>
              <a:rPr lang="es-CO" baseline="0" dirty="0"/>
              <a:t> ingesta de alimentos puede disminuirse por múltiples causas, entre ellas: </a:t>
            </a:r>
          </a:p>
          <a:p>
            <a:r>
              <a:rPr lang="es-CO" baseline="0" dirty="0"/>
              <a:t>1. Pérdida de apetito o hiporexia ocasionada por el proceso inflamatorio y metabólico. </a:t>
            </a:r>
          </a:p>
          <a:p>
            <a:r>
              <a:rPr lang="es-CO" baseline="0" dirty="0"/>
              <a:t>2. Dificultades para la ingesta: por problemas mecánicos del tracto digestivo, mecánicos del tránsito intestinal o patologías del mecanismo de la deglución</a:t>
            </a:r>
          </a:p>
          <a:p>
            <a:r>
              <a:rPr lang="es-CO" baseline="0" dirty="0"/>
              <a:t>3. Incapacidad de absorción de los alimentos ingeridos</a:t>
            </a:r>
          </a:p>
          <a:p>
            <a:r>
              <a:rPr lang="es-CO" baseline="0" dirty="0"/>
              <a:t>4. Síntomas digestivos como vómito y náuseas</a:t>
            </a:r>
          </a:p>
          <a:p>
            <a:r>
              <a:rPr lang="es-CO" baseline="0" dirty="0"/>
              <a:t>5. Dificultad respiratoria y</a:t>
            </a:r>
          </a:p>
          <a:p>
            <a:r>
              <a:rPr lang="es-CO" baseline="0" dirty="0"/>
              <a:t>6. Alteraciones psicológicas como causa o consecuencia de la enfermedad</a:t>
            </a:r>
            <a:endParaRPr lang="es-CO"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25</a:t>
            </a:fld>
            <a:endParaRPr lang="es-CO"/>
          </a:p>
        </p:txBody>
      </p:sp>
    </p:spTree>
    <p:extLst>
      <p:ext uri="{BB962C8B-B14F-4D97-AF65-F5344CB8AC3E}">
        <p14:creationId xmlns:p14="http://schemas.microsoft.com/office/powerpoint/2010/main" val="223845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La segunda causa es el aumento</a:t>
            </a:r>
            <a:r>
              <a:rPr lang="es-CO" baseline="0" dirty="0"/>
              <a:t> del consumo energético o de nutrientes esenciales en situaciones patológicas como: </a:t>
            </a:r>
          </a:p>
          <a:p>
            <a:r>
              <a:rPr lang="es-CO" baseline="0" dirty="0"/>
              <a:t>1. Los procesos intensos de estrés metabólico como politraumatismos, cáncer, enfermedades crónicas o enfermedades infecciosas.</a:t>
            </a:r>
          </a:p>
          <a:p>
            <a:r>
              <a:rPr lang="es-CO" baseline="0" dirty="0"/>
              <a:t>2. Enfermedades metabólicas como hipertiroidismo y diabetes mellitus.</a:t>
            </a:r>
          </a:p>
          <a:p>
            <a:r>
              <a:rPr lang="es-CO" baseline="0" dirty="0"/>
              <a:t>3. Procesos crónicos como las enfermedades cardíacas y respiratorias o insuficiencias orgánicas como hígado, páncreas o riñón.</a:t>
            </a:r>
            <a:endParaRPr lang="es-CO"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26</a:t>
            </a:fld>
            <a:endParaRPr lang="es-CO"/>
          </a:p>
        </p:txBody>
      </p:sp>
    </p:spTree>
    <p:extLst>
      <p:ext uri="{BB962C8B-B14F-4D97-AF65-F5344CB8AC3E}">
        <p14:creationId xmlns:p14="http://schemas.microsoft.com/office/powerpoint/2010/main" val="2874109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Incremento</a:t>
            </a:r>
            <a:r>
              <a:rPr lang="es-CO" baseline="0" dirty="0"/>
              <a:t> de las pérdidas de uno o varios materiales constitutivos del organismo como en los casos de diarrea, vómito, fístulas, quemaduras; todas ellas exigen un aumento de los aportes para mantener el equilibrio energético y nutricional en conjunto, pero muchas veces este incremento en el aporte no se logra o es insuficiente. </a:t>
            </a:r>
            <a:endParaRPr lang="es-CO"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27</a:t>
            </a:fld>
            <a:endParaRPr lang="es-CO"/>
          </a:p>
        </p:txBody>
      </p:sp>
    </p:spTree>
    <p:extLst>
      <p:ext uri="{BB962C8B-B14F-4D97-AF65-F5344CB8AC3E}">
        <p14:creationId xmlns:p14="http://schemas.microsoft.com/office/powerpoint/2010/main" val="798153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Es</a:t>
            </a:r>
            <a:r>
              <a:rPr lang="es-CO" baseline="0" dirty="0"/>
              <a:t> importante también tener en cuenta, una serie de factores relacionados con los procesos diagnósticos y los procesos de acción terapéutica, que se presentan principalmente en los pacientes hospitalizados y que se convierten en barreras para el manejo nutricional y que contribuyen a una mala calidad de la atención nutricional entre los que se encuentran: los efectos de los medicamentos y de los procesos terapéuticos que llevan a anorexia, náuseas, vómito, diarrea, dificultad para absorción o acciones antimetabólicas, los largos períodos de ayuno exigidos por los procesos diagnósticos y terapéuticos, las restricciones dietarias con o sin indicación y los procedimientos quirúrgicos. </a:t>
            </a:r>
            <a:endParaRPr lang="es-CO"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28</a:t>
            </a:fld>
            <a:endParaRPr lang="es-CO"/>
          </a:p>
        </p:txBody>
      </p:sp>
    </p:spTree>
    <p:extLst>
      <p:ext uri="{BB962C8B-B14F-4D97-AF65-F5344CB8AC3E}">
        <p14:creationId xmlns:p14="http://schemas.microsoft.com/office/powerpoint/2010/main" val="1866150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Volviendo a los casos, nos vamos a hacer las preguntas del inicio para contestarlas en una diapositiva animada que va respondiendo en secuencia las preguntas según lo que analizamos en la conferencia.</a:t>
            </a:r>
          </a:p>
        </p:txBody>
      </p:sp>
      <p:sp>
        <p:nvSpPr>
          <p:cNvPr id="4" name="Marcador de número de diapositiva 3"/>
          <p:cNvSpPr>
            <a:spLocks noGrp="1"/>
          </p:cNvSpPr>
          <p:nvPr>
            <p:ph type="sldNum" sz="quarter" idx="5"/>
          </p:nvPr>
        </p:nvSpPr>
        <p:spPr/>
        <p:txBody>
          <a:bodyPr/>
          <a:lstStyle/>
          <a:p>
            <a:fld id="{2523ED79-3783-904F-9F4B-73984C85476A}" type="slidenum">
              <a:rPr lang="es-CO" smtClean="0"/>
              <a:t>29</a:t>
            </a:fld>
            <a:endParaRPr lang="es-CO"/>
          </a:p>
        </p:txBody>
      </p:sp>
    </p:spTree>
    <p:extLst>
      <p:ext uri="{BB962C8B-B14F-4D97-AF65-F5344CB8AC3E}">
        <p14:creationId xmlns:p14="http://schemas.microsoft.com/office/powerpoint/2010/main" val="583742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Vamos a ver por qué lo que más se afecta es la masa muscular.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La masa corporal muscular es el tejido proteico mas abundante.</a:t>
            </a:r>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30</a:t>
            </a:fld>
            <a:endParaRPr lang="es-CO"/>
          </a:p>
        </p:txBody>
      </p:sp>
    </p:spTree>
    <p:extLst>
      <p:ext uri="{BB962C8B-B14F-4D97-AF65-F5344CB8AC3E}">
        <p14:creationId xmlns:p14="http://schemas.microsoft.com/office/powerpoint/2010/main" val="2988657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 charla</a:t>
            </a:r>
            <a:r>
              <a:rPr lang="es-ES" baseline="0" dirty="0"/>
              <a:t> se basará en dos casos clínicos a través de los cuales se irá mostrando cómo ante la presencia de enfermedad aguda o crónica, el metabolismo se modifica y por ende las necesidades nutricionales también. En las siguientes diapositivas se describirán dos casos: uno de enfermedad crónica y otro de aguda.</a:t>
            </a:r>
            <a:endParaRPr lang="es-ES" dirty="0"/>
          </a:p>
        </p:txBody>
      </p:sp>
      <p:sp>
        <p:nvSpPr>
          <p:cNvPr id="4" name="Marcador de número de diapositiva 3"/>
          <p:cNvSpPr>
            <a:spLocks noGrp="1"/>
          </p:cNvSpPr>
          <p:nvPr>
            <p:ph type="sldNum" sz="quarter" idx="10"/>
          </p:nvPr>
        </p:nvSpPr>
        <p:spPr/>
        <p:txBody>
          <a:bodyPr/>
          <a:lstStyle/>
          <a:p>
            <a:fld id="{CB47EC57-8750-4181-87A0-104849462218}" type="slidenum">
              <a:rPr lang="es-CO" smtClean="0"/>
              <a:t>3</a:t>
            </a:fld>
            <a:endParaRPr lang="es-CO"/>
          </a:p>
        </p:txBody>
      </p:sp>
    </p:spTree>
    <p:extLst>
      <p:ext uri="{BB962C8B-B14F-4D97-AF65-F5344CB8AC3E}">
        <p14:creationId xmlns:p14="http://schemas.microsoft.com/office/powerpoint/2010/main" val="1888432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1200" b="0" i="0" u="none" strike="noStrike" kern="1200" cap="none" spc="0" normalizeH="0" baseline="0" noProof="0" dirty="0">
                <a:ln>
                  <a:noFill/>
                </a:ln>
                <a:solidFill>
                  <a:prstClr val="black"/>
                </a:solidFill>
                <a:effectLst/>
                <a:uLnTx/>
                <a:uFillTx/>
                <a:latin typeface="+mn-lt"/>
                <a:ea typeface="+mn-ea"/>
                <a:cs typeface="+mn-cs"/>
              </a:rPr>
              <a:t>La primera aproximación al tema, presenta un resumen de las funciones del músculo, que van desde los aspectos dinámicos a los bioquímicos, traduciéndose en aspectos clínicos básicos como la postura, el movimiento, la digestión y la respiración, entre otros.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000090"/>
                </a:solidFill>
                <a:effectLst/>
                <a:uLnTx/>
                <a:uFillTx/>
                <a:latin typeface="+mn-lt"/>
                <a:ea typeface="+mn-ea"/>
                <a:cs typeface="+mn-cs"/>
              </a:rPr>
              <a:t>K </a:t>
            </a:r>
            <a:r>
              <a:rPr kumimoji="0" lang="es-ES" sz="1200" b="0" i="0" u="none" strike="noStrike" kern="1200" cap="none" spc="0" normalizeH="0" baseline="0" noProof="0" dirty="0" err="1">
                <a:ln>
                  <a:noFill/>
                </a:ln>
                <a:solidFill>
                  <a:srgbClr val="000090"/>
                </a:solidFill>
                <a:effectLst/>
                <a:uLnTx/>
                <a:uFillTx/>
                <a:latin typeface="+mn-lt"/>
                <a:ea typeface="+mn-ea"/>
                <a:cs typeface="+mn-cs"/>
              </a:rPr>
              <a:t>Sreekumaran</a:t>
            </a:r>
            <a:r>
              <a:rPr kumimoji="0" lang="es-ES" sz="1200" b="0" i="0" u="none" strike="noStrike" kern="1200" cap="none" spc="0" normalizeH="0" baseline="0" noProof="0" dirty="0">
                <a:ln>
                  <a:noFill/>
                </a:ln>
                <a:solidFill>
                  <a:srgbClr val="000090"/>
                </a:solidFill>
                <a:effectLst/>
                <a:uLnTx/>
                <a:uFillTx/>
                <a:latin typeface="+mn-lt"/>
                <a:ea typeface="+mn-ea"/>
                <a:cs typeface="+mn-cs"/>
              </a:rPr>
              <a:t> </a:t>
            </a:r>
            <a:r>
              <a:rPr kumimoji="0" lang="es-ES" sz="1200" b="0" i="0" u="none" strike="noStrike" kern="1200" cap="none" spc="0" normalizeH="0" baseline="0" noProof="0" dirty="0" err="1">
                <a:ln>
                  <a:noFill/>
                </a:ln>
                <a:solidFill>
                  <a:srgbClr val="000090"/>
                </a:solidFill>
                <a:effectLst/>
                <a:uLnTx/>
                <a:uFillTx/>
                <a:latin typeface="+mn-lt"/>
                <a:ea typeface="+mn-ea"/>
                <a:cs typeface="+mn-cs"/>
              </a:rPr>
              <a:t>Nair</a:t>
            </a:r>
            <a:r>
              <a:rPr kumimoji="0" lang="es-ES" sz="1200" b="0" i="0" u="none" strike="noStrike" kern="1200" cap="none" spc="0" normalizeH="0" baseline="0" noProof="0" dirty="0">
                <a:ln>
                  <a:noFill/>
                </a:ln>
                <a:solidFill>
                  <a:srgbClr val="000090"/>
                </a:solidFill>
                <a:effectLst/>
                <a:uLnTx/>
                <a:uFillTx/>
                <a:latin typeface="+mn-lt"/>
                <a:ea typeface="+mn-ea"/>
                <a:cs typeface="+mn-cs"/>
              </a:rPr>
              <a:t>, </a:t>
            </a:r>
            <a:r>
              <a:rPr kumimoji="0" lang="es-ES" sz="1200" b="0" i="0" u="none" strike="noStrike" kern="1200" cap="none" spc="0" normalizeH="0" baseline="0" noProof="0" dirty="0" err="1">
                <a:ln>
                  <a:noFill/>
                </a:ln>
                <a:solidFill>
                  <a:srgbClr val="000090"/>
                </a:solidFill>
                <a:effectLst/>
                <a:uLnTx/>
                <a:uFillTx/>
                <a:latin typeface="+mn-lt"/>
                <a:ea typeface="+mn-ea"/>
                <a:cs typeface="+mn-cs"/>
              </a:rPr>
              <a:t>Aging</a:t>
            </a:r>
            <a:r>
              <a:rPr kumimoji="0" lang="es-ES" sz="1200" b="0" i="0" u="none" strike="noStrike" kern="1200" cap="none" spc="0" normalizeH="0" baseline="0" noProof="0" dirty="0">
                <a:ln>
                  <a:noFill/>
                </a:ln>
                <a:solidFill>
                  <a:srgbClr val="000090"/>
                </a:solidFill>
                <a:effectLst/>
                <a:uLnTx/>
                <a:uFillTx/>
                <a:latin typeface="+mn-lt"/>
                <a:ea typeface="+mn-ea"/>
                <a:cs typeface="+mn-cs"/>
              </a:rPr>
              <a:t> </a:t>
            </a:r>
            <a:r>
              <a:rPr kumimoji="0" lang="es-ES" sz="1200" b="0" i="0" u="none" strike="noStrike" kern="1200" cap="none" spc="0" normalizeH="0" baseline="0" noProof="0" dirty="0" err="1">
                <a:ln>
                  <a:noFill/>
                </a:ln>
                <a:solidFill>
                  <a:srgbClr val="000090"/>
                </a:solidFill>
                <a:effectLst/>
                <a:uLnTx/>
                <a:uFillTx/>
                <a:latin typeface="+mn-lt"/>
                <a:ea typeface="+mn-ea"/>
                <a:cs typeface="+mn-cs"/>
              </a:rPr>
              <a:t>muscle</a:t>
            </a:r>
            <a:r>
              <a:rPr kumimoji="0" lang="es-ES" sz="1200" b="0" i="0" u="none" strike="noStrike" kern="1200" cap="none" spc="0" normalizeH="0" baseline="0" noProof="0" dirty="0">
                <a:ln>
                  <a:noFill/>
                </a:ln>
                <a:solidFill>
                  <a:srgbClr val="000090"/>
                </a:solidFill>
                <a:effectLst/>
                <a:uLnTx/>
                <a:uFillTx/>
                <a:latin typeface="+mn-lt"/>
                <a:ea typeface="+mn-ea"/>
                <a:cs typeface="+mn-cs"/>
              </a:rPr>
              <a:t>. </a:t>
            </a:r>
            <a:r>
              <a:rPr kumimoji="0" lang="es-CO" sz="1200" b="0" i="0" u="none" strike="noStrike" kern="1200" cap="none" spc="0" normalizeH="0" baseline="0" noProof="0" dirty="0">
                <a:ln>
                  <a:noFill/>
                </a:ln>
                <a:solidFill>
                  <a:srgbClr val="000090"/>
                </a:solidFill>
                <a:effectLst/>
                <a:uLnTx/>
                <a:uFillTx/>
                <a:latin typeface="+mn-lt"/>
                <a:ea typeface="+mn-ea"/>
                <a:cs typeface="+mn-cs"/>
              </a:rPr>
              <a:t> </a:t>
            </a:r>
            <a:r>
              <a:rPr kumimoji="0" lang="cs-CZ" sz="1200" b="0" i="0" u="none" strike="noStrike" kern="1200" cap="none" spc="0" normalizeH="0" baseline="0" noProof="0" dirty="0" err="1">
                <a:ln>
                  <a:noFill/>
                </a:ln>
                <a:solidFill>
                  <a:srgbClr val="000090"/>
                </a:solidFill>
                <a:effectLst/>
                <a:uLnTx/>
                <a:uFillTx/>
                <a:latin typeface="+mn-lt"/>
                <a:ea typeface="+mn-ea"/>
                <a:cs typeface="+mn-cs"/>
              </a:rPr>
              <a:t>Am</a:t>
            </a:r>
            <a:r>
              <a:rPr kumimoji="0" lang="cs-CZ" sz="1200" b="0" i="0" u="none" strike="noStrike" kern="1200" cap="none" spc="0" normalizeH="0" baseline="0" noProof="0" dirty="0">
                <a:ln>
                  <a:noFill/>
                </a:ln>
                <a:solidFill>
                  <a:srgbClr val="000090"/>
                </a:solidFill>
                <a:effectLst/>
                <a:uLnTx/>
                <a:uFillTx/>
                <a:latin typeface="+mn-lt"/>
                <a:ea typeface="+mn-ea"/>
                <a:cs typeface="+mn-cs"/>
              </a:rPr>
              <a:t> J </a:t>
            </a:r>
            <a:r>
              <a:rPr kumimoji="0" lang="cs-CZ" sz="1200" b="0" i="0" u="none" strike="noStrike" kern="1200" cap="none" spc="0" normalizeH="0" baseline="0" noProof="0" dirty="0" err="1">
                <a:ln>
                  <a:noFill/>
                </a:ln>
                <a:solidFill>
                  <a:srgbClr val="000090"/>
                </a:solidFill>
                <a:effectLst/>
                <a:uLnTx/>
                <a:uFillTx/>
                <a:latin typeface="+mn-lt"/>
                <a:ea typeface="+mn-ea"/>
                <a:cs typeface="+mn-cs"/>
              </a:rPr>
              <a:t>Clin</a:t>
            </a:r>
            <a:r>
              <a:rPr kumimoji="0" lang="cs-CZ" sz="1200" b="0" i="0" u="none" strike="noStrike" kern="1200" cap="none" spc="0" normalizeH="0" baseline="0" noProof="0" dirty="0">
                <a:ln>
                  <a:noFill/>
                </a:ln>
                <a:solidFill>
                  <a:srgbClr val="000090"/>
                </a:solidFill>
                <a:effectLst/>
                <a:uLnTx/>
                <a:uFillTx/>
                <a:latin typeface="+mn-lt"/>
                <a:ea typeface="+mn-ea"/>
                <a:cs typeface="+mn-cs"/>
              </a:rPr>
              <a:t> </a:t>
            </a:r>
            <a:r>
              <a:rPr kumimoji="0" lang="cs-CZ" sz="1200" b="0" i="0" u="none" strike="noStrike" kern="1200" cap="none" spc="0" normalizeH="0" baseline="0" noProof="0" dirty="0" err="1">
                <a:ln>
                  <a:noFill/>
                </a:ln>
                <a:solidFill>
                  <a:srgbClr val="000090"/>
                </a:solidFill>
                <a:effectLst/>
                <a:uLnTx/>
                <a:uFillTx/>
                <a:latin typeface="+mn-lt"/>
                <a:ea typeface="+mn-ea"/>
                <a:cs typeface="+mn-cs"/>
              </a:rPr>
              <a:t>Nutr</a:t>
            </a:r>
            <a:r>
              <a:rPr kumimoji="0" lang="cs-CZ" sz="1200" b="0" i="0" u="none" strike="noStrike" kern="1200" cap="none" spc="0" normalizeH="0" baseline="0" noProof="0" dirty="0">
                <a:ln>
                  <a:noFill/>
                </a:ln>
                <a:solidFill>
                  <a:srgbClr val="000090"/>
                </a:solidFill>
                <a:effectLst/>
                <a:uLnTx/>
                <a:uFillTx/>
                <a:latin typeface="+mn-lt"/>
                <a:ea typeface="+mn-ea"/>
                <a:cs typeface="+mn-cs"/>
              </a:rPr>
              <a:t> 2005;81:953–63. </a:t>
            </a:r>
          </a:p>
          <a:p>
            <a:pPr marL="0" marR="0" indent="0" algn="l" defTabSz="914400" rtl="0" eaLnBrk="1" fontAlgn="auto" latinLnBrk="0" hangingPunct="1">
              <a:lnSpc>
                <a:spcPct val="100000"/>
              </a:lnSpc>
              <a:spcBef>
                <a:spcPts val="0"/>
              </a:spcBef>
              <a:spcAft>
                <a:spcPts val="0"/>
              </a:spcAft>
              <a:buClrTx/>
              <a:buSzTx/>
              <a:buFontTx/>
              <a:buNone/>
              <a:tabLst/>
              <a:defRPr/>
            </a:pPr>
            <a:endParaRPr lang="es-CO" altLang="es-CO"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31</a:t>
            </a:fld>
            <a:endParaRPr lang="es-CO"/>
          </a:p>
        </p:txBody>
      </p:sp>
    </p:spTree>
    <p:extLst>
      <p:ext uri="{BB962C8B-B14F-4D97-AF65-F5344CB8AC3E}">
        <p14:creationId xmlns:p14="http://schemas.microsoft.com/office/powerpoint/2010/main" val="4287841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Si una persona con EPOC no consume las suficientes calorías proteicas y no proeicas, va a tener un deterioro de su masa muscular y mala función como lo explica este diagrama.</a:t>
            </a:r>
          </a:p>
          <a:p>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FISIOPATOLOGÍA DE LA DISFUNCIÓN MUSCULAR EN EPOC: el cigarrillo y otros factores, así como las exacerbaciones, son las principales causas de progresión de la EPOC, la cual se asocia a artrofia muscular periférica y cambio de fibras. La hiperinsuflación y la pérdida de elasticidad de la pared torácica causan la disfunción diagragmática. Todos estos eventos contribuyen a la inmovilidad y desacondicionamiento. </a:t>
            </a:r>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32</a:t>
            </a:fld>
            <a:endParaRPr lang="es-CO"/>
          </a:p>
        </p:txBody>
      </p:sp>
    </p:spTree>
    <p:extLst>
      <p:ext uri="{BB962C8B-B14F-4D97-AF65-F5344CB8AC3E}">
        <p14:creationId xmlns:p14="http://schemas.microsoft.com/office/powerpoint/2010/main" val="4075398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Aproximadamente el 50% de los pacientes con EPOC presentan algún grado de desnutrición que es considerada un factor</a:t>
            </a:r>
            <a:r>
              <a:rPr lang="es-ES_tradnl" baseline="0" dirty="0"/>
              <a:t> de riesgo independiente de morbimortalidad. La asociación entre el estado inflamatorio, el aumento del trabajo respiratorio y la dificultad para la ingesta por hiporexia como acción de los medicamentos, llevan a un desgaste muscular que empeora la función respiratoria y </a:t>
            </a:r>
            <a:r>
              <a:rPr lang="es-ES_tradnl" dirty="0"/>
              <a:t>deteriora la calidad</a:t>
            </a:r>
            <a:r>
              <a:rPr lang="es-ES_tradnl" baseline="0" dirty="0"/>
              <a:t> de vida. </a:t>
            </a:r>
            <a:r>
              <a:rPr lang="es-ES_tradnl" dirty="0"/>
              <a:t>EPOC como otras enfermedades crónicas produce</a:t>
            </a:r>
            <a:r>
              <a:rPr lang="es-ES_tradnl" baseline="0" dirty="0"/>
              <a:t> </a:t>
            </a:r>
            <a:r>
              <a:rPr lang="es-ES_tradnl" dirty="0"/>
              <a:t>efectos sistémicos tales</a:t>
            </a:r>
            <a:r>
              <a:rPr lang="es-ES_tradnl" baseline="0" dirty="0"/>
              <a:t> como disfunción del músculo periférico y deterioro que contribuye a la limitada capacidad de ejercicio y de las actividades de la vida diaria de los pacientes, disminuyendo la cantidad de fibras tipo I y disminuyendo la actividad enzimática oxidativa. </a:t>
            </a:r>
          </a:p>
          <a:p>
            <a:r>
              <a:rPr lang="es-ES_tradnl" baseline="0" dirty="0"/>
              <a:t>De aquí nos surge la siguiente pregunta: ¿está </a:t>
            </a:r>
            <a:r>
              <a:rPr lang="es-ES_tradnl" baseline="0" dirty="0" err="1"/>
              <a:t>sarcopenica</a:t>
            </a:r>
            <a:r>
              <a:rPr lang="es-ES_tradnl" baseline="0" dirty="0"/>
              <a:t> nuestra paciente? ¿ese desgaste muscular asociado a la enfermedad y la baja ingesta se puede llamar </a:t>
            </a:r>
            <a:r>
              <a:rPr lang="es-ES_tradnl" baseline="0" dirty="0" err="1"/>
              <a:t>sarcopenia</a:t>
            </a:r>
            <a:r>
              <a:rPr lang="es-ES_tradnl" baseline="0" dirty="0"/>
              <a:t>?.</a:t>
            </a:r>
            <a:endParaRPr lang="es-ES_tradnl"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33</a:t>
            </a:fld>
            <a:endParaRPr lang="es-CO"/>
          </a:p>
        </p:txBody>
      </p:sp>
    </p:spTree>
    <p:extLst>
      <p:ext uri="{BB962C8B-B14F-4D97-AF65-F5344CB8AC3E}">
        <p14:creationId xmlns:p14="http://schemas.microsoft.com/office/powerpoint/2010/main" val="1653999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La </a:t>
            </a:r>
            <a:r>
              <a:rPr lang="es-ES_tradnl" dirty="0" err="1"/>
              <a:t>sarcopenia</a:t>
            </a:r>
            <a:r>
              <a:rPr lang="es-ES_tradnl" dirty="0"/>
              <a:t> se define como una alteración progresiva y generalizada de los músculos esqueléticos que afecta tanto la masa muscular como su función.</a:t>
            </a:r>
          </a:p>
          <a:p>
            <a:endParaRPr lang="es-ES_tradnl" dirty="0"/>
          </a:p>
          <a:p>
            <a:r>
              <a:rPr lang="es-ES_tradnl" dirty="0"/>
              <a:t>Tenemos la </a:t>
            </a:r>
            <a:r>
              <a:rPr lang="es-ES_tradnl" dirty="0" err="1"/>
              <a:t>sarcopenia</a:t>
            </a:r>
            <a:r>
              <a:rPr lang="es-ES_tradnl" dirty="0"/>
              <a:t> primaria, relacionada con el envejecimiento y la secundaria con múltiples causas relacionadas con enfermedad, inactividad y nutrición deficiente no necesariamente relacionada con la vejez.</a:t>
            </a:r>
          </a:p>
          <a:p>
            <a:pPr>
              <a:spcBef>
                <a:spcPct val="0"/>
              </a:spcBef>
            </a:pPr>
            <a:endParaRPr lang="es-ES" altLang="es-CO" dirty="0">
              <a:solidFill>
                <a:srgbClr val="000000"/>
              </a:solidFill>
              <a:latin typeface="Arial" pitchFamily="34" charset="0"/>
            </a:endParaRPr>
          </a:p>
          <a:p>
            <a:pPr>
              <a:spcBef>
                <a:spcPct val="0"/>
              </a:spcBef>
            </a:pPr>
            <a:r>
              <a:rPr lang="es-ES" altLang="es-CO" dirty="0">
                <a:solidFill>
                  <a:srgbClr val="000000"/>
                </a:solidFill>
                <a:latin typeface="Arial" pitchFamily="34" charset="0"/>
              </a:rPr>
              <a:t>El adelgazamiento voluntario se explica por una disminución del consumo de alimentos, un aumento de la actividad física o ambas cosas. Por el contrario, el adelgazamiento involuntario se clasifica, en función de su etiología, como anorexia, </a:t>
            </a:r>
            <a:r>
              <a:rPr lang="es-ES" altLang="es-CO" dirty="0" err="1">
                <a:solidFill>
                  <a:srgbClr val="000000"/>
                </a:solidFill>
                <a:latin typeface="Arial" pitchFamily="34" charset="0"/>
              </a:rPr>
              <a:t>sarcopenia</a:t>
            </a:r>
            <a:r>
              <a:rPr lang="es-ES" altLang="es-CO" dirty="0">
                <a:solidFill>
                  <a:srgbClr val="000000"/>
                </a:solidFill>
                <a:latin typeface="Arial" pitchFamily="34" charset="0"/>
              </a:rPr>
              <a:t> y caquexia. </a:t>
            </a:r>
          </a:p>
          <a:p>
            <a:pPr>
              <a:spcBef>
                <a:spcPct val="0"/>
              </a:spcBef>
            </a:pPr>
            <a:endParaRPr lang="es-ES" altLang="es-CO" dirty="0">
              <a:latin typeface="Arial" pitchFamily="34" charset="0"/>
            </a:endParaRPr>
          </a:p>
          <a:p>
            <a:pPr>
              <a:spcBef>
                <a:spcPct val="0"/>
              </a:spcBef>
            </a:pPr>
            <a:r>
              <a:rPr lang="es-ES" altLang="es-CO" dirty="0">
                <a:solidFill>
                  <a:srgbClr val="000000"/>
                </a:solidFill>
                <a:latin typeface="Arial" pitchFamily="34" charset="0"/>
              </a:rPr>
              <a:t>El adelgazamiento involuntario puede tener como causa la anorexia senil, debido a alteraciones endocrinas que dan lugar a una disminución del apetito y saciedad precoz. La </a:t>
            </a:r>
            <a:r>
              <a:rPr lang="es-ES" altLang="es-CO" dirty="0" err="1">
                <a:solidFill>
                  <a:srgbClr val="000000"/>
                </a:solidFill>
                <a:latin typeface="Arial" pitchFamily="34" charset="0"/>
              </a:rPr>
              <a:t>sarcopenia</a:t>
            </a:r>
            <a:r>
              <a:rPr lang="es-ES" altLang="es-CO" dirty="0">
                <a:solidFill>
                  <a:srgbClr val="000000"/>
                </a:solidFill>
                <a:latin typeface="Arial" pitchFamily="34" charset="0"/>
              </a:rPr>
              <a:t> es la consecuencia de la disminución de la masa y la fuerza muscular que tiene lugar con el envejecimiento. La pérdida senil de masa muscular es importante desde el punto de vista clínico porque disminuye la fuerza y la capacidad de ejercicio. </a:t>
            </a:r>
          </a:p>
          <a:p>
            <a:pPr>
              <a:spcBef>
                <a:spcPct val="0"/>
              </a:spcBef>
            </a:pPr>
            <a:endParaRPr lang="es-ES" altLang="es-CO" dirty="0">
              <a:solidFill>
                <a:srgbClr val="000000"/>
              </a:solidFill>
              <a:latin typeface="Arial" pitchFamily="34" charset="0"/>
            </a:endParaRPr>
          </a:p>
          <a:p>
            <a:pPr>
              <a:spcBef>
                <a:spcPct val="0"/>
              </a:spcBef>
            </a:pPr>
            <a:r>
              <a:rPr lang="es-ES" altLang="es-CO" dirty="0">
                <a:solidFill>
                  <a:srgbClr val="000000"/>
                </a:solidFill>
                <a:latin typeface="Arial" pitchFamily="34" charset="0"/>
              </a:rPr>
              <a:t>La caquexia es la consunción intensa que acompaña a enfermedades tales como el cáncer o la inmunodeficiencia, pero no hay una definición que esté universalmente aceptada. En los ancianos es importante determinar con precisión la causa del adelgazamiento para poder adoptar las medidas terapéuticas apropiadas.</a:t>
            </a:r>
            <a:endParaRPr lang="es-ES" altLang="es-CO" dirty="0">
              <a:latin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baseline="0" dirty="0"/>
          </a:p>
          <a:p>
            <a:endParaRPr lang="es-ES_tradnl"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34</a:t>
            </a:fld>
            <a:endParaRPr lang="es-CO"/>
          </a:p>
        </p:txBody>
      </p:sp>
    </p:spTree>
    <p:extLst>
      <p:ext uri="{BB962C8B-B14F-4D97-AF65-F5344CB8AC3E}">
        <p14:creationId xmlns:p14="http://schemas.microsoft.com/office/powerpoint/2010/main" val="2625474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spcBef>
                <a:spcPct val="0"/>
              </a:spcBef>
            </a:pPr>
            <a:r>
              <a:rPr lang="es-ES" altLang="es-CO" dirty="0">
                <a:solidFill>
                  <a:srgbClr val="000000"/>
                </a:solidFill>
                <a:latin typeface="Arial" pitchFamily="34" charset="0"/>
              </a:rPr>
              <a:t>La pérdida de masa muscular se asocia a efectos adversos que comprometen la funcionalidad, llevan a enfermedades, fragilidad y aumento de la mortalidad. </a:t>
            </a:r>
          </a:p>
          <a:p>
            <a:pPr>
              <a:spcBef>
                <a:spcPct val="0"/>
              </a:spcBef>
            </a:pPr>
            <a:endParaRPr lang="es-ES" altLang="es-CO" dirty="0">
              <a:solidFill>
                <a:srgbClr val="000000"/>
              </a:solidFill>
              <a:latin typeface="Arial" pitchFamily="34" charset="0"/>
            </a:endParaRPr>
          </a:p>
          <a:p>
            <a:pPr>
              <a:spcBef>
                <a:spcPct val="0"/>
              </a:spcBef>
            </a:pPr>
            <a:r>
              <a:rPr lang="es-ES" altLang="es-CO" dirty="0">
                <a:solidFill>
                  <a:srgbClr val="000000"/>
                </a:solidFill>
                <a:latin typeface="Arial" pitchFamily="34" charset="0"/>
              </a:rPr>
              <a:t>Aquí en esta diapositiva vemos las consecuencias de la pérdida muscular divididas en físicas, patológicas y económicas. El conferencista debe enumerarlas y explicar un poco sobre cada una de acuerdo con el texto que se encuentra en esta nota y ampliando con la bibliografía sugerida. </a:t>
            </a:r>
            <a:endParaRPr lang="en-US" altLang="es-CO" dirty="0">
              <a:latin typeface="Arial" pitchFamily="34" charset="0"/>
            </a:endParaRPr>
          </a:p>
          <a:p>
            <a:pPr>
              <a:spcBef>
                <a:spcPct val="0"/>
              </a:spcBef>
            </a:pPr>
            <a:endParaRPr lang="es-ES" altLang="es-CO" dirty="0">
              <a:solidFill>
                <a:srgbClr val="000000"/>
              </a:solidFill>
              <a:latin typeface="Arial" pitchFamily="34" charset="0"/>
            </a:endParaRPr>
          </a:p>
          <a:p>
            <a:pPr>
              <a:spcBef>
                <a:spcPct val="0"/>
              </a:spcBef>
            </a:pPr>
            <a:r>
              <a:rPr lang="es-ES" altLang="es-CO" dirty="0">
                <a:solidFill>
                  <a:srgbClr val="000000"/>
                </a:solidFill>
                <a:latin typeface="Arial" pitchFamily="34" charset="0"/>
              </a:rPr>
              <a:t>Es importante hacer énfasis que el envejecimiento produce sobretodo la disminución de la capacidad de respuesta al estrés, la enfermedad y cualquier situación que implique un aumento de los requerimientos y una alteración de la homeostasis ya sea una enfermedad, infección, trauma o cirugía.</a:t>
            </a:r>
          </a:p>
          <a:p>
            <a:endParaRPr lang="es-ES_tradnl"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35</a:t>
            </a:fld>
            <a:endParaRPr lang="es-CO"/>
          </a:p>
        </p:txBody>
      </p:sp>
    </p:spTree>
    <p:extLst>
      <p:ext uri="{BB962C8B-B14F-4D97-AF65-F5344CB8AC3E}">
        <p14:creationId xmlns:p14="http://schemas.microsoft.com/office/powerpoint/2010/main" val="3832362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s-CO" dirty="0">
                <a:solidFill>
                  <a:srgbClr val="000000"/>
                </a:solidFill>
                <a:sym typeface="Arial Narrow" pitchFamily="34" charset="0"/>
              </a:rPr>
              <a:t>Esta </a:t>
            </a:r>
            <a:r>
              <a:rPr lang="en-US" altLang="es-CO" dirty="0" err="1">
                <a:solidFill>
                  <a:srgbClr val="000000"/>
                </a:solidFill>
                <a:sym typeface="Arial Narrow" pitchFamily="34" charset="0"/>
              </a:rPr>
              <a:t>tabla</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muestra</a:t>
            </a:r>
            <a:r>
              <a:rPr lang="en-US" altLang="es-CO" dirty="0">
                <a:solidFill>
                  <a:srgbClr val="000000"/>
                </a:solidFill>
                <a:sym typeface="Arial Narrow" pitchFamily="34" charset="0"/>
              </a:rPr>
              <a:t> la </a:t>
            </a:r>
            <a:r>
              <a:rPr lang="en-US" altLang="es-CO" dirty="0" err="1">
                <a:solidFill>
                  <a:srgbClr val="000000"/>
                </a:solidFill>
                <a:sym typeface="Arial Narrow" pitchFamily="34" charset="0"/>
              </a:rPr>
              <a:t>naturaleza</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progresiva</a:t>
            </a:r>
            <a:r>
              <a:rPr lang="en-US" altLang="es-CO" dirty="0">
                <a:solidFill>
                  <a:srgbClr val="000000"/>
                </a:solidFill>
                <a:sym typeface="Arial Narrow" pitchFamily="34" charset="0"/>
              </a:rPr>
              <a:t> de las </a:t>
            </a:r>
            <a:r>
              <a:rPr lang="en-US" altLang="es-CO" dirty="0" err="1">
                <a:solidFill>
                  <a:srgbClr val="000000"/>
                </a:solidFill>
                <a:sym typeface="Arial Narrow" pitchFamily="34" charset="0"/>
              </a:rPr>
              <a:t>complicaciones</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resultantes</a:t>
            </a:r>
            <a:r>
              <a:rPr lang="en-US" altLang="es-CO" dirty="0">
                <a:solidFill>
                  <a:srgbClr val="000000"/>
                </a:solidFill>
                <a:sym typeface="Arial Narrow" pitchFamily="34" charset="0"/>
              </a:rPr>
              <a:t> de la </a:t>
            </a:r>
            <a:r>
              <a:rPr lang="en-US" altLang="es-CO" dirty="0" err="1">
                <a:solidFill>
                  <a:srgbClr val="000000"/>
                </a:solidFill>
                <a:sym typeface="Arial Narrow" pitchFamily="34" charset="0"/>
              </a:rPr>
              <a:t>pérdida</a:t>
            </a:r>
            <a:r>
              <a:rPr lang="en-US" altLang="es-CO" dirty="0">
                <a:solidFill>
                  <a:srgbClr val="000000"/>
                </a:solidFill>
                <a:sym typeface="Arial Narrow" pitchFamily="34" charset="0"/>
              </a:rPr>
              <a:t> de masa corporal </a:t>
            </a:r>
            <a:r>
              <a:rPr lang="en-US" altLang="es-CO" dirty="0" err="1">
                <a:solidFill>
                  <a:srgbClr val="000000"/>
                </a:solidFill>
                <a:sym typeface="Arial Narrow" pitchFamily="34" charset="0"/>
              </a:rPr>
              <a:t>magra.La</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deficiencia</a:t>
            </a:r>
            <a:r>
              <a:rPr lang="en-US" altLang="es-CO" dirty="0">
                <a:solidFill>
                  <a:srgbClr val="000000"/>
                </a:solidFill>
                <a:sym typeface="Arial Narrow" pitchFamily="34" charset="0"/>
              </a:rPr>
              <a:t> de </a:t>
            </a:r>
            <a:r>
              <a:rPr lang="en-US" altLang="es-CO" dirty="0" err="1">
                <a:solidFill>
                  <a:srgbClr val="000000"/>
                </a:solidFill>
                <a:sym typeface="Arial Narrow" pitchFamily="34" charset="0"/>
              </a:rPr>
              <a:t>proteínas</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va</a:t>
            </a:r>
            <a:r>
              <a:rPr lang="en-US" altLang="es-CO" dirty="0">
                <a:solidFill>
                  <a:srgbClr val="000000"/>
                </a:solidFill>
                <a:sym typeface="Arial Narrow" pitchFamily="34" charset="0"/>
              </a:rPr>
              <a:t> de la mano con la </a:t>
            </a:r>
            <a:r>
              <a:rPr lang="en-US" altLang="es-CO" dirty="0" err="1">
                <a:solidFill>
                  <a:srgbClr val="000000"/>
                </a:solidFill>
                <a:sym typeface="Arial Narrow" pitchFamily="34" charset="0"/>
              </a:rPr>
              <a:t>pérdida</a:t>
            </a:r>
            <a:r>
              <a:rPr lang="en-US" altLang="es-CO" dirty="0">
                <a:solidFill>
                  <a:srgbClr val="000000"/>
                </a:solidFill>
                <a:sym typeface="Arial Narrow" pitchFamily="34" charset="0"/>
              </a:rPr>
              <a:t> de masa corporal </a:t>
            </a:r>
            <a:r>
              <a:rPr lang="en-US" altLang="es-CO" dirty="0" err="1">
                <a:solidFill>
                  <a:srgbClr val="000000"/>
                </a:solidFill>
                <a:sym typeface="Arial Narrow" pitchFamily="34" charset="0"/>
              </a:rPr>
              <a:t>magra</a:t>
            </a:r>
            <a:r>
              <a:rPr lang="en-US" altLang="es-CO" dirty="0">
                <a:solidFill>
                  <a:srgbClr val="000000"/>
                </a:solidFill>
                <a:sym typeface="Arial Narrow" pitchFamily="34" charset="0"/>
              </a:rPr>
              <a:t>, es </a:t>
            </a:r>
            <a:r>
              <a:rPr lang="en-US" altLang="es-CO" dirty="0" err="1">
                <a:solidFill>
                  <a:srgbClr val="000000"/>
                </a:solidFill>
                <a:sym typeface="Arial Narrow" pitchFamily="34" charset="0"/>
              </a:rPr>
              <a:t>decir</a:t>
            </a:r>
            <a:r>
              <a:rPr lang="en-US" altLang="es-CO" dirty="0">
                <a:solidFill>
                  <a:srgbClr val="000000"/>
                </a:solidFill>
                <a:sym typeface="Arial Narrow" pitchFamily="34" charset="0"/>
              </a:rPr>
              <a:t>, la </a:t>
            </a:r>
            <a:r>
              <a:rPr lang="en-US" altLang="es-CO" dirty="0" err="1">
                <a:solidFill>
                  <a:srgbClr val="000000"/>
                </a:solidFill>
                <a:sym typeface="Arial Narrow" pitchFamily="34" charset="0"/>
              </a:rPr>
              <a:t>pérdida</a:t>
            </a:r>
            <a:r>
              <a:rPr lang="en-US" altLang="es-CO" dirty="0">
                <a:solidFill>
                  <a:srgbClr val="000000"/>
                </a:solidFill>
                <a:sym typeface="Arial Narrow" pitchFamily="34" charset="0"/>
              </a:rPr>
              <a:t> de </a:t>
            </a:r>
            <a:r>
              <a:rPr lang="en-US" altLang="es-CO" dirty="0" err="1">
                <a:solidFill>
                  <a:srgbClr val="000000"/>
                </a:solidFill>
                <a:sym typeface="Arial Narrow" pitchFamily="34" charset="0"/>
              </a:rPr>
              <a:t>músculo</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esquelético</a:t>
            </a:r>
            <a:r>
              <a:rPr lang="en-US" altLang="es-CO" dirty="0">
                <a:solidFill>
                  <a:srgbClr val="000000"/>
                </a:solidFill>
                <a:sym typeface="Arial Narrow" pitchFamily="34" charset="0"/>
              </a:rPr>
              <a:t>. Con tales </a:t>
            </a:r>
            <a:r>
              <a:rPr lang="en-US" altLang="es-CO" dirty="0" err="1">
                <a:solidFill>
                  <a:srgbClr val="000000"/>
                </a:solidFill>
                <a:sym typeface="Arial Narrow" pitchFamily="34" charset="0"/>
              </a:rPr>
              <a:t>pérdidas</a:t>
            </a:r>
            <a:r>
              <a:rPr lang="en-US" altLang="es-CO" dirty="0">
                <a:solidFill>
                  <a:srgbClr val="000000"/>
                </a:solidFill>
                <a:sym typeface="Arial Narrow" pitchFamily="34" charset="0"/>
              </a:rPr>
              <a:t>, la </a:t>
            </a:r>
            <a:r>
              <a:rPr lang="en-US" altLang="es-CO" dirty="0" err="1">
                <a:solidFill>
                  <a:srgbClr val="000000"/>
                </a:solidFill>
                <a:sym typeface="Arial Narrow" pitchFamily="34" charset="0"/>
              </a:rPr>
              <a:t>función</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inmune</a:t>
            </a:r>
            <a:r>
              <a:rPr lang="en-US" altLang="es-CO" dirty="0">
                <a:solidFill>
                  <a:srgbClr val="000000"/>
                </a:solidFill>
                <a:sym typeface="Arial Narrow" pitchFamily="34" charset="0"/>
              </a:rPr>
              <a:t> se </a:t>
            </a:r>
            <a:r>
              <a:rPr lang="en-US" altLang="es-CO" dirty="0" err="1">
                <a:solidFill>
                  <a:srgbClr val="000000"/>
                </a:solidFill>
                <a:sym typeface="Arial Narrow" pitchFamily="34" charset="0"/>
              </a:rPr>
              <a:t>ve</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afectada</a:t>
            </a:r>
            <a:r>
              <a:rPr lang="en-US" altLang="es-CO" dirty="0">
                <a:solidFill>
                  <a:srgbClr val="000000"/>
                </a:solidFill>
                <a:sym typeface="Arial Narrow" pitchFamily="34" charset="0"/>
              </a:rPr>
              <a:t> y el </a:t>
            </a:r>
            <a:r>
              <a:rPr lang="en-US" altLang="es-CO" dirty="0" err="1">
                <a:solidFill>
                  <a:srgbClr val="000000"/>
                </a:solidFill>
                <a:sym typeface="Arial Narrow" pitchFamily="34" charset="0"/>
              </a:rPr>
              <a:t>riesgo</a:t>
            </a:r>
            <a:r>
              <a:rPr lang="en-US" altLang="es-CO" dirty="0">
                <a:solidFill>
                  <a:srgbClr val="000000"/>
                </a:solidFill>
                <a:sym typeface="Arial Narrow" pitchFamily="34" charset="0"/>
              </a:rPr>
              <a:t> de </a:t>
            </a:r>
            <a:r>
              <a:rPr lang="en-US" altLang="es-CO" dirty="0" err="1">
                <a:solidFill>
                  <a:srgbClr val="000000"/>
                </a:solidFill>
                <a:sym typeface="Arial Narrow" pitchFamily="34" charset="0"/>
              </a:rPr>
              <a:t>complicaciones</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aumenta</a:t>
            </a:r>
            <a:r>
              <a:rPr lang="en-US" altLang="es-CO" dirty="0">
                <a:solidFill>
                  <a:srgbClr val="000000"/>
                </a:solidFill>
                <a:sym typeface="Arial Narrow" pitchFamily="34" charset="0"/>
              </a:rPr>
              <a:t>. Con un 10 por </a:t>
            </a:r>
            <a:r>
              <a:rPr lang="en-US" altLang="es-CO" dirty="0" err="1">
                <a:solidFill>
                  <a:srgbClr val="000000"/>
                </a:solidFill>
                <a:sym typeface="Arial Narrow" pitchFamily="34" charset="0"/>
              </a:rPr>
              <a:t>ciento</a:t>
            </a:r>
            <a:r>
              <a:rPr lang="en-US" altLang="es-CO" dirty="0">
                <a:solidFill>
                  <a:srgbClr val="000000"/>
                </a:solidFill>
                <a:sym typeface="Arial Narrow" pitchFamily="34" charset="0"/>
              </a:rPr>
              <a:t> de </a:t>
            </a:r>
            <a:r>
              <a:rPr lang="en-US" altLang="es-CO" dirty="0" err="1">
                <a:solidFill>
                  <a:srgbClr val="000000"/>
                </a:solidFill>
                <a:sym typeface="Arial Narrow" pitchFamily="34" charset="0"/>
              </a:rPr>
              <a:t>pérdida</a:t>
            </a:r>
            <a:r>
              <a:rPr lang="en-US" altLang="es-CO" dirty="0">
                <a:solidFill>
                  <a:srgbClr val="000000"/>
                </a:solidFill>
                <a:sym typeface="Arial Narrow" pitchFamily="34" charset="0"/>
              </a:rPr>
              <a:t> de masa corporal </a:t>
            </a:r>
            <a:r>
              <a:rPr lang="en-US" altLang="es-CO" dirty="0" err="1">
                <a:solidFill>
                  <a:srgbClr val="000000"/>
                </a:solidFill>
                <a:sym typeface="Arial Narrow" pitchFamily="34" charset="0"/>
              </a:rPr>
              <a:t>magra</a:t>
            </a:r>
            <a:r>
              <a:rPr lang="en-US" altLang="es-CO" dirty="0">
                <a:solidFill>
                  <a:srgbClr val="000000"/>
                </a:solidFill>
                <a:sym typeface="Arial Narrow" pitchFamily="34" charset="0"/>
              </a:rPr>
              <a:t>, o LBM, el </a:t>
            </a:r>
            <a:r>
              <a:rPr lang="en-US" altLang="es-CO" dirty="0" err="1">
                <a:solidFill>
                  <a:srgbClr val="000000"/>
                </a:solidFill>
                <a:sym typeface="Arial Narrow" pitchFamily="34" charset="0"/>
              </a:rPr>
              <a:t>riesgo</a:t>
            </a:r>
            <a:r>
              <a:rPr lang="en-US" altLang="es-CO" dirty="0">
                <a:solidFill>
                  <a:srgbClr val="000000"/>
                </a:solidFill>
                <a:sym typeface="Arial Narrow" pitchFamily="34" charset="0"/>
              </a:rPr>
              <a:t> de </a:t>
            </a:r>
            <a:r>
              <a:rPr lang="en-US" altLang="es-CO" dirty="0" err="1">
                <a:solidFill>
                  <a:srgbClr val="000000"/>
                </a:solidFill>
                <a:sym typeface="Arial Narrow" pitchFamily="34" charset="0"/>
              </a:rPr>
              <a:t>infección</a:t>
            </a:r>
            <a:r>
              <a:rPr lang="en-US" altLang="es-CO" dirty="0">
                <a:solidFill>
                  <a:srgbClr val="000000"/>
                </a:solidFill>
                <a:sym typeface="Arial Narrow" pitchFamily="34" charset="0"/>
              </a:rPr>
              <a:t> de la </a:t>
            </a:r>
            <a:r>
              <a:rPr lang="en-US" altLang="es-CO" dirty="0" err="1">
                <a:solidFill>
                  <a:srgbClr val="000000"/>
                </a:solidFill>
                <a:sym typeface="Arial Narrow" pitchFamily="34" charset="0"/>
              </a:rPr>
              <a:t>herida</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aumenta</a:t>
            </a:r>
            <a:r>
              <a:rPr lang="en-US" altLang="es-CO" dirty="0">
                <a:solidFill>
                  <a:srgbClr val="000000"/>
                </a:solidFill>
                <a:sym typeface="Arial Narrow" pitchFamily="34" charset="0"/>
              </a:rPr>
              <a:t> y el </a:t>
            </a:r>
            <a:r>
              <a:rPr lang="en-US" altLang="es-CO" dirty="0" err="1">
                <a:solidFill>
                  <a:srgbClr val="000000"/>
                </a:solidFill>
                <a:sym typeface="Arial Narrow" pitchFamily="34" charset="0"/>
              </a:rPr>
              <a:t>riesgo</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asociado</a:t>
            </a:r>
            <a:r>
              <a:rPr lang="en-US" altLang="es-CO" dirty="0">
                <a:solidFill>
                  <a:srgbClr val="000000"/>
                </a:solidFill>
                <a:sym typeface="Arial Narrow" pitchFamily="34" charset="0"/>
              </a:rPr>
              <a:t> de </a:t>
            </a:r>
            <a:r>
              <a:rPr lang="en-US" altLang="es-CO" dirty="0" err="1">
                <a:solidFill>
                  <a:srgbClr val="000000"/>
                </a:solidFill>
                <a:sym typeface="Arial Narrow" pitchFamily="34" charset="0"/>
              </a:rPr>
              <a:t>muerte</a:t>
            </a:r>
            <a:r>
              <a:rPr lang="en-US" altLang="es-CO" dirty="0">
                <a:solidFill>
                  <a:srgbClr val="000000"/>
                </a:solidFill>
                <a:sym typeface="Arial Narrow" pitchFamily="34" charset="0"/>
              </a:rPr>
              <a:t> es de </a:t>
            </a:r>
            <a:r>
              <a:rPr lang="en-US" altLang="es-CO" dirty="0" err="1">
                <a:solidFill>
                  <a:srgbClr val="000000"/>
                </a:solidFill>
                <a:sym typeface="Arial Narrow" pitchFamily="34" charset="0"/>
              </a:rPr>
              <a:t>alrededor</a:t>
            </a:r>
            <a:r>
              <a:rPr lang="en-US" altLang="es-CO" dirty="0">
                <a:solidFill>
                  <a:srgbClr val="000000"/>
                </a:solidFill>
                <a:sym typeface="Arial Narrow" pitchFamily="34" charset="0"/>
              </a:rPr>
              <a:t> del 10 por </a:t>
            </a:r>
            <a:r>
              <a:rPr lang="en-US" altLang="es-CO" dirty="0" err="1">
                <a:solidFill>
                  <a:srgbClr val="000000"/>
                </a:solidFill>
                <a:sym typeface="Arial Narrow" pitchFamily="34" charset="0"/>
              </a:rPr>
              <a:t>ciento</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Cuando</a:t>
            </a:r>
            <a:r>
              <a:rPr lang="en-US" altLang="es-CO" dirty="0">
                <a:solidFill>
                  <a:srgbClr val="000000"/>
                </a:solidFill>
                <a:sym typeface="Arial Narrow" pitchFamily="34" charset="0"/>
              </a:rPr>
              <a:t> la </a:t>
            </a:r>
            <a:r>
              <a:rPr lang="en-US" altLang="es-CO" dirty="0" err="1">
                <a:solidFill>
                  <a:srgbClr val="000000"/>
                </a:solidFill>
                <a:sym typeface="Arial Narrow" pitchFamily="34" charset="0"/>
              </a:rPr>
              <a:t>pérdida</a:t>
            </a:r>
            <a:r>
              <a:rPr lang="en-US" altLang="es-CO" dirty="0">
                <a:solidFill>
                  <a:srgbClr val="000000"/>
                </a:solidFill>
                <a:sym typeface="Arial Narrow" pitchFamily="34" charset="0"/>
              </a:rPr>
              <a:t> de masa corporal </a:t>
            </a:r>
            <a:r>
              <a:rPr lang="en-US" altLang="es-CO" dirty="0" err="1">
                <a:solidFill>
                  <a:srgbClr val="000000"/>
                </a:solidFill>
                <a:sym typeface="Arial Narrow" pitchFamily="34" charset="0"/>
              </a:rPr>
              <a:t>magra</a:t>
            </a:r>
            <a:r>
              <a:rPr lang="en-US" altLang="es-CO" dirty="0">
                <a:solidFill>
                  <a:srgbClr val="000000"/>
                </a:solidFill>
                <a:sym typeface="Arial Narrow" pitchFamily="34" charset="0"/>
              </a:rPr>
              <a:t> es del 20%, la </a:t>
            </a:r>
            <a:r>
              <a:rPr lang="en-US" altLang="es-CO" dirty="0" err="1">
                <a:solidFill>
                  <a:srgbClr val="000000"/>
                </a:solidFill>
                <a:sym typeface="Arial Narrow" pitchFamily="34" charset="0"/>
              </a:rPr>
              <a:t>curación</a:t>
            </a:r>
            <a:r>
              <a:rPr lang="en-US" altLang="es-CO" dirty="0">
                <a:solidFill>
                  <a:srgbClr val="000000"/>
                </a:solidFill>
                <a:sym typeface="Arial Narrow" pitchFamily="34" charset="0"/>
              </a:rPr>
              <a:t> se </a:t>
            </a:r>
            <a:r>
              <a:rPr lang="en-US" altLang="es-CO" dirty="0" err="1">
                <a:solidFill>
                  <a:srgbClr val="000000"/>
                </a:solidFill>
                <a:sym typeface="Arial Narrow" pitchFamily="34" charset="0"/>
              </a:rPr>
              <a:t>retrasa</a:t>
            </a:r>
            <a:r>
              <a:rPr lang="en-US" altLang="es-CO" dirty="0">
                <a:solidFill>
                  <a:srgbClr val="000000"/>
                </a:solidFill>
                <a:sym typeface="Arial Narrow" pitchFamily="34" charset="0"/>
              </a:rPr>
              <a:t>, la </a:t>
            </a:r>
            <a:r>
              <a:rPr lang="en-US" altLang="es-CO" dirty="0" err="1">
                <a:solidFill>
                  <a:srgbClr val="000000"/>
                </a:solidFill>
                <a:sym typeface="Arial Narrow" pitchFamily="34" charset="0"/>
              </a:rPr>
              <a:t>infección</a:t>
            </a:r>
            <a:r>
              <a:rPr lang="en-US" altLang="es-CO" dirty="0">
                <a:solidFill>
                  <a:srgbClr val="000000"/>
                </a:solidFill>
                <a:sym typeface="Arial Narrow" pitchFamily="34" charset="0"/>
              </a:rPr>
              <a:t> es </a:t>
            </a:r>
            <a:r>
              <a:rPr lang="en-US" altLang="es-CO" dirty="0" err="1">
                <a:solidFill>
                  <a:srgbClr val="000000"/>
                </a:solidFill>
                <a:sym typeface="Arial Narrow" pitchFamily="34" charset="0"/>
              </a:rPr>
              <a:t>más</a:t>
            </a:r>
            <a:r>
              <a:rPr lang="en-US" altLang="es-CO" dirty="0">
                <a:solidFill>
                  <a:srgbClr val="000000"/>
                </a:solidFill>
                <a:sym typeface="Arial Narrow" pitchFamily="34" charset="0"/>
              </a:rPr>
              <a:t> probable, y el </a:t>
            </a:r>
            <a:r>
              <a:rPr lang="en-US" altLang="es-CO" dirty="0" err="1">
                <a:solidFill>
                  <a:srgbClr val="000000"/>
                </a:solidFill>
                <a:sym typeface="Arial Narrow" pitchFamily="34" charset="0"/>
              </a:rPr>
              <a:t>individuo</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herido</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puede</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sentirse</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débil</a:t>
            </a:r>
            <a:r>
              <a:rPr lang="en-US" altLang="es-CO" dirty="0">
                <a:solidFill>
                  <a:srgbClr val="000000"/>
                </a:solidFill>
                <a:sym typeface="Arial Narrow" pitchFamily="34" charset="0"/>
              </a:rPr>
              <a:t> y </a:t>
            </a:r>
            <a:r>
              <a:rPr lang="en-US" altLang="es-CO" dirty="0" err="1">
                <a:solidFill>
                  <a:srgbClr val="000000"/>
                </a:solidFill>
                <a:sym typeface="Arial Narrow" pitchFamily="34" charset="0"/>
              </a:rPr>
              <a:t>experimentar</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adelgazamiento</a:t>
            </a:r>
            <a:r>
              <a:rPr lang="en-US" altLang="es-CO" dirty="0">
                <a:solidFill>
                  <a:srgbClr val="000000"/>
                </a:solidFill>
                <a:sym typeface="Arial Narrow" pitchFamily="34" charset="0"/>
              </a:rPr>
              <a:t> de la </a:t>
            </a:r>
            <a:r>
              <a:rPr lang="en-US" altLang="es-CO" dirty="0" err="1">
                <a:solidFill>
                  <a:srgbClr val="000000"/>
                </a:solidFill>
                <a:sym typeface="Arial Narrow" pitchFamily="34" charset="0"/>
              </a:rPr>
              <a:t>piel</a:t>
            </a:r>
            <a:r>
              <a:rPr lang="en-US" altLang="es-CO" dirty="0">
                <a:solidFill>
                  <a:srgbClr val="000000"/>
                </a:solidFill>
                <a:sym typeface="Arial Narrow"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s-CO" dirty="0">
              <a:solidFill>
                <a:srgbClr val="000000"/>
              </a:solidFill>
              <a:sym typeface="Arial Narrow"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s-CO" dirty="0">
                <a:solidFill>
                  <a:srgbClr val="000000"/>
                </a:solidFill>
                <a:sym typeface="Arial Narrow" pitchFamily="34" charset="0"/>
              </a:rPr>
              <a:t>El </a:t>
            </a:r>
            <a:r>
              <a:rPr lang="en-US" altLang="es-CO" dirty="0" err="1">
                <a:solidFill>
                  <a:srgbClr val="000000"/>
                </a:solidFill>
                <a:sym typeface="Arial Narrow" pitchFamily="34" charset="0"/>
              </a:rPr>
              <a:t>riesgo</a:t>
            </a:r>
            <a:r>
              <a:rPr lang="en-US" altLang="es-CO" dirty="0">
                <a:solidFill>
                  <a:srgbClr val="000000"/>
                </a:solidFill>
                <a:sym typeface="Arial Narrow" pitchFamily="34" charset="0"/>
              </a:rPr>
              <a:t> de </a:t>
            </a:r>
            <a:r>
              <a:rPr lang="en-US" altLang="es-CO" dirty="0" err="1">
                <a:solidFill>
                  <a:srgbClr val="000000"/>
                </a:solidFill>
                <a:sym typeface="Arial Narrow" pitchFamily="34" charset="0"/>
              </a:rPr>
              <a:t>muerte</a:t>
            </a:r>
            <a:r>
              <a:rPr lang="en-US" altLang="es-CO" dirty="0">
                <a:solidFill>
                  <a:srgbClr val="000000"/>
                </a:solidFill>
                <a:sym typeface="Arial Narrow" pitchFamily="34" charset="0"/>
              </a:rPr>
              <a:t> es del 30 por </a:t>
            </a:r>
            <a:r>
              <a:rPr lang="en-US" altLang="es-CO" dirty="0" err="1">
                <a:solidFill>
                  <a:srgbClr val="000000"/>
                </a:solidFill>
                <a:sym typeface="Arial Narrow" pitchFamily="34" charset="0"/>
              </a:rPr>
              <a:t>ciento</a:t>
            </a:r>
            <a:r>
              <a:rPr lang="en-US" altLang="es-CO" dirty="0">
                <a:solidFill>
                  <a:srgbClr val="000000"/>
                </a:solidFill>
                <a:sym typeface="Arial Narrow" pitchFamily="34" charset="0"/>
              </a:rPr>
              <a:t>. Por el </a:t>
            </a:r>
            <a:r>
              <a:rPr lang="en-US" altLang="es-CO" dirty="0" err="1">
                <a:solidFill>
                  <a:srgbClr val="000000"/>
                </a:solidFill>
                <a:sym typeface="Arial Narrow" pitchFamily="34" charset="0"/>
              </a:rPr>
              <a:t>momento</a:t>
            </a:r>
            <a:r>
              <a:rPr lang="en-US" altLang="es-CO" dirty="0">
                <a:solidFill>
                  <a:srgbClr val="000000"/>
                </a:solidFill>
                <a:sym typeface="Arial Narrow" pitchFamily="34" charset="0"/>
              </a:rPr>
              <a:t>, la masa corporal </a:t>
            </a:r>
            <a:r>
              <a:rPr lang="en-US" altLang="es-CO" dirty="0" err="1">
                <a:solidFill>
                  <a:srgbClr val="000000"/>
                </a:solidFill>
                <a:sym typeface="Arial Narrow" pitchFamily="34" charset="0"/>
              </a:rPr>
              <a:t>magra</a:t>
            </a:r>
            <a:r>
              <a:rPr lang="en-US" altLang="es-CO" dirty="0">
                <a:solidFill>
                  <a:srgbClr val="000000"/>
                </a:solidFill>
                <a:sym typeface="Arial Narrow" pitchFamily="34" charset="0"/>
              </a:rPr>
              <a:t> es la causa </a:t>
            </a:r>
            <a:r>
              <a:rPr lang="en-US" altLang="es-CO" dirty="0" err="1">
                <a:solidFill>
                  <a:srgbClr val="000000"/>
                </a:solidFill>
                <a:sym typeface="Arial Narrow" pitchFamily="34" charset="0"/>
              </a:rPr>
              <a:t>más</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común</a:t>
            </a:r>
            <a:r>
              <a:rPr lang="en-US" altLang="es-CO" dirty="0">
                <a:solidFill>
                  <a:srgbClr val="000000"/>
                </a:solidFill>
                <a:sym typeface="Arial Narrow" pitchFamily="34" charset="0"/>
              </a:rPr>
              <a:t> de </a:t>
            </a:r>
            <a:r>
              <a:rPr lang="en-US" altLang="es-CO" dirty="0" err="1">
                <a:solidFill>
                  <a:srgbClr val="000000"/>
                </a:solidFill>
                <a:sym typeface="Arial Narrow" pitchFamily="34" charset="0"/>
              </a:rPr>
              <a:t>neumonía</a:t>
            </a:r>
            <a:r>
              <a:rPr lang="en-US" altLang="es-CO" dirty="0">
                <a:solidFill>
                  <a:srgbClr val="000000"/>
                </a:solidFill>
                <a:sym typeface="Arial Narrow" pitchFamily="34" charset="0"/>
              </a:rPr>
              <a:t>, y no es probable que </a:t>
            </a:r>
            <a:r>
              <a:rPr lang="en-US" altLang="es-CO" dirty="0" err="1">
                <a:solidFill>
                  <a:srgbClr val="000000"/>
                </a:solidFill>
                <a:sym typeface="Arial Narrow" pitchFamily="34" charset="0"/>
              </a:rPr>
              <a:t>ocurra</a:t>
            </a:r>
            <a:r>
              <a:rPr lang="en-US" altLang="es-CO" dirty="0">
                <a:solidFill>
                  <a:srgbClr val="000000"/>
                </a:solidFill>
                <a:sym typeface="Arial Narrow" pitchFamily="34" charset="0"/>
              </a:rPr>
              <a:t>. Con un 40% de </a:t>
            </a:r>
            <a:r>
              <a:rPr lang="en-US" altLang="es-CO" dirty="0" err="1">
                <a:solidFill>
                  <a:srgbClr val="000000"/>
                </a:solidFill>
                <a:sym typeface="Arial Narrow" pitchFamily="34" charset="0"/>
              </a:rPr>
              <a:t>pérdida</a:t>
            </a:r>
            <a:r>
              <a:rPr lang="en-US" altLang="es-CO" dirty="0">
                <a:solidFill>
                  <a:srgbClr val="000000"/>
                </a:solidFill>
                <a:sym typeface="Arial Narrow" pitchFamily="34" charset="0"/>
              </a:rPr>
              <a:t> de masa corporal </a:t>
            </a:r>
            <a:r>
              <a:rPr lang="en-US" altLang="es-CO" dirty="0" err="1">
                <a:solidFill>
                  <a:srgbClr val="000000"/>
                </a:solidFill>
                <a:sym typeface="Arial Narrow" pitchFamily="34" charset="0"/>
              </a:rPr>
              <a:t>magra</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generalmente</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ocurre</a:t>
            </a:r>
            <a:r>
              <a:rPr lang="en-US" altLang="es-CO" dirty="0">
                <a:solidFill>
                  <a:srgbClr val="000000"/>
                </a:solidFill>
                <a:sym typeface="Arial Narrow" pitchFamily="34" charset="0"/>
              </a:rPr>
              <a:t> la </a:t>
            </a:r>
            <a:r>
              <a:rPr lang="en-US" altLang="es-CO" dirty="0" err="1">
                <a:solidFill>
                  <a:srgbClr val="000000"/>
                </a:solidFill>
                <a:sym typeface="Arial Narrow" pitchFamily="34" charset="0"/>
              </a:rPr>
              <a:t>muerte</a:t>
            </a:r>
            <a:r>
              <a:rPr lang="en-US" altLang="es-CO" dirty="0">
                <a:solidFill>
                  <a:srgbClr val="000000"/>
                </a:solidFill>
                <a:sym typeface="Arial Narrow" pitchFamily="34" charset="0"/>
              </a:rPr>
              <a:t>. A menudo, </a:t>
            </a:r>
            <a:r>
              <a:rPr lang="en-US" altLang="es-CO" dirty="0" err="1">
                <a:solidFill>
                  <a:srgbClr val="000000"/>
                </a:solidFill>
                <a:sym typeface="Arial Narrow" pitchFamily="34" charset="0"/>
              </a:rPr>
              <a:t>esto</a:t>
            </a:r>
            <a:r>
              <a:rPr lang="en-US" altLang="es-CO" dirty="0">
                <a:solidFill>
                  <a:srgbClr val="000000"/>
                </a:solidFill>
                <a:sym typeface="Arial Narrow" pitchFamily="34" charset="0"/>
              </a:rPr>
              <a:t> se debe a la </a:t>
            </a:r>
            <a:r>
              <a:rPr lang="en-US" altLang="es-CO" dirty="0" err="1">
                <a:solidFill>
                  <a:srgbClr val="000000"/>
                </a:solidFill>
                <a:sym typeface="Arial Narrow" pitchFamily="34" charset="0"/>
              </a:rPr>
              <a:t>pérdida</a:t>
            </a:r>
            <a:r>
              <a:rPr lang="en-US" altLang="es-CO" dirty="0">
                <a:solidFill>
                  <a:srgbClr val="000000"/>
                </a:solidFill>
                <a:sym typeface="Arial Narrow" pitchFamily="34" charset="0"/>
              </a:rPr>
              <a:t> de los </a:t>
            </a:r>
            <a:r>
              <a:rPr lang="en-US" altLang="es-CO" dirty="0" err="1">
                <a:solidFill>
                  <a:srgbClr val="000000"/>
                </a:solidFill>
                <a:sym typeface="Arial Narrow" pitchFamily="34" charset="0"/>
              </a:rPr>
              <a:t>músculos</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intercostales</a:t>
            </a:r>
            <a:r>
              <a:rPr lang="en-US" altLang="es-CO" dirty="0">
                <a:solidFill>
                  <a:srgbClr val="000000"/>
                </a:solidFill>
                <a:sym typeface="Arial Narrow" pitchFamily="34" charset="0"/>
              </a:rPr>
              <a:t>. Los </a:t>
            </a:r>
            <a:r>
              <a:rPr lang="en-US" altLang="es-CO" dirty="0" err="1">
                <a:solidFill>
                  <a:srgbClr val="000000"/>
                </a:solidFill>
                <a:sym typeface="Arial Narrow" pitchFamily="34" charset="0"/>
              </a:rPr>
              <a:t>músculos</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intercostales</a:t>
            </a:r>
            <a:r>
              <a:rPr lang="en-US" altLang="es-CO" dirty="0">
                <a:solidFill>
                  <a:srgbClr val="000000"/>
                </a:solidFill>
                <a:sym typeface="Arial Narrow" pitchFamily="34" charset="0"/>
              </a:rPr>
              <a:t> son </a:t>
            </a:r>
            <a:r>
              <a:rPr lang="en-US" altLang="es-CO" dirty="0" err="1">
                <a:solidFill>
                  <a:srgbClr val="000000"/>
                </a:solidFill>
                <a:sym typeface="Arial Narrow" pitchFamily="34" charset="0"/>
              </a:rPr>
              <a:t>varios</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grupos</a:t>
            </a:r>
            <a:r>
              <a:rPr lang="en-US" altLang="es-CO" dirty="0">
                <a:solidFill>
                  <a:srgbClr val="000000"/>
                </a:solidFill>
                <a:sym typeface="Arial Narrow" pitchFamily="34" charset="0"/>
              </a:rPr>
              <a:t> de </a:t>
            </a:r>
            <a:r>
              <a:rPr lang="en-US" altLang="es-CO" dirty="0" err="1">
                <a:solidFill>
                  <a:srgbClr val="000000"/>
                </a:solidFill>
                <a:sym typeface="Arial Narrow" pitchFamily="34" charset="0"/>
              </a:rPr>
              <a:t>músculos</a:t>
            </a:r>
            <a:r>
              <a:rPr lang="en-US" altLang="es-CO" dirty="0">
                <a:solidFill>
                  <a:srgbClr val="000000"/>
                </a:solidFill>
                <a:sym typeface="Arial Narrow" pitchFamily="34" charset="0"/>
              </a:rPr>
              <a:t> que se </a:t>
            </a:r>
            <a:r>
              <a:rPr lang="en-US" altLang="es-CO" dirty="0" err="1">
                <a:solidFill>
                  <a:srgbClr val="000000"/>
                </a:solidFill>
                <a:sym typeface="Arial Narrow" pitchFamily="34" charset="0"/>
              </a:rPr>
              <a:t>ejecutan</a:t>
            </a:r>
            <a:r>
              <a:rPr lang="en-US" altLang="es-CO" dirty="0">
                <a:solidFill>
                  <a:srgbClr val="000000"/>
                </a:solidFill>
                <a:sym typeface="Arial Narrow" pitchFamily="34" charset="0"/>
              </a:rPr>
              <a:t> entre las </a:t>
            </a:r>
            <a:r>
              <a:rPr lang="en-US" altLang="es-CO" dirty="0" err="1">
                <a:solidFill>
                  <a:srgbClr val="000000"/>
                </a:solidFill>
                <a:sym typeface="Arial Narrow" pitchFamily="34" charset="0"/>
              </a:rPr>
              <a:t>costillas</a:t>
            </a:r>
            <a:r>
              <a:rPr lang="en-US" altLang="es-CO" dirty="0">
                <a:solidFill>
                  <a:srgbClr val="000000"/>
                </a:solidFill>
                <a:sym typeface="Arial Narrow" pitchFamily="34" charset="0"/>
              </a:rPr>
              <a:t>, y </a:t>
            </a:r>
            <a:r>
              <a:rPr lang="en-US" altLang="es-CO" dirty="0" err="1">
                <a:solidFill>
                  <a:srgbClr val="000000"/>
                </a:solidFill>
                <a:sym typeface="Arial Narrow" pitchFamily="34" charset="0"/>
              </a:rPr>
              <a:t>ayudan</a:t>
            </a:r>
            <a:r>
              <a:rPr lang="en-US" altLang="es-CO" dirty="0">
                <a:solidFill>
                  <a:srgbClr val="000000"/>
                </a:solidFill>
                <a:sym typeface="Arial Narrow" pitchFamily="34" charset="0"/>
              </a:rPr>
              <a:t> a </a:t>
            </a:r>
            <a:r>
              <a:rPr lang="en-US" altLang="es-CO" dirty="0" err="1">
                <a:solidFill>
                  <a:srgbClr val="000000"/>
                </a:solidFill>
                <a:sym typeface="Arial Narrow" pitchFamily="34" charset="0"/>
              </a:rPr>
              <a:t>formar</a:t>
            </a:r>
            <a:r>
              <a:rPr lang="en-US" altLang="es-CO" dirty="0">
                <a:solidFill>
                  <a:srgbClr val="000000"/>
                </a:solidFill>
                <a:sym typeface="Arial Narrow" pitchFamily="34" charset="0"/>
              </a:rPr>
              <a:t> y mover la pared </a:t>
            </a:r>
            <a:r>
              <a:rPr lang="en-US" altLang="es-CO" dirty="0" err="1">
                <a:solidFill>
                  <a:srgbClr val="000000"/>
                </a:solidFill>
                <a:sym typeface="Arial Narrow" pitchFamily="34" charset="0"/>
              </a:rPr>
              <a:t>torácica</a:t>
            </a:r>
            <a:r>
              <a:rPr lang="en-US" altLang="es-CO" dirty="0">
                <a:solidFill>
                  <a:srgbClr val="000000"/>
                </a:solidFill>
                <a:sym typeface="Arial Narrow" pitchFamily="34" charset="0"/>
              </a:rPr>
              <a:t>, por lo que </a:t>
            </a:r>
            <a:r>
              <a:rPr lang="en-US" altLang="es-CO" dirty="0" err="1">
                <a:solidFill>
                  <a:srgbClr val="000000"/>
                </a:solidFill>
                <a:sym typeface="Arial Narrow" pitchFamily="34" charset="0"/>
              </a:rPr>
              <a:t>cuando</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estos</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músculos</a:t>
            </a:r>
            <a:r>
              <a:rPr lang="en-US" altLang="es-CO" dirty="0">
                <a:solidFill>
                  <a:srgbClr val="000000"/>
                </a:solidFill>
                <a:sym typeface="Arial Narrow" pitchFamily="34" charset="0"/>
              </a:rPr>
              <a:t> se </a:t>
            </a:r>
            <a:r>
              <a:rPr lang="en-US" altLang="es-CO" dirty="0" err="1">
                <a:solidFill>
                  <a:srgbClr val="000000"/>
                </a:solidFill>
                <a:sym typeface="Arial Narrow" pitchFamily="34" charset="0"/>
              </a:rPr>
              <a:t>desperdicia</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puede</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ocurrir</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insuficiencia</a:t>
            </a:r>
            <a:r>
              <a:rPr lang="en-US" altLang="es-CO" dirty="0">
                <a:solidFill>
                  <a:srgbClr val="000000"/>
                </a:solidFill>
                <a:sym typeface="Arial Narrow" pitchFamily="34" charset="0"/>
              </a:rPr>
              <a:t> </a:t>
            </a:r>
            <a:r>
              <a:rPr lang="en-US" altLang="es-CO" dirty="0" err="1">
                <a:solidFill>
                  <a:srgbClr val="000000"/>
                </a:solidFill>
                <a:sym typeface="Arial Narrow" pitchFamily="34" charset="0"/>
              </a:rPr>
              <a:t>respiratoria</a:t>
            </a:r>
            <a:r>
              <a:rPr lang="en-US" altLang="es-CO" dirty="0">
                <a:solidFill>
                  <a:srgbClr val="000000"/>
                </a:solidFill>
                <a:sym typeface="Arial Narrow" pitchFamily="34" charset="0"/>
              </a:rPr>
              <a:t>.</a:t>
            </a:r>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36</a:t>
            </a:fld>
            <a:endParaRPr lang="es-CO"/>
          </a:p>
        </p:txBody>
      </p:sp>
    </p:spTree>
    <p:extLst>
      <p:ext uri="{BB962C8B-B14F-4D97-AF65-F5344CB8AC3E}">
        <p14:creationId xmlns:p14="http://schemas.microsoft.com/office/powerpoint/2010/main" val="2280539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Ahora vamos a resolver esta pregunta basándonos en el caso del paciente dos quien presenta desnutrición y va a recibir un trauma quirúrgico, las dos situaciones producen un cambio en el metabolismo.</a:t>
            </a:r>
          </a:p>
        </p:txBody>
      </p:sp>
      <p:sp>
        <p:nvSpPr>
          <p:cNvPr id="4" name="Marcador de número de diapositiva 3"/>
          <p:cNvSpPr>
            <a:spLocks noGrp="1"/>
          </p:cNvSpPr>
          <p:nvPr>
            <p:ph type="sldNum" sz="quarter" idx="5"/>
          </p:nvPr>
        </p:nvSpPr>
        <p:spPr/>
        <p:txBody>
          <a:bodyPr/>
          <a:lstStyle/>
          <a:p>
            <a:fld id="{2523ED79-3783-904F-9F4B-73984C85476A}" type="slidenum">
              <a:rPr lang="es-CO" smtClean="0"/>
              <a:t>37</a:t>
            </a:fld>
            <a:endParaRPr lang="es-CO"/>
          </a:p>
        </p:txBody>
      </p:sp>
    </p:spTree>
    <p:extLst>
      <p:ext uri="{BB962C8B-B14F-4D97-AF65-F5344CB8AC3E}">
        <p14:creationId xmlns:p14="http://schemas.microsoft.com/office/powerpoint/2010/main" val="21644872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El hombre se </a:t>
            </a:r>
            <a:r>
              <a:rPr lang="en-US" dirty="0" err="1"/>
              <a:t>adapta</a:t>
            </a:r>
            <a:r>
              <a:rPr lang="en-US" baseline="0" dirty="0"/>
              <a:t> bien a </a:t>
            </a:r>
            <a:r>
              <a:rPr lang="en-US" baseline="0" dirty="0" err="1"/>
              <a:t>períodos</a:t>
            </a:r>
            <a:r>
              <a:rPr lang="en-US" baseline="0" dirty="0"/>
              <a:t> </a:t>
            </a:r>
            <a:r>
              <a:rPr lang="en-US" baseline="0" dirty="0" err="1"/>
              <a:t>cortos</a:t>
            </a:r>
            <a:r>
              <a:rPr lang="en-US" baseline="0" dirty="0"/>
              <a:t> de </a:t>
            </a:r>
            <a:r>
              <a:rPr lang="en-US" baseline="0" dirty="0" err="1"/>
              <a:t>ayuno</a:t>
            </a:r>
            <a:r>
              <a:rPr lang="en-US" baseline="0" dirty="0"/>
              <a:t> </a:t>
            </a:r>
            <a:r>
              <a:rPr lang="en-US" baseline="0" dirty="0" err="1"/>
              <a:t>utilizando</a:t>
            </a:r>
            <a:r>
              <a:rPr lang="en-US" baseline="0" dirty="0"/>
              <a:t> sus </a:t>
            </a:r>
            <a:r>
              <a:rPr lang="en-US" baseline="0" dirty="0" err="1"/>
              <a:t>reservas</a:t>
            </a:r>
            <a:r>
              <a:rPr lang="en-US" baseline="0" dirty="0"/>
              <a:t> de </a:t>
            </a:r>
            <a:r>
              <a:rPr lang="en-US" baseline="0" dirty="0" err="1"/>
              <a:t>carbohidratos</a:t>
            </a:r>
            <a:r>
              <a:rPr lang="en-US" baseline="0" dirty="0"/>
              <a:t>, </a:t>
            </a:r>
            <a:r>
              <a:rPr lang="en-US" baseline="0" dirty="0" err="1"/>
              <a:t>lípidos</a:t>
            </a:r>
            <a:r>
              <a:rPr lang="en-US" baseline="0" dirty="0"/>
              <a:t> y </a:t>
            </a:r>
            <a:r>
              <a:rPr lang="en-US" baseline="0" dirty="0" err="1"/>
              <a:t>proteinas</a:t>
            </a:r>
            <a:r>
              <a:rPr lang="en-US" baseline="0" dirty="0"/>
              <a:t>. Con la </a:t>
            </a:r>
            <a:r>
              <a:rPr lang="en-US" baseline="0" dirty="0" err="1"/>
              <a:t>adición</a:t>
            </a:r>
            <a:r>
              <a:rPr lang="en-US" baseline="0" dirty="0"/>
              <a:t> de una </a:t>
            </a:r>
            <a:r>
              <a:rPr lang="en-US" baseline="0" dirty="0" err="1"/>
              <a:t>respuesta</a:t>
            </a:r>
            <a:r>
              <a:rPr lang="en-US" baseline="0" dirty="0"/>
              <a:t> </a:t>
            </a:r>
            <a:r>
              <a:rPr lang="en-US" baseline="0" dirty="0" err="1"/>
              <a:t>metabólica</a:t>
            </a:r>
            <a:r>
              <a:rPr lang="en-US" baseline="0" dirty="0"/>
              <a:t> al </a:t>
            </a:r>
            <a:r>
              <a:rPr lang="en-US" baseline="0" dirty="0" err="1"/>
              <a:t>estrés</a:t>
            </a:r>
            <a:r>
              <a:rPr lang="en-US" baseline="0" dirty="0"/>
              <a:t>, el </a:t>
            </a:r>
            <a:r>
              <a:rPr lang="en-US" baseline="0" dirty="0" err="1"/>
              <a:t>catabolismo</a:t>
            </a:r>
            <a:r>
              <a:rPr lang="en-US" baseline="0" dirty="0"/>
              <a:t> y el </a:t>
            </a:r>
            <a:r>
              <a:rPr lang="en-US" baseline="0" dirty="0" err="1"/>
              <a:t>desgaste</a:t>
            </a:r>
            <a:r>
              <a:rPr lang="en-US" baseline="0" dirty="0"/>
              <a:t> se </a:t>
            </a:r>
            <a:r>
              <a:rPr lang="en-US" baseline="0" dirty="0" err="1"/>
              <a:t>aceleran</a:t>
            </a:r>
            <a:r>
              <a:rPr lang="en-US" baseline="0" dirty="0"/>
              <a:t>, </a:t>
            </a:r>
            <a:r>
              <a:rPr lang="en-US" baseline="0" dirty="0" err="1"/>
              <a:t>haciendo</a:t>
            </a:r>
            <a:r>
              <a:rPr lang="en-US" baseline="0" dirty="0"/>
              <a:t> que la </a:t>
            </a:r>
            <a:r>
              <a:rPr lang="en-US" baseline="0" dirty="0" err="1"/>
              <a:t>respuesta</a:t>
            </a:r>
            <a:r>
              <a:rPr lang="en-US" baseline="0" dirty="0"/>
              <a:t> al </a:t>
            </a:r>
            <a:r>
              <a:rPr lang="en-US" baseline="0" dirty="0" err="1"/>
              <a:t>ayuno</a:t>
            </a:r>
            <a:r>
              <a:rPr lang="en-US" baseline="0" dirty="0"/>
              <a:t> sea </a:t>
            </a:r>
            <a:r>
              <a:rPr lang="en-US" baseline="0" dirty="0" err="1"/>
              <a:t>inválida</a:t>
            </a:r>
            <a:r>
              <a:rPr lang="en-US" baseline="0" dirty="0"/>
              <a:t>. </a:t>
            </a:r>
            <a:r>
              <a:rPr lang="en-US" dirty="0"/>
              <a:t>La </a:t>
            </a:r>
            <a:r>
              <a:rPr lang="en-US" dirty="0" err="1"/>
              <a:t>pérdida</a:t>
            </a:r>
            <a:r>
              <a:rPr lang="en-US" dirty="0"/>
              <a:t> de peso </a:t>
            </a:r>
            <a:r>
              <a:rPr lang="en-US" dirty="0" err="1"/>
              <a:t>durante</a:t>
            </a:r>
            <a:r>
              <a:rPr lang="en-US" dirty="0"/>
              <a:t> la </a:t>
            </a:r>
            <a:r>
              <a:rPr lang="en-US" dirty="0" err="1"/>
              <a:t>enfermedad</a:t>
            </a:r>
            <a:r>
              <a:rPr lang="en-US" dirty="0"/>
              <a:t> </a:t>
            </a:r>
            <a:r>
              <a:rPr lang="en-US" dirty="0" err="1"/>
              <a:t>resulta</a:t>
            </a:r>
            <a:r>
              <a:rPr lang="en-US" dirty="0"/>
              <a:t> </a:t>
            </a:r>
            <a:r>
              <a:rPr lang="en-US" dirty="0" err="1"/>
              <a:t>en</a:t>
            </a:r>
            <a:r>
              <a:rPr lang="en-US" dirty="0"/>
              <a:t> </a:t>
            </a:r>
            <a:r>
              <a:rPr lang="en-US" dirty="0" err="1"/>
              <a:t>deterioro</a:t>
            </a:r>
            <a:r>
              <a:rPr lang="en-US" dirty="0"/>
              <a:t> de las </a:t>
            </a:r>
            <a:r>
              <a:rPr lang="en-US" dirty="0" err="1"/>
              <a:t>funciones</a:t>
            </a:r>
            <a:r>
              <a:rPr lang="en-US" dirty="0"/>
              <a:t> </a:t>
            </a:r>
            <a:r>
              <a:rPr lang="en-US" dirty="0" err="1"/>
              <a:t>físicas</a:t>
            </a:r>
            <a:r>
              <a:rPr lang="en-US" dirty="0"/>
              <a:t> y </a:t>
            </a:r>
            <a:r>
              <a:rPr lang="en-US" dirty="0" err="1"/>
              <a:t>mentales</a:t>
            </a:r>
            <a:r>
              <a:rPr lang="en-US" dirty="0"/>
              <a:t> </a:t>
            </a:r>
            <a:r>
              <a:rPr lang="en-US" dirty="0" err="1"/>
              <a:t>así</a:t>
            </a:r>
            <a:r>
              <a:rPr lang="en-US" dirty="0"/>
              <a:t> </a:t>
            </a:r>
            <a:r>
              <a:rPr lang="en-US" dirty="0" err="1"/>
              <a:t>como</a:t>
            </a:r>
            <a:r>
              <a:rPr lang="en-US" dirty="0"/>
              <a:t> </a:t>
            </a:r>
            <a:r>
              <a:rPr lang="en-US" dirty="0" err="1"/>
              <a:t>pobres</a:t>
            </a:r>
            <a:r>
              <a:rPr lang="en-US" dirty="0"/>
              <a:t> </a:t>
            </a:r>
            <a:r>
              <a:rPr lang="en-US" dirty="0" err="1"/>
              <a:t>desenlaces</a:t>
            </a:r>
            <a:r>
              <a:rPr lang="en-US" dirty="0"/>
              <a:t> </a:t>
            </a:r>
            <a:r>
              <a:rPr lang="en-US" dirty="0" err="1"/>
              <a:t>clínicos</a:t>
            </a:r>
            <a:r>
              <a:rPr lang="en-US" dirty="0"/>
              <a:t>.</a:t>
            </a:r>
          </a:p>
          <a:p>
            <a:endParaRPr lang="en-US" dirty="0"/>
          </a:p>
          <a:p>
            <a:r>
              <a:rPr lang="en-US" dirty="0"/>
              <a:t>Las personas </a:t>
            </a:r>
            <a:r>
              <a:rPr lang="en-US" dirty="0" err="1"/>
              <a:t>previamente</a:t>
            </a:r>
            <a:r>
              <a:rPr lang="en-US" baseline="0" dirty="0"/>
              <a:t> </a:t>
            </a:r>
            <a:r>
              <a:rPr lang="en-US" baseline="0" dirty="0" err="1"/>
              <a:t>desnutridas</a:t>
            </a:r>
            <a:r>
              <a:rPr lang="en-US" baseline="0" dirty="0"/>
              <a:t> </a:t>
            </a:r>
            <a:r>
              <a:rPr lang="en-US" baseline="0" dirty="0" err="1"/>
              <a:t>tienen</a:t>
            </a:r>
            <a:r>
              <a:rPr lang="en-US" baseline="0" dirty="0"/>
              <a:t> </a:t>
            </a:r>
            <a:r>
              <a:rPr lang="en-US" baseline="0" dirty="0" err="1"/>
              <a:t>menos</a:t>
            </a:r>
            <a:r>
              <a:rPr lang="en-US" baseline="0" dirty="0"/>
              <a:t> </a:t>
            </a:r>
            <a:r>
              <a:rPr lang="en-US" baseline="0" dirty="0" err="1"/>
              <a:t>reservas</a:t>
            </a:r>
            <a:r>
              <a:rPr lang="en-US" baseline="0" dirty="0"/>
              <a:t> </a:t>
            </a:r>
            <a:r>
              <a:rPr lang="en-US" baseline="0" dirty="0" err="1"/>
              <a:t>metabólicas</a:t>
            </a:r>
            <a:r>
              <a:rPr lang="en-US" baseline="0" dirty="0"/>
              <a:t> para </a:t>
            </a:r>
            <a:r>
              <a:rPr lang="en-US" baseline="0" dirty="0" err="1"/>
              <a:t>encarar</a:t>
            </a:r>
            <a:r>
              <a:rPr lang="en-US" baseline="0" dirty="0"/>
              <a:t> la </a:t>
            </a:r>
            <a:r>
              <a:rPr lang="en-US" baseline="0" dirty="0" err="1"/>
              <a:t>presencia</a:t>
            </a:r>
            <a:r>
              <a:rPr lang="en-US" baseline="0" dirty="0"/>
              <a:t> de </a:t>
            </a:r>
            <a:r>
              <a:rPr lang="en-US" baseline="0" dirty="0" err="1"/>
              <a:t>una</a:t>
            </a:r>
            <a:r>
              <a:rPr lang="en-US" baseline="0" dirty="0"/>
              <a:t> </a:t>
            </a:r>
            <a:r>
              <a:rPr lang="en-US" baseline="0" dirty="0" err="1"/>
              <a:t>enfermedad</a:t>
            </a:r>
            <a:r>
              <a:rPr lang="en-US" baseline="0" dirty="0"/>
              <a:t> </a:t>
            </a:r>
            <a:r>
              <a:rPr lang="en-US" baseline="0" dirty="0" err="1"/>
              <a:t>aguda</a:t>
            </a:r>
            <a:r>
              <a:rPr lang="en-US" baseline="0" dirty="0"/>
              <a:t>. </a:t>
            </a:r>
            <a:r>
              <a:rPr lang="en-US" baseline="0" dirty="0" err="1"/>
              <a:t>Ellos</a:t>
            </a:r>
            <a:r>
              <a:rPr lang="en-US" baseline="0" dirty="0"/>
              <a:t> son </a:t>
            </a:r>
            <a:r>
              <a:rPr lang="en-US" baseline="0" dirty="0" err="1"/>
              <a:t>incapaces</a:t>
            </a:r>
            <a:r>
              <a:rPr lang="en-US" baseline="0" dirty="0"/>
              <a:t> de </a:t>
            </a:r>
            <a:r>
              <a:rPr lang="en-US" baseline="0" dirty="0" err="1"/>
              <a:t>proporcionar</a:t>
            </a:r>
            <a:r>
              <a:rPr lang="en-US" baseline="0" dirty="0"/>
              <a:t> </a:t>
            </a:r>
            <a:r>
              <a:rPr lang="en-US" baseline="0" dirty="0" err="1"/>
              <a:t>cantidades</a:t>
            </a:r>
            <a:r>
              <a:rPr lang="en-US" baseline="0" dirty="0"/>
              <a:t> </a:t>
            </a:r>
            <a:r>
              <a:rPr lang="en-US" baseline="0" dirty="0" err="1"/>
              <a:t>suficientes</a:t>
            </a:r>
            <a:r>
              <a:rPr lang="en-US" baseline="0" dirty="0"/>
              <a:t> de </a:t>
            </a:r>
            <a:r>
              <a:rPr lang="en-US" baseline="0" dirty="0" err="1"/>
              <a:t>nitrógeno</a:t>
            </a:r>
            <a:r>
              <a:rPr lang="en-US" baseline="0" dirty="0"/>
              <a:t> </a:t>
            </a:r>
            <a:r>
              <a:rPr lang="en-US" baseline="0" dirty="0" err="1"/>
              <a:t>endógeno</a:t>
            </a:r>
            <a:r>
              <a:rPr lang="en-US" baseline="0" dirty="0"/>
              <a:t> </a:t>
            </a:r>
            <a:r>
              <a:rPr lang="en-US" baseline="0" dirty="0" err="1"/>
              <a:t>en</a:t>
            </a:r>
            <a:r>
              <a:rPr lang="en-US" baseline="0" dirty="0"/>
              <a:t> </a:t>
            </a:r>
            <a:r>
              <a:rPr lang="en-US" baseline="0" dirty="0" err="1"/>
              <a:t>respuesta</a:t>
            </a:r>
            <a:r>
              <a:rPr lang="en-US" baseline="0" dirty="0"/>
              <a:t> al trauma y a la </a:t>
            </a:r>
            <a:r>
              <a:rPr lang="en-US" baseline="0" dirty="0" err="1"/>
              <a:t>infección</a:t>
            </a:r>
            <a:r>
              <a:rPr lang="en-US" baseline="0" dirty="0"/>
              <a:t> </a:t>
            </a:r>
            <a:r>
              <a:rPr lang="en-US" baseline="0" dirty="0" err="1"/>
              <a:t>llevando</a:t>
            </a:r>
            <a:r>
              <a:rPr lang="en-US" baseline="0" dirty="0"/>
              <a:t> a un </a:t>
            </a:r>
            <a:r>
              <a:rPr lang="en-US" baseline="0" dirty="0" err="1"/>
              <a:t>aumento</a:t>
            </a:r>
            <a:r>
              <a:rPr lang="en-US" baseline="0" dirty="0"/>
              <a:t> de la </a:t>
            </a:r>
            <a:r>
              <a:rPr lang="en-US" baseline="0" dirty="0" err="1"/>
              <a:t>morbimortalidad</a:t>
            </a:r>
            <a:r>
              <a:rPr lang="en-US" baseline="0" dirty="0"/>
              <a:t> </a:t>
            </a:r>
            <a:r>
              <a:rPr lang="en-US" baseline="0" dirty="0" err="1"/>
              <a:t>relacionada</a:t>
            </a:r>
            <a:r>
              <a:rPr lang="en-US" baseline="0" dirty="0"/>
              <a:t> con la </a:t>
            </a:r>
            <a:r>
              <a:rPr lang="en-US" baseline="0" dirty="0" err="1"/>
              <a:t>enfermedad</a:t>
            </a:r>
            <a:r>
              <a:rPr lang="en-US" baseline="0" dirty="0"/>
              <a:t> y a </a:t>
            </a:r>
            <a:r>
              <a:rPr lang="en-US" baseline="0" dirty="0" err="1"/>
              <a:t>una</a:t>
            </a:r>
            <a:r>
              <a:rPr lang="en-US" baseline="0" dirty="0"/>
              <a:t> </a:t>
            </a:r>
            <a:r>
              <a:rPr lang="en-US" baseline="0" dirty="0" err="1"/>
              <a:t>recuperación</a:t>
            </a:r>
            <a:r>
              <a:rPr lang="en-US" baseline="0" dirty="0"/>
              <a:t> </a:t>
            </a:r>
            <a:r>
              <a:rPr lang="en-US" baseline="0" dirty="0" err="1"/>
              <a:t>lenta</a:t>
            </a:r>
            <a:r>
              <a:rPr lang="en-US" baseline="0" dirty="0"/>
              <a:t>.</a:t>
            </a:r>
          </a:p>
          <a:p>
            <a:endParaRPr lang="en-US" baseline="0" dirty="0"/>
          </a:p>
          <a:p>
            <a:r>
              <a:rPr lang="en-US" baseline="0" dirty="0"/>
              <a:t>El </a:t>
            </a:r>
            <a:r>
              <a:rPr lang="en-US" baseline="0" dirty="0" err="1"/>
              <a:t>envejecimiento</a:t>
            </a:r>
            <a:r>
              <a:rPr lang="en-US" baseline="0" dirty="0"/>
              <a:t> </a:t>
            </a:r>
            <a:r>
              <a:rPr lang="en-US" baseline="0" dirty="0" err="1"/>
              <a:t>también</a:t>
            </a:r>
            <a:r>
              <a:rPr lang="en-US" baseline="0" dirty="0"/>
              <a:t> es un factor de </a:t>
            </a:r>
            <a:r>
              <a:rPr lang="en-US" baseline="0" dirty="0" err="1"/>
              <a:t>riesgo</a:t>
            </a:r>
            <a:r>
              <a:rPr lang="en-US" baseline="0" dirty="0"/>
              <a:t> de </a:t>
            </a:r>
            <a:r>
              <a:rPr lang="en-US" baseline="0" dirty="0" err="1"/>
              <a:t>malos</a:t>
            </a:r>
            <a:r>
              <a:rPr lang="en-US" baseline="0" dirty="0"/>
              <a:t> </a:t>
            </a:r>
            <a:r>
              <a:rPr lang="en-US" baseline="0" dirty="0" err="1"/>
              <a:t>desenlaces</a:t>
            </a:r>
            <a:r>
              <a:rPr lang="en-US" baseline="0" dirty="0"/>
              <a:t> </a:t>
            </a:r>
            <a:r>
              <a:rPr lang="en-US" baseline="0" dirty="0" err="1"/>
              <a:t>quirúrgicos</a:t>
            </a:r>
            <a:r>
              <a:rPr lang="en-US" baseline="0" dirty="0"/>
              <a:t>, </a:t>
            </a:r>
            <a:r>
              <a:rPr lang="en-US" baseline="0" dirty="0" err="1"/>
              <a:t>debido</a:t>
            </a:r>
            <a:r>
              <a:rPr lang="en-US" baseline="0" dirty="0"/>
              <a:t> a que con los </a:t>
            </a:r>
            <a:r>
              <a:rPr lang="en-US" baseline="0" dirty="0" err="1"/>
              <a:t>años</a:t>
            </a:r>
            <a:r>
              <a:rPr lang="en-US" baseline="0" dirty="0"/>
              <a:t> se </a:t>
            </a:r>
            <a:r>
              <a:rPr lang="en-US" baseline="0" dirty="0" err="1"/>
              <a:t>pierde</a:t>
            </a:r>
            <a:r>
              <a:rPr lang="en-US" baseline="0" dirty="0"/>
              <a:t> la </a:t>
            </a:r>
            <a:r>
              <a:rPr lang="en-US" baseline="0" dirty="0" err="1"/>
              <a:t>capacidad</a:t>
            </a:r>
            <a:r>
              <a:rPr lang="en-US" baseline="0" dirty="0"/>
              <a:t> de </a:t>
            </a:r>
            <a:r>
              <a:rPr lang="en-US" baseline="0" dirty="0" err="1"/>
              <a:t>respuesta</a:t>
            </a:r>
            <a:r>
              <a:rPr lang="en-US" baseline="0" dirty="0"/>
              <a:t> a un </a:t>
            </a:r>
            <a:r>
              <a:rPr lang="en-US" baseline="0" dirty="0" err="1"/>
              <a:t>evento</a:t>
            </a:r>
            <a:r>
              <a:rPr lang="en-US" baseline="0" dirty="0"/>
              <a:t> que </a:t>
            </a:r>
            <a:r>
              <a:rPr lang="en-US" baseline="0" dirty="0" err="1"/>
              <a:t>exija</a:t>
            </a:r>
            <a:r>
              <a:rPr lang="en-US" baseline="0" dirty="0"/>
              <a:t> mayor </a:t>
            </a:r>
            <a:r>
              <a:rPr lang="en-US" baseline="0" dirty="0" err="1"/>
              <a:t>consumo</a:t>
            </a:r>
            <a:r>
              <a:rPr lang="en-US" baseline="0" dirty="0"/>
              <a:t> </a:t>
            </a:r>
            <a:r>
              <a:rPr lang="en-US" baseline="0" dirty="0" err="1"/>
              <a:t>como</a:t>
            </a:r>
            <a:r>
              <a:rPr lang="en-US" baseline="0" dirty="0"/>
              <a:t> </a:t>
            </a:r>
            <a:r>
              <a:rPr lang="en-US" baseline="0" dirty="0" err="1"/>
              <a:t>una</a:t>
            </a:r>
            <a:r>
              <a:rPr lang="en-US" baseline="0" dirty="0"/>
              <a:t> </a:t>
            </a:r>
            <a:r>
              <a:rPr lang="en-US" baseline="0" dirty="0" err="1"/>
              <a:t>cirugía</a:t>
            </a:r>
            <a:r>
              <a:rPr lang="en-US" baseline="0" dirty="0"/>
              <a:t> mayor.</a:t>
            </a:r>
            <a:endParaRPr lang="en-US"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39</a:t>
            </a:fld>
            <a:endParaRPr lang="es-CO"/>
          </a:p>
        </p:txBody>
      </p:sp>
    </p:spTree>
    <p:extLst>
      <p:ext uri="{BB962C8B-B14F-4D97-AF65-F5344CB8AC3E}">
        <p14:creationId xmlns:p14="http://schemas.microsoft.com/office/powerpoint/2010/main" val="3003253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Ahora,</a:t>
            </a:r>
            <a:r>
              <a:rPr lang="en-US" baseline="0" dirty="0"/>
              <a:t> </a:t>
            </a:r>
            <a:r>
              <a:rPr lang="en-US" baseline="0" dirty="0" err="1"/>
              <a:t>retomemos</a:t>
            </a:r>
            <a:r>
              <a:rPr lang="en-US" baseline="0" dirty="0"/>
              <a:t> las </a:t>
            </a:r>
            <a:r>
              <a:rPr lang="en-US" baseline="0" dirty="0" err="1"/>
              <a:t>preguntas</a:t>
            </a:r>
            <a:r>
              <a:rPr lang="en-US" baseline="0" dirty="0"/>
              <a:t> que </a:t>
            </a:r>
            <a:r>
              <a:rPr lang="en-US" baseline="0" dirty="0" err="1"/>
              <a:t>nos</a:t>
            </a:r>
            <a:r>
              <a:rPr lang="en-US" baseline="0" dirty="0"/>
              <a:t> </a:t>
            </a:r>
            <a:r>
              <a:rPr lang="en-US" baseline="0" dirty="0" err="1"/>
              <a:t>hicimos</a:t>
            </a:r>
            <a:r>
              <a:rPr lang="en-US" baseline="0" dirty="0"/>
              <a:t> al </a:t>
            </a:r>
            <a:r>
              <a:rPr lang="en-US" baseline="0" dirty="0" err="1"/>
              <a:t>inicio</a:t>
            </a:r>
            <a:r>
              <a:rPr lang="en-US" baseline="0" dirty="0"/>
              <a:t> de la </a:t>
            </a:r>
            <a:r>
              <a:rPr lang="en-US" baseline="0" dirty="0" err="1"/>
              <a:t>charla</a:t>
            </a:r>
            <a:r>
              <a:rPr lang="en-US" baseline="0" dirty="0"/>
              <a:t> y </a:t>
            </a:r>
            <a:r>
              <a:rPr lang="en-US" baseline="0" dirty="0" err="1"/>
              <a:t>vamos</a:t>
            </a:r>
            <a:r>
              <a:rPr lang="en-US" baseline="0" dirty="0"/>
              <a:t> a </a:t>
            </a:r>
            <a:r>
              <a:rPr lang="en-US" baseline="0" dirty="0" err="1"/>
              <a:t>responderlas</a:t>
            </a:r>
            <a:r>
              <a:rPr lang="en-US" baseline="0" dirty="0"/>
              <a:t> una por una </a:t>
            </a:r>
            <a:r>
              <a:rPr lang="en-US" baseline="0" dirty="0" err="1"/>
              <a:t>en</a:t>
            </a:r>
            <a:r>
              <a:rPr lang="en-US" baseline="0" dirty="0"/>
              <a:t> </a:t>
            </a:r>
            <a:r>
              <a:rPr lang="en-US" baseline="0" dirty="0" err="1"/>
              <a:t>cada</a:t>
            </a:r>
            <a:r>
              <a:rPr lang="en-US" baseline="0" dirty="0"/>
              <a:t> </a:t>
            </a:r>
            <a:r>
              <a:rPr lang="en-US" baseline="0" dirty="0" err="1"/>
              <a:t>uno</a:t>
            </a:r>
            <a:r>
              <a:rPr lang="en-US" baseline="0" dirty="0"/>
              <a:t> de </a:t>
            </a:r>
            <a:r>
              <a:rPr lang="en-US" baseline="0" dirty="0" err="1"/>
              <a:t>nuestros</a:t>
            </a:r>
            <a:r>
              <a:rPr lang="en-US" baseline="0" dirty="0"/>
              <a:t> </a:t>
            </a:r>
            <a:r>
              <a:rPr lang="en-US" baseline="0" dirty="0" err="1"/>
              <a:t>pacientes</a:t>
            </a:r>
            <a:r>
              <a:rPr lang="en-US" baseline="0" dirty="0"/>
              <a:t>.</a:t>
            </a:r>
            <a:endParaRPr lang="en-US"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40</a:t>
            </a:fld>
            <a:endParaRPr lang="es-CO"/>
          </a:p>
        </p:txBody>
      </p:sp>
    </p:spTree>
    <p:extLst>
      <p:ext uri="{BB962C8B-B14F-4D97-AF65-F5344CB8AC3E}">
        <p14:creationId xmlns:p14="http://schemas.microsoft.com/office/powerpoint/2010/main" val="24401655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ES" dirty="0"/>
              <a:t>Dada la condición crónica de esta paciente asociada a la</a:t>
            </a:r>
            <a:r>
              <a:rPr lang="es-ES" baseline="0" dirty="0"/>
              <a:t> agudización de un proceso, se observa:</a:t>
            </a:r>
          </a:p>
          <a:p>
            <a:pPr marL="171450" indent="-171450">
              <a:buFont typeface="Arial" panose="020B0604020202020204" pitchFamily="34" charset="0"/>
              <a:buChar char="•"/>
            </a:pPr>
            <a:endParaRPr lang="es-ES" baseline="0" dirty="0"/>
          </a:p>
          <a:p>
            <a:pPr marL="171450" indent="-171450">
              <a:buFont typeface="Arial" panose="020B0604020202020204" pitchFamily="34" charset="0"/>
              <a:buChar char="•"/>
            </a:pPr>
            <a:r>
              <a:rPr lang="en-US" sz="1200" b="0" dirty="0" err="1">
                <a:solidFill>
                  <a:srgbClr val="1F497D"/>
                </a:solidFill>
              </a:rPr>
              <a:t>Gluconeogénesis</a:t>
            </a:r>
            <a:r>
              <a:rPr lang="en-US" sz="1200" b="0" dirty="0">
                <a:solidFill>
                  <a:srgbClr val="1F497D"/>
                </a:solidFill>
              </a:rPr>
              <a:t>: </a:t>
            </a:r>
            <a:r>
              <a:rPr lang="en-US" sz="1200" b="0" dirty="0" err="1">
                <a:solidFill>
                  <a:srgbClr val="1F497D"/>
                </a:solidFill>
              </a:rPr>
              <a:t>utilización</a:t>
            </a:r>
            <a:r>
              <a:rPr lang="en-US" sz="1200" b="0" dirty="0">
                <a:solidFill>
                  <a:srgbClr val="1F497D"/>
                </a:solidFill>
              </a:rPr>
              <a:t> de </a:t>
            </a:r>
            <a:r>
              <a:rPr lang="en-US" sz="1200" b="0" dirty="0" err="1">
                <a:solidFill>
                  <a:srgbClr val="1F497D"/>
                </a:solidFill>
              </a:rPr>
              <a:t>proteina</a:t>
            </a:r>
            <a:r>
              <a:rPr lang="en-US" sz="1200" b="0" baseline="0" dirty="0">
                <a:solidFill>
                  <a:srgbClr val="1F497D"/>
                </a:solidFill>
              </a:rPr>
              <a:t> y </a:t>
            </a:r>
            <a:r>
              <a:rPr lang="en-US" sz="1200" b="0" baseline="0" dirty="0" err="1">
                <a:solidFill>
                  <a:srgbClr val="1F497D"/>
                </a:solidFill>
              </a:rPr>
              <a:t>grasa</a:t>
            </a:r>
            <a:r>
              <a:rPr lang="en-US" sz="1200" b="0" baseline="0" dirty="0">
                <a:solidFill>
                  <a:srgbClr val="1F497D"/>
                </a:solidFill>
              </a:rPr>
              <a:t> </a:t>
            </a:r>
            <a:r>
              <a:rPr lang="en-US" sz="1200" b="0" baseline="0" dirty="0" err="1">
                <a:solidFill>
                  <a:srgbClr val="1F497D"/>
                </a:solidFill>
              </a:rPr>
              <a:t>como</a:t>
            </a:r>
            <a:r>
              <a:rPr lang="en-US" sz="1200" b="0" baseline="0" dirty="0">
                <a:solidFill>
                  <a:srgbClr val="1F497D"/>
                </a:solidFill>
              </a:rPr>
              <a:t> </a:t>
            </a:r>
            <a:r>
              <a:rPr lang="en-US" sz="1200" b="0" baseline="0" dirty="0" err="1">
                <a:solidFill>
                  <a:srgbClr val="1F497D"/>
                </a:solidFill>
              </a:rPr>
              <a:t>fuente</a:t>
            </a:r>
            <a:r>
              <a:rPr lang="en-US" sz="1200" b="0" baseline="0" dirty="0">
                <a:solidFill>
                  <a:srgbClr val="1F497D"/>
                </a:solidFill>
              </a:rPr>
              <a:t> </a:t>
            </a:r>
            <a:r>
              <a:rPr lang="en-US" sz="1200" b="0" baseline="0" dirty="0" err="1">
                <a:solidFill>
                  <a:srgbClr val="1F497D"/>
                </a:solidFill>
              </a:rPr>
              <a:t>energética</a:t>
            </a:r>
            <a:endParaRPr lang="en-US" sz="1200" b="0" dirty="0">
              <a:solidFill>
                <a:srgbClr val="1F497D"/>
              </a:solidFill>
            </a:endParaRPr>
          </a:p>
          <a:p>
            <a:pPr marL="171450" indent="-171450">
              <a:buFont typeface="Arial" panose="020B0604020202020204" pitchFamily="34" charset="0"/>
              <a:buChar char="•"/>
            </a:pPr>
            <a:r>
              <a:rPr lang="en-US" sz="1200" b="0" dirty="0" err="1">
                <a:solidFill>
                  <a:srgbClr val="1F497D"/>
                </a:solidFill>
              </a:rPr>
              <a:t>Desgaste</a:t>
            </a:r>
            <a:r>
              <a:rPr lang="en-US" sz="1200" b="0" dirty="0">
                <a:solidFill>
                  <a:srgbClr val="1F497D"/>
                </a:solidFill>
              </a:rPr>
              <a:t> muscular: </a:t>
            </a:r>
            <a:r>
              <a:rPr lang="en-US" sz="1200" b="0" dirty="0" err="1">
                <a:solidFill>
                  <a:srgbClr val="1F497D"/>
                </a:solidFill>
              </a:rPr>
              <a:t>asociado</a:t>
            </a:r>
            <a:r>
              <a:rPr lang="en-US" sz="1200" b="0" dirty="0">
                <a:solidFill>
                  <a:srgbClr val="1F497D"/>
                </a:solidFill>
              </a:rPr>
              <a:t> a la </a:t>
            </a:r>
            <a:r>
              <a:rPr lang="en-US" sz="1200" b="0" dirty="0" err="1">
                <a:solidFill>
                  <a:srgbClr val="1F497D"/>
                </a:solidFill>
              </a:rPr>
              <a:t>gluconeogénesis</a:t>
            </a:r>
            <a:endParaRPr lang="en-US" sz="1200" b="0" dirty="0">
              <a:solidFill>
                <a:srgbClr val="1F497D"/>
              </a:solidFill>
            </a:endParaRPr>
          </a:p>
          <a:p>
            <a:pPr marL="171450" indent="-171450">
              <a:buFont typeface="Arial" panose="020B0604020202020204" pitchFamily="34" charset="0"/>
              <a:buChar char="•"/>
            </a:pPr>
            <a:r>
              <a:rPr lang="en-US" sz="1200" b="0" dirty="0" err="1">
                <a:solidFill>
                  <a:srgbClr val="1F497D"/>
                </a:solidFill>
              </a:rPr>
              <a:t>Hiperglicemia</a:t>
            </a:r>
            <a:r>
              <a:rPr lang="en-US" sz="1200" b="0" dirty="0">
                <a:solidFill>
                  <a:srgbClr val="1F497D"/>
                </a:solidFill>
              </a:rPr>
              <a:t>:</a:t>
            </a:r>
            <a:r>
              <a:rPr lang="en-US" sz="1200" b="0" baseline="0" dirty="0">
                <a:solidFill>
                  <a:srgbClr val="1F497D"/>
                </a:solidFill>
              </a:rPr>
              <a:t> </a:t>
            </a:r>
            <a:r>
              <a:rPr lang="en-US" sz="1200" b="0" baseline="0" dirty="0" err="1">
                <a:solidFill>
                  <a:srgbClr val="1F497D"/>
                </a:solidFill>
              </a:rPr>
              <a:t>como</a:t>
            </a:r>
            <a:r>
              <a:rPr lang="en-US" sz="1200" b="0" baseline="0" dirty="0">
                <a:solidFill>
                  <a:srgbClr val="1F497D"/>
                </a:solidFill>
              </a:rPr>
              <a:t> </a:t>
            </a:r>
            <a:r>
              <a:rPr lang="en-US" sz="1200" b="0" baseline="0" dirty="0" err="1">
                <a:solidFill>
                  <a:srgbClr val="1F497D"/>
                </a:solidFill>
              </a:rPr>
              <a:t>respuesta</a:t>
            </a:r>
            <a:r>
              <a:rPr lang="en-US" sz="1200" b="0" baseline="0" dirty="0">
                <a:solidFill>
                  <a:srgbClr val="1F497D"/>
                </a:solidFill>
              </a:rPr>
              <a:t> </a:t>
            </a:r>
            <a:r>
              <a:rPr lang="en-US" sz="1200" b="0" baseline="0" dirty="0" err="1">
                <a:solidFill>
                  <a:srgbClr val="1F497D"/>
                </a:solidFill>
              </a:rPr>
              <a:t>aguda</a:t>
            </a:r>
            <a:r>
              <a:rPr lang="en-US" sz="1200" b="0" baseline="0" dirty="0">
                <a:solidFill>
                  <a:srgbClr val="1F497D"/>
                </a:solidFill>
              </a:rPr>
              <a:t> al </a:t>
            </a:r>
            <a:r>
              <a:rPr lang="en-US" sz="1200" b="0" baseline="0" dirty="0" err="1">
                <a:solidFill>
                  <a:srgbClr val="1F497D"/>
                </a:solidFill>
              </a:rPr>
              <a:t>estrés</a:t>
            </a:r>
            <a:endParaRPr lang="en-US" sz="1200" b="0" dirty="0">
              <a:solidFill>
                <a:srgbClr val="1F497D"/>
              </a:solidFill>
            </a:endParaRPr>
          </a:p>
          <a:p>
            <a:pPr marL="171450" indent="-171450">
              <a:buFont typeface="Arial" panose="020B0604020202020204" pitchFamily="34" charset="0"/>
              <a:buChar char="•"/>
            </a:pPr>
            <a:r>
              <a:rPr lang="en-US" sz="1200" b="0" dirty="0">
                <a:solidFill>
                  <a:srgbClr val="1F497D"/>
                </a:solidFill>
              </a:rPr>
              <a:t>Resistencia a la </a:t>
            </a:r>
            <a:r>
              <a:rPr lang="en-US" sz="1200" b="0" dirty="0" err="1">
                <a:solidFill>
                  <a:srgbClr val="1F497D"/>
                </a:solidFill>
              </a:rPr>
              <a:t>insulina</a:t>
            </a:r>
            <a:endParaRPr lang="en-US" sz="1200" b="0" dirty="0">
              <a:solidFill>
                <a:srgbClr val="1F497D"/>
              </a:solidFill>
            </a:endParaRPr>
          </a:p>
        </p:txBody>
      </p:sp>
      <p:sp>
        <p:nvSpPr>
          <p:cNvPr id="4" name="Marcador de número de diapositiva 3"/>
          <p:cNvSpPr>
            <a:spLocks noGrp="1"/>
          </p:cNvSpPr>
          <p:nvPr>
            <p:ph type="sldNum" sz="quarter" idx="5"/>
          </p:nvPr>
        </p:nvSpPr>
        <p:spPr/>
        <p:txBody>
          <a:bodyPr/>
          <a:lstStyle/>
          <a:p>
            <a:fld id="{2523ED79-3783-904F-9F4B-73984C85476A}" type="slidenum">
              <a:rPr lang="es-CO" smtClean="0"/>
              <a:t>41</a:t>
            </a:fld>
            <a:endParaRPr lang="es-CO"/>
          </a:p>
        </p:txBody>
      </p:sp>
    </p:spTree>
    <p:extLst>
      <p:ext uri="{BB962C8B-B14F-4D97-AF65-F5344CB8AC3E}">
        <p14:creationId xmlns:p14="http://schemas.microsoft.com/office/powerpoint/2010/main" val="1321627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b="1" dirty="0"/>
              <a:t>Ahora vamos a narrar el caso #2: </a:t>
            </a:r>
          </a:p>
          <a:p>
            <a:pPr algn="just">
              <a:buSzPct val="60000"/>
            </a:pPr>
            <a:r>
              <a:rPr lang="es-ES_tradnl" dirty="0">
                <a:solidFill>
                  <a:schemeClr val="tx2"/>
                </a:solidFill>
              </a:rPr>
              <a:t>A.N. Consulta al servicio de urgencias con cuadro de aumento de las secreciones traqueo bronquiales, mayor disnea y fiebre.</a:t>
            </a:r>
          </a:p>
          <a:p>
            <a:pPr algn="just">
              <a:buSzPct val="60000"/>
            </a:pPr>
            <a:r>
              <a:rPr lang="es-ES_tradnl" dirty="0">
                <a:solidFill>
                  <a:schemeClr val="tx2"/>
                </a:solidFill>
              </a:rPr>
              <a:t>En urgencias se practican exámenes encontrando una radiografía de tórax que muestra una bronconeumonía.</a:t>
            </a:r>
          </a:p>
          <a:p>
            <a:pPr algn="just">
              <a:buSzPct val="60000"/>
            </a:pPr>
            <a:r>
              <a:rPr lang="es-ES_tradnl" dirty="0">
                <a:solidFill>
                  <a:schemeClr val="tx2"/>
                </a:solidFill>
              </a:rPr>
              <a:t>Se hospitaliza para diagnóstico y manejo.</a:t>
            </a:r>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5</a:t>
            </a:fld>
            <a:endParaRPr lang="es-CO"/>
          </a:p>
        </p:txBody>
      </p:sp>
    </p:spTree>
    <p:extLst>
      <p:ext uri="{BB962C8B-B14F-4D97-AF65-F5344CB8AC3E}">
        <p14:creationId xmlns:p14="http://schemas.microsoft.com/office/powerpoint/2010/main" val="7537253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a:buNone/>
            </a:pPr>
            <a:r>
              <a:rPr lang="en-US" sz="1200" b="0" dirty="0" err="1">
                <a:solidFill>
                  <a:srgbClr val="1F497D"/>
                </a:solidFill>
              </a:rPr>
              <a:t>En</a:t>
            </a:r>
            <a:r>
              <a:rPr lang="en-US" sz="1200" b="0" dirty="0">
                <a:solidFill>
                  <a:srgbClr val="1F497D"/>
                </a:solidFill>
              </a:rPr>
              <a:t> </a:t>
            </a:r>
            <a:r>
              <a:rPr lang="en-US" sz="1200" b="0" dirty="0" err="1">
                <a:solidFill>
                  <a:srgbClr val="1F497D"/>
                </a:solidFill>
              </a:rPr>
              <a:t>este</a:t>
            </a:r>
            <a:r>
              <a:rPr lang="en-US" sz="1200" b="0" dirty="0">
                <a:solidFill>
                  <a:srgbClr val="1F497D"/>
                </a:solidFill>
              </a:rPr>
              <a:t> </a:t>
            </a:r>
            <a:r>
              <a:rPr lang="en-US" sz="1200" b="0" dirty="0" err="1">
                <a:solidFill>
                  <a:srgbClr val="1F497D"/>
                </a:solidFill>
              </a:rPr>
              <a:t>paciente</a:t>
            </a:r>
            <a:r>
              <a:rPr lang="en-US" sz="1200" b="0" dirty="0">
                <a:solidFill>
                  <a:srgbClr val="1F497D"/>
                </a:solidFill>
              </a:rPr>
              <a:t> se </a:t>
            </a:r>
            <a:r>
              <a:rPr lang="en-US" sz="1200" b="0" dirty="0" err="1">
                <a:solidFill>
                  <a:srgbClr val="1F497D"/>
                </a:solidFill>
              </a:rPr>
              <a:t>presentan</a:t>
            </a:r>
            <a:r>
              <a:rPr lang="en-US" sz="1200" b="0" dirty="0">
                <a:solidFill>
                  <a:srgbClr val="1F497D"/>
                </a:solidFill>
              </a:rPr>
              <a:t> </a:t>
            </a:r>
            <a:r>
              <a:rPr lang="en-US" sz="1200" b="0" dirty="0" err="1">
                <a:solidFill>
                  <a:srgbClr val="1F497D"/>
                </a:solidFill>
              </a:rPr>
              <a:t>en</a:t>
            </a:r>
            <a:r>
              <a:rPr lang="en-US" sz="1200" b="0" dirty="0">
                <a:solidFill>
                  <a:srgbClr val="1F497D"/>
                </a:solidFill>
              </a:rPr>
              <a:t> </a:t>
            </a:r>
            <a:r>
              <a:rPr lang="en-US" sz="1200" b="0" dirty="0" err="1">
                <a:solidFill>
                  <a:srgbClr val="1F497D"/>
                </a:solidFill>
              </a:rPr>
              <a:t>su</a:t>
            </a:r>
            <a:r>
              <a:rPr lang="en-US" sz="1200" b="0" dirty="0">
                <a:solidFill>
                  <a:srgbClr val="1F497D"/>
                </a:solidFill>
              </a:rPr>
              <a:t> </a:t>
            </a:r>
            <a:r>
              <a:rPr lang="en-US" sz="1200" b="0" dirty="0" err="1">
                <a:solidFill>
                  <a:srgbClr val="1F497D"/>
                </a:solidFill>
              </a:rPr>
              <a:t>orden</a:t>
            </a:r>
            <a:r>
              <a:rPr lang="en-US" sz="1200" b="0" dirty="0">
                <a:solidFill>
                  <a:srgbClr val="1F497D"/>
                </a:solidFill>
              </a:rPr>
              <a:t>:</a:t>
            </a:r>
          </a:p>
          <a:p>
            <a:pPr marL="285750" indent="-285750">
              <a:buFont typeface="Arial"/>
              <a:buChar char="•"/>
            </a:pPr>
            <a:r>
              <a:rPr lang="en-US" sz="1200" b="0" dirty="0" err="1">
                <a:solidFill>
                  <a:srgbClr val="1F497D"/>
                </a:solidFill>
              </a:rPr>
              <a:t>Gluconeogénesis</a:t>
            </a:r>
            <a:endParaRPr lang="en-US" sz="1200" b="0" dirty="0">
              <a:solidFill>
                <a:srgbClr val="1F497D"/>
              </a:solidFill>
            </a:endParaRPr>
          </a:p>
          <a:p>
            <a:pPr marL="285750" indent="-285750">
              <a:buFont typeface="Arial"/>
              <a:buChar char="•"/>
            </a:pPr>
            <a:r>
              <a:rPr lang="en-US" sz="1200" b="0" dirty="0">
                <a:solidFill>
                  <a:srgbClr val="1F497D"/>
                </a:solidFill>
              </a:rPr>
              <a:t>Resistencia a la </a:t>
            </a:r>
            <a:r>
              <a:rPr lang="en-US" sz="1200" b="0" dirty="0" err="1">
                <a:solidFill>
                  <a:srgbClr val="1F497D"/>
                </a:solidFill>
              </a:rPr>
              <a:t>insulina</a:t>
            </a:r>
            <a:endParaRPr lang="en-US" sz="1200" b="0" dirty="0">
              <a:solidFill>
                <a:srgbClr val="1F497D"/>
              </a:solidFill>
            </a:endParaRPr>
          </a:p>
          <a:p>
            <a:pPr marL="285750" indent="-285750">
              <a:buFont typeface="Arial"/>
              <a:buChar char="•"/>
            </a:pPr>
            <a:r>
              <a:rPr lang="en-US" sz="1200" b="0" dirty="0" err="1">
                <a:solidFill>
                  <a:srgbClr val="1F497D"/>
                </a:solidFill>
              </a:rPr>
              <a:t>Hiperglicemia</a:t>
            </a:r>
            <a:endParaRPr lang="en-US" sz="1200" b="0" dirty="0">
              <a:solidFill>
                <a:srgbClr val="1F497D"/>
              </a:solidFill>
            </a:endParaRPr>
          </a:p>
          <a:p>
            <a:pPr marL="285750" indent="-285750">
              <a:buFont typeface="Arial"/>
              <a:buChar char="•"/>
            </a:pPr>
            <a:r>
              <a:rPr lang="en-US" sz="1200" b="0" dirty="0" err="1">
                <a:solidFill>
                  <a:srgbClr val="1F497D"/>
                </a:solidFill>
              </a:rPr>
              <a:t>Desgaste</a:t>
            </a:r>
            <a:r>
              <a:rPr lang="en-US" sz="1200" b="0" dirty="0">
                <a:solidFill>
                  <a:srgbClr val="1F497D"/>
                </a:solidFill>
              </a:rPr>
              <a:t> muscular</a:t>
            </a:r>
          </a:p>
          <a:p>
            <a:endParaRPr lang="es-ES" b="0" dirty="0"/>
          </a:p>
          <a:p>
            <a:r>
              <a:rPr lang="es-ES" dirty="0"/>
              <a:t>Se debe recalcar que a pesar de que los dos pacientes</a:t>
            </a:r>
            <a:r>
              <a:rPr lang="es-ES" baseline="0" dirty="0"/>
              <a:t> </a:t>
            </a:r>
            <a:r>
              <a:rPr lang="es-ES" dirty="0"/>
              <a:t>tienen</a:t>
            </a:r>
            <a:r>
              <a:rPr lang="es-ES" baseline="0" dirty="0"/>
              <a:t> </a:t>
            </a:r>
            <a:r>
              <a:rPr lang="es-ES" dirty="0"/>
              <a:t>puntos</a:t>
            </a:r>
            <a:r>
              <a:rPr lang="es-ES" baseline="0" dirty="0"/>
              <a:t> en común en la situación metabólica, el orden en el cual se presentan estos es distinto y por lo tanto el impacto en la composición corporal y en el estado nutricional es distinto.</a:t>
            </a:r>
            <a:endParaRPr lang="es-ES"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42</a:t>
            </a:fld>
            <a:endParaRPr lang="es-CO"/>
          </a:p>
        </p:txBody>
      </p:sp>
    </p:spTree>
    <p:extLst>
      <p:ext uri="{BB962C8B-B14F-4D97-AF65-F5344CB8AC3E}">
        <p14:creationId xmlns:p14="http://schemas.microsoft.com/office/powerpoint/2010/main" val="3523916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Es importante hacer énfasis en que la magnitud de la enfermedad va a determinar la magnitud del efecto ocasionado y que debido a esto debemos hacer la planeación de nuestra intervencion nutricional.</a:t>
            </a:r>
          </a:p>
        </p:txBody>
      </p:sp>
      <p:sp>
        <p:nvSpPr>
          <p:cNvPr id="4" name="Marcador de número de diapositiva 3"/>
          <p:cNvSpPr>
            <a:spLocks noGrp="1"/>
          </p:cNvSpPr>
          <p:nvPr>
            <p:ph type="sldNum" sz="quarter" idx="5"/>
          </p:nvPr>
        </p:nvSpPr>
        <p:spPr/>
        <p:txBody>
          <a:bodyPr/>
          <a:lstStyle/>
          <a:p>
            <a:fld id="{2523ED79-3783-904F-9F4B-73984C85476A}" type="slidenum">
              <a:rPr lang="es-CO" smtClean="0"/>
              <a:t>43</a:t>
            </a:fld>
            <a:endParaRPr lang="es-CO"/>
          </a:p>
        </p:txBody>
      </p:sp>
    </p:spTree>
    <p:extLst>
      <p:ext uri="{BB962C8B-B14F-4D97-AF65-F5344CB8AC3E}">
        <p14:creationId xmlns:p14="http://schemas.microsoft.com/office/powerpoint/2010/main" val="3831035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Estas conclusiones responden los objetivos planteados en el inicio de la conferencia. </a:t>
            </a:r>
          </a:p>
          <a:p>
            <a:pPr marL="171450" indent="-171450">
              <a:lnSpc>
                <a:spcPct val="130000"/>
              </a:lnSpc>
              <a:buFont typeface="Arial" panose="020B0604020202020204" pitchFamily="34" charset="0"/>
              <a:buChar char="•"/>
            </a:pPr>
            <a:r>
              <a:rPr lang="en-US" sz="1200" b="0" dirty="0"/>
              <a:t>La </a:t>
            </a:r>
            <a:r>
              <a:rPr lang="en-US" sz="1200" b="0" dirty="0" err="1"/>
              <a:t>enfermedad</a:t>
            </a:r>
            <a:r>
              <a:rPr lang="en-US" sz="1200" b="0" dirty="0"/>
              <a:t> </a:t>
            </a:r>
            <a:r>
              <a:rPr lang="en-US" sz="1200" b="0" dirty="0" err="1"/>
              <a:t>conlleva</a:t>
            </a:r>
            <a:r>
              <a:rPr lang="en-US" sz="1200" b="0" dirty="0"/>
              <a:t> una </a:t>
            </a:r>
            <a:r>
              <a:rPr lang="en-US" sz="1200" b="0" dirty="0" err="1"/>
              <a:t>respuesta</a:t>
            </a:r>
            <a:r>
              <a:rPr lang="en-US" sz="1200" b="0" dirty="0"/>
              <a:t> </a:t>
            </a:r>
            <a:r>
              <a:rPr lang="en-US" sz="1200" b="0" dirty="0" err="1"/>
              <a:t>metabólica</a:t>
            </a:r>
            <a:r>
              <a:rPr lang="en-US" sz="1200" b="0" dirty="0"/>
              <a:t> al </a:t>
            </a:r>
            <a:r>
              <a:rPr lang="en-US" sz="1200" b="0" dirty="0" err="1"/>
              <a:t>estrés</a:t>
            </a:r>
            <a:r>
              <a:rPr lang="en-US" sz="1200" b="0" dirty="0"/>
              <a:t> y un </a:t>
            </a:r>
            <a:r>
              <a:rPr lang="en-US" sz="1200" b="0" dirty="0" err="1"/>
              <a:t>grado</a:t>
            </a:r>
            <a:r>
              <a:rPr lang="en-US" sz="1200" b="0" dirty="0"/>
              <a:t> de </a:t>
            </a:r>
            <a:r>
              <a:rPr lang="en-US" sz="1200" b="0" dirty="0" err="1"/>
              <a:t>catabolismo</a:t>
            </a:r>
            <a:r>
              <a:rPr lang="en-US" sz="1200" b="0" dirty="0"/>
              <a:t> que </a:t>
            </a:r>
            <a:r>
              <a:rPr lang="en-US" sz="1200" b="0" dirty="0" err="1"/>
              <a:t>ocasionan</a:t>
            </a:r>
            <a:r>
              <a:rPr lang="en-US" sz="1200" b="0" dirty="0"/>
              <a:t> el </a:t>
            </a:r>
            <a:r>
              <a:rPr lang="en-US" sz="1200" b="0" dirty="0" err="1"/>
              <a:t>desgaste</a:t>
            </a:r>
            <a:r>
              <a:rPr lang="en-US" sz="1200" b="0" dirty="0"/>
              <a:t> </a:t>
            </a:r>
            <a:r>
              <a:rPr lang="en-US" sz="1200" b="0" dirty="0" err="1"/>
              <a:t>proteico-calórico</a:t>
            </a:r>
            <a:r>
              <a:rPr lang="en-US" sz="1200" b="0" dirty="0"/>
              <a:t> del </a:t>
            </a:r>
            <a:r>
              <a:rPr lang="en-US" sz="1200" b="0" dirty="0" err="1"/>
              <a:t>individuo</a:t>
            </a:r>
            <a:r>
              <a:rPr lang="en-US" sz="1200" b="0" dirty="0"/>
              <a:t> y un </a:t>
            </a:r>
            <a:r>
              <a:rPr lang="en-US" sz="1200" b="0" dirty="0" err="1"/>
              <a:t>deterioro</a:t>
            </a:r>
            <a:r>
              <a:rPr lang="en-US" sz="1200" b="0" dirty="0"/>
              <a:t> de las </a:t>
            </a:r>
            <a:r>
              <a:rPr lang="en-US" sz="1200" b="0" dirty="0" err="1"/>
              <a:t>funciones</a:t>
            </a:r>
            <a:r>
              <a:rPr lang="en-US" sz="1200" b="0" dirty="0"/>
              <a:t> </a:t>
            </a:r>
            <a:r>
              <a:rPr lang="en-US" sz="1200" b="0" dirty="0" err="1"/>
              <a:t>físicas</a:t>
            </a:r>
            <a:r>
              <a:rPr lang="en-US" sz="1200" b="0" dirty="0"/>
              <a:t> y </a:t>
            </a:r>
            <a:r>
              <a:rPr lang="en-US" sz="1200" b="0" dirty="0" err="1"/>
              <a:t>mentales</a:t>
            </a:r>
            <a:r>
              <a:rPr lang="en-US" sz="1200" b="0" dirty="0"/>
              <a:t>, </a:t>
            </a:r>
            <a:r>
              <a:rPr lang="en-US" sz="1200" b="0" dirty="0" err="1"/>
              <a:t>siendo</a:t>
            </a:r>
            <a:r>
              <a:rPr lang="en-US" sz="1200" b="0" dirty="0"/>
              <a:t> </a:t>
            </a:r>
            <a:r>
              <a:rPr lang="en-US" sz="1200" b="0" dirty="0" err="1"/>
              <a:t>diferente</a:t>
            </a:r>
            <a:r>
              <a:rPr lang="en-US" sz="1200" b="0" dirty="0"/>
              <a:t> </a:t>
            </a:r>
            <a:r>
              <a:rPr lang="en-US" sz="1200" b="0" dirty="0" err="1"/>
              <a:t>fisiopatológicamente</a:t>
            </a:r>
            <a:r>
              <a:rPr lang="en-US" sz="1200" b="0" dirty="0"/>
              <a:t> a la </a:t>
            </a:r>
            <a:r>
              <a:rPr lang="en-US" sz="1200" b="0" dirty="0" err="1"/>
              <a:t>desnutrición</a:t>
            </a:r>
            <a:r>
              <a:rPr lang="en-US" sz="1200" b="0" dirty="0"/>
              <a:t> por </a:t>
            </a:r>
            <a:r>
              <a:rPr lang="en-US" sz="1200" b="0" dirty="0" err="1"/>
              <a:t>carencia</a:t>
            </a:r>
            <a:r>
              <a:rPr lang="en-US" sz="1200" b="0" dirty="0"/>
              <a:t>, </a:t>
            </a:r>
            <a:r>
              <a:rPr lang="en-US" sz="1200" b="0" dirty="0" err="1"/>
              <a:t>convirtiendose</a:t>
            </a:r>
            <a:r>
              <a:rPr lang="en-US" sz="1200" b="0" dirty="0"/>
              <a:t> </a:t>
            </a:r>
            <a:r>
              <a:rPr lang="en-US" sz="1200" b="0" dirty="0" err="1"/>
              <a:t>en</a:t>
            </a:r>
            <a:r>
              <a:rPr lang="en-US" sz="1200" b="0" dirty="0"/>
              <a:t> un factor de </a:t>
            </a:r>
            <a:r>
              <a:rPr lang="en-US" sz="1200" b="0" dirty="0" err="1"/>
              <a:t>riesgo</a:t>
            </a:r>
            <a:r>
              <a:rPr lang="en-US" sz="1200" b="0" dirty="0"/>
              <a:t> </a:t>
            </a:r>
            <a:r>
              <a:rPr lang="en-US" sz="1200" b="0" dirty="0" err="1"/>
              <a:t>independiente</a:t>
            </a:r>
            <a:r>
              <a:rPr lang="en-US" sz="1200" b="0" dirty="0"/>
              <a:t> para </a:t>
            </a:r>
            <a:r>
              <a:rPr lang="en-US" sz="1200" b="0" dirty="0" err="1"/>
              <a:t>malos</a:t>
            </a:r>
            <a:r>
              <a:rPr lang="en-US" sz="1200" b="0" dirty="0"/>
              <a:t> </a:t>
            </a:r>
            <a:r>
              <a:rPr lang="en-US" sz="1200" b="0" dirty="0" err="1"/>
              <a:t>desenlaces</a:t>
            </a:r>
            <a:r>
              <a:rPr lang="en-US" sz="1200" b="0" dirty="0"/>
              <a:t> </a:t>
            </a:r>
            <a:r>
              <a:rPr lang="en-US" sz="1200" b="0" dirty="0" err="1"/>
              <a:t>clínicos</a:t>
            </a:r>
            <a:r>
              <a:rPr lang="en-US" sz="1200" b="0" dirty="0"/>
              <a:t>.</a:t>
            </a:r>
          </a:p>
          <a:p>
            <a:pPr marL="171450" indent="-171450">
              <a:lnSpc>
                <a:spcPct val="130000"/>
              </a:lnSpc>
              <a:buFont typeface="Arial" panose="020B0604020202020204" pitchFamily="34" charset="0"/>
              <a:buChar char="•"/>
            </a:pPr>
            <a:r>
              <a:rPr lang="en-US" sz="1200" b="0" dirty="0"/>
              <a:t>Las </a:t>
            </a:r>
            <a:r>
              <a:rPr lang="en-US" sz="1200" b="0" dirty="0" err="1"/>
              <a:t>causas</a:t>
            </a:r>
            <a:r>
              <a:rPr lang="en-US" sz="1200" b="0" dirty="0"/>
              <a:t> de la </a:t>
            </a:r>
            <a:r>
              <a:rPr lang="en-US" sz="1200" b="0" dirty="0" err="1"/>
              <a:t>malnutrición</a:t>
            </a:r>
            <a:r>
              <a:rPr lang="en-US" sz="1200" b="0" dirty="0"/>
              <a:t> </a:t>
            </a:r>
            <a:r>
              <a:rPr lang="en-US" sz="1200" b="0" dirty="0" err="1"/>
              <a:t>en</a:t>
            </a:r>
            <a:r>
              <a:rPr lang="en-US" sz="1200" b="0" dirty="0"/>
              <a:t> la </a:t>
            </a:r>
            <a:r>
              <a:rPr lang="en-US" sz="1200" b="0" dirty="0" err="1"/>
              <a:t>enfermedad</a:t>
            </a:r>
            <a:r>
              <a:rPr lang="en-US" sz="1200" b="0" dirty="0"/>
              <a:t> son </a:t>
            </a:r>
            <a:r>
              <a:rPr lang="en-US" sz="1200" b="0" dirty="0" err="1"/>
              <a:t>multifactoriales</a:t>
            </a:r>
            <a:r>
              <a:rPr lang="en-US" sz="1200" b="0" dirty="0"/>
              <a:t> lo que </a:t>
            </a:r>
            <a:r>
              <a:rPr lang="en-US" sz="1200" b="0" dirty="0" err="1"/>
              <a:t>nos</a:t>
            </a:r>
            <a:r>
              <a:rPr lang="en-US" sz="1200" b="0" dirty="0"/>
              <a:t> </a:t>
            </a:r>
            <a:r>
              <a:rPr lang="en-US" sz="1200" b="0" dirty="0" err="1"/>
              <a:t>obliga</a:t>
            </a:r>
            <a:r>
              <a:rPr lang="en-US" sz="1200" b="0" dirty="0"/>
              <a:t> a </a:t>
            </a:r>
            <a:r>
              <a:rPr lang="en-US" sz="1200" b="0" dirty="0" err="1"/>
              <a:t>crear</a:t>
            </a:r>
            <a:r>
              <a:rPr lang="en-US" sz="1200" b="0" dirty="0"/>
              <a:t> mayor </a:t>
            </a:r>
            <a:r>
              <a:rPr lang="en-US" sz="1200" b="0" dirty="0" err="1"/>
              <a:t>conciencia</a:t>
            </a:r>
            <a:r>
              <a:rPr lang="en-US" sz="1200" b="0" dirty="0"/>
              <a:t> al </a:t>
            </a:r>
            <a:r>
              <a:rPr lang="en-US" sz="1200" b="0" dirty="0" err="1"/>
              <a:t>respecto</a:t>
            </a:r>
            <a:r>
              <a:rPr lang="en-US" sz="1200" b="0" dirty="0"/>
              <a:t> </a:t>
            </a:r>
            <a:r>
              <a:rPr lang="en-US" sz="1200" b="0" dirty="0" err="1"/>
              <a:t>en</a:t>
            </a:r>
            <a:r>
              <a:rPr lang="en-US" sz="1200" b="0" dirty="0"/>
              <a:t> </a:t>
            </a:r>
            <a:r>
              <a:rPr lang="en-US" sz="1200" b="0" dirty="0" err="1"/>
              <a:t>nuestro</a:t>
            </a:r>
            <a:r>
              <a:rPr lang="en-US" sz="1200" b="0" dirty="0"/>
              <a:t> </a:t>
            </a:r>
            <a:r>
              <a:rPr lang="en-US" sz="1200" b="0" dirty="0" err="1"/>
              <a:t>pacientes</a:t>
            </a:r>
            <a:r>
              <a:rPr lang="en-US" sz="1200" b="0" dirty="0"/>
              <a:t> </a:t>
            </a:r>
            <a:r>
              <a:rPr lang="en-US" sz="1200" b="0" dirty="0" err="1"/>
              <a:t>agudos</a:t>
            </a:r>
            <a:r>
              <a:rPr lang="en-US" sz="1200" b="0" dirty="0"/>
              <a:t> y </a:t>
            </a:r>
            <a:r>
              <a:rPr lang="en-US" sz="1200" b="0" dirty="0" err="1"/>
              <a:t>crónicos</a:t>
            </a:r>
            <a:r>
              <a:rPr lang="en-US" sz="1200" b="0" dirty="0"/>
              <a:t>. </a:t>
            </a:r>
          </a:p>
          <a:p>
            <a:pPr marL="171450" indent="-171450">
              <a:lnSpc>
                <a:spcPct val="130000"/>
              </a:lnSpc>
              <a:buFont typeface="Arial" panose="020B0604020202020204" pitchFamily="34" charset="0"/>
              <a:buChar char="•"/>
            </a:pPr>
            <a:r>
              <a:rPr lang="en-US" sz="1200" b="0" dirty="0"/>
              <a:t>El </a:t>
            </a:r>
            <a:r>
              <a:rPr lang="en-US" sz="1200" b="0" dirty="0" err="1"/>
              <a:t>envejecimiento</a:t>
            </a:r>
            <a:r>
              <a:rPr lang="en-US" sz="1200" b="0" dirty="0"/>
              <a:t> es un factor de </a:t>
            </a:r>
            <a:r>
              <a:rPr lang="en-US" sz="1200" b="0" dirty="0" err="1"/>
              <a:t>riesgo</a:t>
            </a:r>
            <a:r>
              <a:rPr lang="en-US" sz="1200" b="0" dirty="0"/>
              <a:t> </a:t>
            </a:r>
            <a:r>
              <a:rPr lang="en-US" sz="1200" b="0" dirty="0" err="1"/>
              <a:t>adicional</a:t>
            </a:r>
            <a:r>
              <a:rPr lang="en-US" sz="1200" b="0" dirty="0"/>
              <a:t> para </a:t>
            </a:r>
            <a:r>
              <a:rPr lang="en-US" sz="1200" b="0" dirty="0" err="1"/>
              <a:t>malos</a:t>
            </a:r>
            <a:r>
              <a:rPr lang="en-US" sz="1200" b="0" dirty="0"/>
              <a:t> </a:t>
            </a:r>
            <a:r>
              <a:rPr lang="en-US" sz="1200" b="0" dirty="0" err="1"/>
              <a:t>desenlaces</a:t>
            </a:r>
            <a:r>
              <a:rPr lang="en-US" sz="1200" b="0" dirty="0"/>
              <a:t> </a:t>
            </a:r>
            <a:r>
              <a:rPr lang="en-US" sz="1200" b="0" dirty="0" err="1"/>
              <a:t>en</a:t>
            </a:r>
            <a:r>
              <a:rPr lang="en-US" sz="1200" b="0" dirty="0"/>
              <a:t> la </a:t>
            </a:r>
            <a:r>
              <a:rPr lang="en-US" sz="1200" b="0" dirty="0" err="1"/>
              <a:t>enfermedad</a:t>
            </a:r>
            <a:r>
              <a:rPr lang="en-US" sz="1200" b="0" dirty="0"/>
              <a:t> por </a:t>
            </a:r>
            <a:r>
              <a:rPr lang="en-US" sz="1200" b="0" dirty="0" err="1"/>
              <a:t>falta</a:t>
            </a:r>
            <a:r>
              <a:rPr lang="en-US" sz="1200" b="0" dirty="0"/>
              <a:t> de </a:t>
            </a:r>
            <a:r>
              <a:rPr lang="en-US" sz="1200" b="0" dirty="0" err="1"/>
              <a:t>capacidad</a:t>
            </a:r>
            <a:r>
              <a:rPr lang="en-US" sz="1200" b="0" dirty="0"/>
              <a:t> de </a:t>
            </a:r>
            <a:r>
              <a:rPr lang="en-US" sz="1200" b="0" dirty="0" err="1"/>
              <a:t>respuesta</a:t>
            </a:r>
            <a:r>
              <a:rPr lang="en-US" sz="1200" b="0" dirty="0"/>
              <a:t> a </a:t>
            </a:r>
            <a:r>
              <a:rPr lang="en-US" sz="1200" b="0" dirty="0" err="1"/>
              <a:t>ésta</a:t>
            </a:r>
            <a:r>
              <a:rPr lang="en-US" sz="1200" b="0" dirty="0"/>
              <a:t>, y por sarcopenia y </a:t>
            </a:r>
            <a:r>
              <a:rPr lang="en-US" sz="1200" b="0" dirty="0" err="1"/>
              <a:t>malnutrición</a:t>
            </a:r>
            <a:r>
              <a:rPr lang="en-US" sz="1200" b="0" dirty="0"/>
              <a:t> </a:t>
            </a:r>
            <a:r>
              <a:rPr lang="en-US" sz="1200" b="0" dirty="0" err="1"/>
              <a:t>asociadas</a:t>
            </a:r>
            <a:r>
              <a:rPr lang="en-US" sz="1200" b="0" dirty="0"/>
              <a:t>.</a:t>
            </a:r>
          </a:p>
          <a:p>
            <a:pPr marL="171450" indent="-171450">
              <a:lnSpc>
                <a:spcPct val="130000"/>
              </a:lnSpc>
              <a:buFont typeface="Arial" panose="020B0604020202020204" pitchFamily="34" charset="0"/>
              <a:buChar char="•"/>
            </a:pPr>
            <a:r>
              <a:rPr lang="en-US" sz="1200" b="0" dirty="0"/>
              <a:t>El </a:t>
            </a:r>
            <a:r>
              <a:rPr lang="en-US" sz="1200" b="0" dirty="0" err="1"/>
              <a:t>deterioro</a:t>
            </a:r>
            <a:r>
              <a:rPr lang="en-US" sz="1200" b="0" dirty="0"/>
              <a:t> de la masa y la </a:t>
            </a:r>
            <a:r>
              <a:rPr lang="en-US" sz="1200" b="0" dirty="0" err="1"/>
              <a:t>función</a:t>
            </a:r>
            <a:r>
              <a:rPr lang="en-US" sz="1200" b="0" dirty="0"/>
              <a:t> muscular </a:t>
            </a:r>
            <a:r>
              <a:rPr lang="en-US" sz="1200" b="0" dirty="0" err="1"/>
              <a:t>está</a:t>
            </a:r>
            <a:r>
              <a:rPr lang="en-US" sz="1200" b="0" dirty="0"/>
              <a:t> </a:t>
            </a:r>
            <a:r>
              <a:rPr lang="en-US" sz="1200" b="0" dirty="0" err="1"/>
              <a:t>directamente</a:t>
            </a:r>
            <a:r>
              <a:rPr lang="en-US" sz="1200" b="0" dirty="0"/>
              <a:t> </a:t>
            </a:r>
            <a:r>
              <a:rPr lang="en-US" sz="1200" b="0" dirty="0" err="1"/>
              <a:t>relacionada</a:t>
            </a:r>
            <a:r>
              <a:rPr lang="en-US" sz="1200" b="0" dirty="0"/>
              <a:t> con </a:t>
            </a:r>
            <a:r>
              <a:rPr lang="en-US" sz="1200" b="0" dirty="0" err="1"/>
              <a:t>pronóstico</a:t>
            </a:r>
            <a:r>
              <a:rPr lang="en-US" sz="1200" b="0" dirty="0"/>
              <a:t> de la </a:t>
            </a:r>
            <a:r>
              <a:rPr lang="en-US" sz="1200" b="0" dirty="0" err="1"/>
              <a:t>enfermedad</a:t>
            </a:r>
            <a:r>
              <a:rPr lang="en-US" sz="1200" b="0" dirty="0"/>
              <a:t> y </a:t>
            </a:r>
            <a:r>
              <a:rPr lang="en-US" sz="1200" b="0" dirty="0" err="1"/>
              <a:t>capacidad</a:t>
            </a:r>
            <a:r>
              <a:rPr lang="en-US" sz="1200" b="0" dirty="0"/>
              <a:t> de </a:t>
            </a:r>
            <a:r>
              <a:rPr lang="en-US" sz="1200" b="0" dirty="0" err="1"/>
              <a:t>recuperación</a:t>
            </a:r>
            <a:r>
              <a:rPr lang="en-US" sz="1200" b="0" dirty="0"/>
              <a:t>.</a:t>
            </a:r>
          </a:p>
          <a:p>
            <a:endParaRPr lang="es-CO" b="0"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44</a:t>
            </a:fld>
            <a:endParaRPr lang="es-CO"/>
          </a:p>
        </p:txBody>
      </p:sp>
    </p:spTree>
    <p:extLst>
      <p:ext uri="{BB962C8B-B14F-4D97-AF65-F5344CB8AC3E}">
        <p14:creationId xmlns:p14="http://schemas.microsoft.com/office/powerpoint/2010/main" val="69069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Aquí continuamos contando la historia clínica y los datos antropométricos del paciente.</a:t>
            </a:r>
          </a:p>
        </p:txBody>
      </p:sp>
      <p:sp>
        <p:nvSpPr>
          <p:cNvPr id="4" name="Marcador de número de diapositiva 3"/>
          <p:cNvSpPr>
            <a:spLocks noGrp="1"/>
          </p:cNvSpPr>
          <p:nvPr>
            <p:ph type="sldNum" sz="quarter" idx="5"/>
          </p:nvPr>
        </p:nvSpPr>
        <p:spPr/>
        <p:txBody>
          <a:bodyPr/>
          <a:lstStyle/>
          <a:p>
            <a:fld id="{2523ED79-3783-904F-9F4B-73984C85476A}" type="slidenum">
              <a:rPr lang="es-CO" smtClean="0"/>
              <a:t>6</a:t>
            </a:fld>
            <a:endParaRPr lang="es-CO"/>
          </a:p>
        </p:txBody>
      </p:sp>
    </p:spTree>
    <p:extLst>
      <p:ext uri="{BB962C8B-B14F-4D97-AF65-F5344CB8AC3E}">
        <p14:creationId xmlns:p14="http://schemas.microsoft.com/office/powerpoint/2010/main" val="387402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Estas son las preguntas que se van a responder durante la charla. Se trata de enunciarlas pero no de contestarlas inmediatamente, se van a ir contestando durante esta parte del curso.</a:t>
            </a:r>
          </a:p>
        </p:txBody>
      </p:sp>
      <p:sp>
        <p:nvSpPr>
          <p:cNvPr id="4" name="Marcador de número de diapositiva 3"/>
          <p:cNvSpPr>
            <a:spLocks noGrp="1"/>
          </p:cNvSpPr>
          <p:nvPr>
            <p:ph type="sldNum" sz="quarter" idx="5"/>
          </p:nvPr>
        </p:nvSpPr>
        <p:spPr/>
        <p:txBody>
          <a:bodyPr/>
          <a:lstStyle/>
          <a:p>
            <a:fld id="{2523ED79-3783-904F-9F4B-73984C85476A}" type="slidenum">
              <a:rPr lang="es-CO" smtClean="0"/>
              <a:t>7</a:t>
            </a:fld>
            <a:endParaRPr lang="es-CO"/>
          </a:p>
        </p:txBody>
      </p:sp>
    </p:spTree>
    <p:extLst>
      <p:ext uri="{BB962C8B-B14F-4D97-AF65-F5344CB8AC3E}">
        <p14:creationId xmlns:p14="http://schemas.microsoft.com/office/powerpoint/2010/main" val="3107443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a:t>La malnutrición asociada a una patología aguda o crónica tiene una fisiopatología y un comportamiento metabólico completamente diferente a la malnutrición carencial y esto modifica la intervención requerida. Es sobre este tipo de malnutrición que hablaremos hoy. </a:t>
            </a:r>
            <a:r>
              <a:rPr lang="es-CO" dirty="0"/>
              <a:t> La malnutrición tiene efectos adversos cuantificables y cruciales en los desenlaces clínicos de los pacientes. En los pacientes hospitalizados la incidencia de desnutrición se encuentra entre el 30% y el 50% independientemente de las herramientas utilizadas para el diagnóstico, la edad de los pacientes, el grado de desarrollo de los paises y la patología de la población medida.</a:t>
            </a:r>
          </a:p>
          <a:p>
            <a:r>
              <a:rPr lang="es-ES_tradnl" baseline="0" dirty="0"/>
              <a:t> </a:t>
            </a:r>
            <a:endParaRPr lang="es-ES_tradnl"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8</a:t>
            </a:fld>
            <a:endParaRPr lang="es-CO"/>
          </a:p>
        </p:txBody>
      </p:sp>
    </p:spTree>
    <p:extLst>
      <p:ext uri="{BB962C8B-B14F-4D97-AF65-F5344CB8AC3E}">
        <p14:creationId xmlns:p14="http://schemas.microsoft.com/office/powerpoint/2010/main" val="3518218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Utilizar esta diapositva solo para recordar. Ya se revisaron en la conferencia anterior.</a:t>
            </a:r>
          </a:p>
          <a:p>
            <a:r>
              <a:rPr lang="es-CO" dirty="0"/>
              <a:t> </a:t>
            </a:r>
          </a:p>
          <a:p>
            <a:r>
              <a:rPr lang="es-CO" dirty="0"/>
              <a:t>En la práctica clínica la desnutrición en el</a:t>
            </a:r>
            <a:r>
              <a:rPr lang="es-CO" baseline="0" dirty="0"/>
              <a:t> paciente adulto </a:t>
            </a:r>
            <a:r>
              <a:rPr lang="es-CO" dirty="0"/>
              <a:t>puede</a:t>
            </a:r>
            <a:r>
              <a:rPr lang="es-CO" baseline="0" dirty="0"/>
              <a:t> clasificarse de la siguiente manera, como lo propone JENSEN:</a:t>
            </a:r>
          </a:p>
          <a:p>
            <a:pPr marL="228600" indent="-228600">
              <a:buAutoNum type="arabicPeriod"/>
            </a:pPr>
            <a:r>
              <a:rPr lang="es-CO" b="1" baseline="0" dirty="0"/>
              <a:t>Ayuno puro sin inflamación o desnutrición por carencia de nutrientes:</a:t>
            </a:r>
            <a:r>
              <a:rPr lang="es-CO" baseline="0" dirty="0"/>
              <a:t> esta desnutrición es la que encontramos en los estados puramente carenciales como en la desnutrición crónica ocacionada por problemas sociales, guerras o desastres naturales o en los transtornos de la conducta alimentaria como la anorexia nerviosa y la bulimia entre otros.</a:t>
            </a:r>
          </a:p>
          <a:p>
            <a:pPr marL="228600" indent="-228600">
              <a:buAutoNum type="arabicPeriod"/>
            </a:pPr>
            <a:r>
              <a:rPr lang="es-CO" b="1" baseline="0" dirty="0"/>
              <a:t>Desnutrición asociada a inflamacion de grado leve a moderado:</a:t>
            </a:r>
            <a:r>
              <a:rPr lang="es-CO" baseline="0" dirty="0"/>
              <a:t> de presentación crónica y sostenida en el tiempo, como en las enferemedades oncológicas, reumáticas, obesidad sarcopénica, enfermedad renal crónica, enfermedad hepática, etc. </a:t>
            </a:r>
          </a:p>
          <a:p>
            <a:pPr marL="228600" indent="-228600">
              <a:buAutoNum type="arabicPeriod"/>
            </a:pPr>
            <a:r>
              <a:rPr lang="es-CO" b="1" baseline="0" dirty="0"/>
              <a:t>Desnutrición asociada a  inflamación aguda</a:t>
            </a:r>
            <a:r>
              <a:rPr lang="es-CO" baseline="0" dirty="0"/>
              <a:t>: de intensidad severa y de aparición súbita como en las infecciones mayores, quemaduras, trauma abierto o cerrado o trauma quirúrgico.</a:t>
            </a:r>
          </a:p>
          <a:p>
            <a:pPr marL="228600" indent="-228600">
              <a:buAutoNum type="arabicPeriod"/>
            </a:pPr>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A diferencia</a:t>
            </a:r>
            <a:r>
              <a:rPr lang="es-CO" baseline="0" dirty="0"/>
              <a:t> de la desnutrición ocasionada por baja ingesta, la malnutrición asociada a enfermedad incluye un componente inflamatorio, que es el que finalmente va a definir el estado metabólico y la utilización de los nutrientes. Es claro que los problemas nutricionales relacionados con la enfermedad consisten en la combinación de grados variables de desnutrición o sobrenutrición e inflamación aguda o crónica que llevan a una alteración de la composición corporal y disminución en la función biológica.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Jensen GL et al, </a:t>
            </a:r>
            <a:r>
              <a:rPr lang="es-ES_tradnl" sz="1200" dirty="0" err="1"/>
              <a:t>Malnutrition</a:t>
            </a:r>
            <a:r>
              <a:rPr lang="es-ES_tradnl" sz="1200" dirty="0"/>
              <a:t> </a:t>
            </a:r>
            <a:r>
              <a:rPr lang="es-ES_tradnl" sz="1200" dirty="0" err="1"/>
              <a:t>syndromes</a:t>
            </a:r>
            <a:r>
              <a:rPr lang="es-ES_tradnl" sz="1200" dirty="0"/>
              <a:t>: a </a:t>
            </a:r>
            <a:r>
              <a:rPr lang="es-ES_tradnl" sz="1200" dirty="0" err="1"/>
              <a:t>conundrum</a:t>
            </a:r>
            <a:r>
              <a:rPr lang="es-ES_tradnl" sz="1200" dirty="0"/>
              <a:t> vs continuum. JPEN 2009, 33(6): 710-6</a:t>
            </a:r>
            <a:r>
              <a:rPr lang="es-CO" baseline="0" dirty="0"/>
              <a:t> </a:t>
            </a:r>
            <a:endParaRPr lang="es-CO"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9</a:t>
            </a:fld>
            <a:endParaRPr lang="es-CO"/>
          </a:p>
        </p:txBody>
      </p:sp>
    </p:spTree>
    <p:extLst>
      <p:ext uri="{BB962C8B-B14F-4D97-AF65-F5344CB8AC3E}">
        <p14:creationId xmlns:p14="http://schemas.microsoft.com/office/powerpoint/2010/main" val="2852185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Al igual que la propuesta anterior, solo recordar mas no centrarse mucho en el tema diagnóstico.</a:t>
            </a:r>
          </a:p>
          <a:p>
            <a:endParaRPr lang="es-ES_tradnl" dirty="0"/>
          </a:p>
          <a:p>
            <a:r>
              <a:rPr lang="es-ES_tradnl" dirty="0"/>
              <a:t>En la ESPEN hacen un diagrama</a:t>
            </a:r>
            <a:r>
              <a:rPr lang="es-ES_tradnl" baseline="0" dirty="0"/>
              <a:t> incluyendo otra clasificación: después de aplicar una herramienta de tamizaje que da un riesgo nutricional y luego de una valoración en la que se hace diagnóstico de malnutrición/desnutrición que puede ocurrir por enfermedad, mala ingesta, edad o una combinación de las tres. Esta </a:t>
            </a:r>
            <a:r>
              <a:rPr lang="es-ES_tradnl" baseline="0" dirty="0" err="1"/>
              <a:t>subclasificación</a:t>
            </a:r>
            <a:r>
              <a:rPr lang="es-ES_tradnl" baseline="0" dirty="0"/>
              <a:t> es importante para definir el tratamiento. La primera es una malnutrición ocasionada por un proceso patológico asociado, en donde la inflamación juega un papel importante en las alteraciones nutricionales. El grado de la respuesta metabólica define el grado de catabolismo. La inflamación aguda y la crónica, esta última es un término homólogo al de caquexia.</a:t>
            </a:r>
          </a:p>
          <a:p>
            <a:r>
              <a:rPr lang="es-ES_tradnl" baseline="0" dirty="0"/>
              <a:t>Está la malnutrición relacionada con enfermedad sin inflamación: aquí la inflamación no hace parte del proceso de la enfermedad y la pérdida de peso se presenta por otro proceso que impide la ingesta como la disfagia por enfermedades neurológicas, ACV, intestino corto, malabsorción, etc. Aquí la inflamación juega un papel importante en el inicio pero no en la continuación de la enfermedad.</a:t>
            </a:r>
          </a:p>
          <a:p>
            <a:endParaRPr lang="es-ES_tradnl" baseline="0" dirty="0"/>
          </a:p>
          <a:p>
            <a:r>
              <a:rPr lang="es-ES_tradnl" baseline="0" dirty="0"/>
              <a:t>En la malnutrición sin enfermedad encontramos la malnutrición por </a:t>
            </a:r>
            <a:r>
              <a:rPr lang="es-ES_tradnl" baseline="0" dirty="0" err="1"/>
              <a:t>deprivación</a:t>
            </a:r>
            <a:r>
              <a:rPr lang="es-ES_tradnl" baseline="0" dirty="0"/>
              <a:t> y otra en las que puede hacer comida pero no están las condiciones para recibirla como </a:t>
            </a:r>
            <a:r>
              <a:rPr lang="es-ES_tradnl" baseline="0" dirty="0" err="1"/>
              <a:t>autonegliencia</a:t>
            </a:r>
            <a:r>
              <a:rPr lang="es-ES_tradnl" baseline="0" dirty="0"/>
              <a:t>, prisiones, mala dentición, problemas sociales, huelgas de hambre, etc.</a:t>
            </a:r>
            <a:endParaRPr lang="es-ES_tradnl" dirty="0"/>
          </a:p>
          <a:p>
            <a:endParaRPr lang="es-CO" dirty="0"/>
          </a:p>
        </p:txBody>
      </p:sp>
      <p:sp>
        <p:nvSpPr>
          <p:cNvPr id="4" name="Marcador de número de diapositiva 3"/>
          <p:cNvSpPr>
            <a:spLocks noGrp="1"/>
          </p:cNvSpPr>
          <p:nvPr>
            <p:ph type="sldNum" sz="quarter" idx="5"/>
          </p:nvPr>
        </p:nvSpPr>
        <p:spPr/>
        <p:txBody>
          <a:bodyPr/>
          <a:lstStyle/>
          <a:p>
            <a:fld id="{2523ED79-3783-904F-9F4B-73984C85476A}" type="slidenum">
              <a:rPr lang="es-CO" smtClean="0"/>
              <a:t>10</a:t>
            </a:fld>
            <a:endParaRPr lang="es-CO"/>
          </a:p>
        </p:txBody>
      </p:sp>
    </p:spTree>
    <p:extLst>
      <p:ext uri="{BB962C8B-B14F-4D97-AF65-F5344CB8AC3E}">
        <p14:creationId xmlns:p14="http://schemas.microsoft.com/office/powerpoint/2010/main" val="3812267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t>19/10/20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3028817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t>19/10/20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422888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t>19/10/20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2182003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t>19/10/20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3258059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F3291CC8-1BF0-4D39-8BF8-9394A21365EB}" type="datetimeFigureOut">
              <a:rPr lang="es-CO" smtClean="0"/>
              <a:t>19/10/20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2173147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F3291CC8-1BF0-4D39-8BF8-9394A21365EB}" type="datetimeFigureOut">
              <a:rPr lang="es-CO" smtClean="0"/>
              <a:t>19/10/20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3508100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F3291CC8-1BF0-4D39-8BF8-9394A21365EB}" type="datetimeFigureOut">
              <a:rPr lang="es-CO" smtClean="0"/>
              <a:t>19/10/20</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2685846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F3291CC8-1BF0-4D39-8BF8-9394A21365EB}" type="datetimeFigureOut">
              <a:rPr lang="es-CO" smtClean="0"/>
              <a:t>19/10/20</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1054396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3291CC8-1BF0-4D39-8BF8-9394A21365EB}" type="datetimeFigureOut">
              <a:rPr lang="es-CO" smtClean="0"/>
              <a:t>19/10/20</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C29DFD6-0408-4F50-AD43-A578F038F630}" type="slidenum">
              <a:rPr lang="es-CO" smtClean="0"/>
              <a:t>‹Nº›</a:t>
            </a:fld>
            <a:endParaRPr lang="es-CO" dirty="0"/>
          </a:p>
        </p:txBody>
      </p:sp>
    </p:spTree>
    <p:extLst>
      <p:ext uri="{BB962C8B-B14F-4D97-AF65-F5344CB8AC3E}">
        <p14:creationId xmlns:p14="http://schemas.microsoft.com/office/powerpoint/2010/main" val="1303316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F3291CC8-1BF0-4D39-8BF8-9394A21365EB}" type="datetimeFigureOut">
              <a:rPr lang="es-CO" smtClean="0"/>
              <a:t>19/10/20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105344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F3291CC8-1BF0-4D39-8BF8-9394A21365EB}" type="datetimeFigureOut">
              <a:rPr lang="es-CO" smtClean="0"/>
              <a:t>19/10/20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329230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291CC8-1BF0-4D39-8BF8-9394A21365EB}" type="datetimeFigureOut">
              <a:rPr lang="es-CO" smtClean="0"/>
              <a:t>19/10/20</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29DFD6-0408-4F50-AD43-A578F038F630}" type="slidenum">
              <a:rPr lang="es-CO" smtClean="0"/>
              <a:t>‹Nº›</a:t>
            </a:fld>
            <a:endParaRPr lang="es-CO"/>
          </a:p>
        </p:txBody>
      </p:sp>
    </p:spTree>
    <p:extLst>
      <p:ext uri="{BB962C8B-B14F-4D97-AF65-F5344CB8AC3E}">
        <p14:creationId xmlns:p14="http://schemas.microsoft.com/office/powerpoint/2010/main" val="223531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3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0.tiff"/><Relationship Id="rId4" Type="http://schemas.openxmlformats.org/officeDocument/2006/relationships/image" Target="../media/image9.tiff"/></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091EA43-D624-49B7-A77C-6FAF0A3C4B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8" y="0"/>
            <a:ext cx="12186584" cy="6858000"/>
          </a:xfrm>
          <a:prstGeom prst="rect">
            <a:avLst/>
          </a:prstGeom>
        </p:spPr>
      </p:pic>
      <p:sp>
        <p:nvSpPr>
          <p:cNvPr id="2" name="Título 1"/>
          <p:cNvSpPr>
            <a:spLocks noGrp="1"/>
          </p:cNvSpPr>
          <p:nvPr>
            <p:ph type="title"/>
          </p:nvPr>
        </p:nvSpPr>
        <p:spPr>
          <a:xfrm>
            <a:off x="7643192" y="728721"/>
            <a:ext cx="4396529" cy="1289108"/>
          </a:xfrm>
        </p:spPr>
        <p:txBody>
          <a:bodyPr>
            <a:normAutofit/>
          </a:bodyPr>
          <a:lstStyle/>
          <a:p>
            <a:r>
              <a:rPr lang="es-CO" sz="3000" b="1" dirty="0">
                <a:solidFill>
                  <a:schemeClr val="bg1"/>
                </a:solidFill>
                <a:latin typeface="Verdana" panose="020B0604030504040204" pitchFamily="34" charset="0"/>
                <a:ea typeface="Verdana" panose="020B0604030504040204" pitchFamily="34" charset="0"/>
              </a:rPr>
              <a:t>SUPLEMENTACIÓN</a:t>
            </a:r>
          </a:p>
        </p:txBody>
      </p:sp>
      <p:sp>
        <p:nvSpPr>
          <p:cNvPr id="3" name="Marcador de contenido 2"/>
          <p:cNvSpPr>
            <a:spLocks noGrp="1"/>
          </p:cNvSpPr>
          <p:nvPr>
            <p:ph idx="1"/>
          </p:nvPr>
        </p:nvSpPr>
        <p:spPr>
          <a:xfrm>
            <a:off x="7044726" y="3976023"/>
            <a:ext cx="4994995" cy="1289108"/>
          </a:xfrm>
        </p:spPr>
        <p:txBody>
          <a:bodyPr>
            <a:normAutofit lnSpcReduction="10000"/>
          </a:bodyPr>
          <a:lstStyle/>
          <a:p>
            <a:pPr marL="0" indent="0" algn="ctr">
              <a:lnSpc>
                <a:spcPct val="120000"/>
              </a:lnSpc>
              <a:buNone/>
            </a:pPr>
            <a:r>
              <a:rPr lang="es-CO" sz="2400" b="1" dirty="0">
                <a:solidFill>
                  <a:schemeClr val="bg1"/>
                </a:solidFill>
                <a:latin typeface="Arial" panose="020B0604020202020204" pitchFamily="34" charset="0"/>
                <a:cs typeface="Arial" panose="020B0604020202020204" pitchFamily="34" charset="0"/>
              </a:rPr>
              <a:t>Modificaciones Metabólicas durante la Enfermedad y el Envejecimiento</a:t>
            </a:r>
            <a:endParaRPr lang="es-CO"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7216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A511F09-AEE8-6A46-8E70-ED6579A73D92}"/>
              </a:ext>
            </a:extLst>
          </p:cNvPr>
          <p:cNvSpPr txBox="1"/>
          <p:nvPr/>
        </p:nvSpPr>
        <p:spPr>
          <a:xfrm>
            <a:off x="-85724" y="288073"/>
            <a:ext cx="12191999" cy="584775"/>
          </a:xfrm>
          <a:prstGeom prst="rect">
            <a:avLst/>
          </a:prstGeom>
          <a:noFill/>
        </p:spPr>
        <p:txBody>
          <a:bodyPr wrap="square" rtlCol="0">
            <a:spAutoFit/>
          </a:bodyPr>
          <a:lstStyle/>
          <a:p>
            <a:pPr algn="ctr"/>
            <a:r>
              <a:rPr lang="es-ES_tradnl" sz="3200" b="1" dirty="0">
                <a:solidFill>
                  <a:srgbClr val="7030A0"/>
                </a:solidFill>
                <a:latin typeface="Arial" panose="020B0604020202020204" pitchFamily="34" charset="0"/>
                <a:cs typeface="Arial" panose="020B0604020202020204" pitchFamily="34" charset="0"/>
              </a:rPr>
              <a:t>Árbol diagnóstico de la malnutrición</a:t>
            </a:r>
          </a:p>
        </p:txBody>
      </p:sp>
      <p:graphicFrame>
        <p:nvGraphicFramePr>
          <p:cNvPr id="5" name="Diagrama 4">
            <a:extLst>
              <a:ext uri="{FF2B5EF4-FFF2-40B4-BE49-F238E27FC236}">
                <a16:creationId xmlns:a16="http://schemas.microsoft.com/office/drawing/2014/main" id="{FF86B177-7B29-8A4F-B5F2-6CEE9ACEEBFF}"/>
              </a:ext>
            </a:extLst>
          </p:cNvPr>
          <p:cNvGraphicFramePr/>
          <p:nvPr>
            <p:extLst>
              <p:ext uri="{D42A27DB-BD31-4B8C-83A1-F6EECF244321}">
                <p14:modId xmlns:p14="http://schemas.microsoft.com/office/powerpoint/2010/main" val="567006110"/>
              </p:ext>
            </p:extLst>
          </p:nvPr>
        </p:nvGraphicFramePr>
        <p:xfrm>
          <a:off x="1917450" y="1233688"/>
          <a:ext cx="8611031" cy="5154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ángulo redondeado 6">
            <a:extLst>
              <a:ext uri="{FF2B5EF4-FFF2-40B4-BE49-F238E27FC236}">
                <a16:creationId xmlns:a16="http://schemas.microsoft.com/office/drawing/2014/main" id="{8687BEA0-B942-9A4E-9D2D-A12CA3964B0A}"/>
              </a:ext>
            </a:extLst>
          </p:cNvPr>
          <p:cNvSpPr/>
          <p:nvPr/>
        </p:nvSpPr>
        <p:spPr>
          <a:xfrm>
            <a:off x="2419673" y="2711430"/>
            <a:ext cx="5112568" cy="1489096"/>
          </a:xfrm>
          <a:prstGeom prst="roundRect">
            <a:avLst/>
          </a:prstGeom>
          <a:noFill/>
          <a:ln w="34925">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 name="CuadroTexto 7">
            <a:extLst>
              <a:ext uri="{FF2B5EF4-FFF2-40B4-BE49-F238E27FC236}">
                <a16:creationId xmlns:a16="http://schemas.microsoft.com/office/drawing/2014/main" id="{CBBB1CD8-6CC7-8B43-9523-F65CEFF594D7}"/>
              </a:ext>
            </a:extLst>
          </p:cNvPr>
          <p:cNvSpPr txBox="1"/>
          <p:nvPr/>
        </p:nvSpPr>
        <p:spPr>
          <a:xfrm>
            <a:off x="6928638" y="5928114"/>
            <a:ext cx="3234124" cy="246221"/>
          </a:xfrm>
          <a:prstGeom prst="rect">
            <a:avLst/>
          </a:prstGeom>
          <a:noFill/>
        </p:spPr>
        <p:txBody>
          <a:bodyPr wrap="square" rtlCol="0">
            <a:spAutoFit/>
          </a:bodyPr>
          <a:lstStyle/>
          <a:p>
            <a:r>
              <a:rPr lang="es-CO" sz="1000" dirty="0">
                <a:latin typeface="Arial" panose="020B0604020202020204" pitchFamily="34" charset="0"/>
                <a:cs typeface="Arial" panose="020B0604020202020204" pitchFamily="34" charset="0"/>
              </a:rPr>
              <a:t>Cederholm T. Et al. Clinical Nutrition 36 (2017) 49-64</a:t>
            </a:r>
          </a:p>
        </p:txBody>
      </p:sp>
    </p:spTree>
    <p:extLst>
      <p:ext uri="{BB962C8B-B14F-4D97-AF65-F5344CB8AC3E}">
        <p14:creationId xmlns:p14="http://schemas.microsoft.com/office/powerpoint/2010/main" val="412035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5F5416C9-AE72-724D-B384-EB6F698CB36C}"/>
              </a:ext>
            </a:extLst>
          </p:cNvPr>
          <p:cNvSpPr txBox="1"/>
          <p:nvPr/>
        </p:nvSpPr>
        <p:spPr>
          <a:xfrm>
            <a:off x="1597390" y="774676"/>
            <a:ext cx="8429625" cy="584775"/>
          </a:xfrm>
          <a:prstGeom prst="rect">
            <a:avLst/>
          </a:prstGeom>
          <a:noFill/>
        </p:spPr>
        <p:txBody>
          <a:bodyPr wrap="square" rtlCol="0">
            <a:spAutoFit/>
          </a:bodyPr>
          <a:lstStyle/>
          <a:p>
            <a:pPr algn="ctr"/>
            <a:r>
              <a:rPr lang="en-US" sz="3200" b="1" dirty="0">
                <a:solidFill>
                  <a:srgbClr val="7030A0"/>
                </a:solidFill>
                <a:latin typeface="Arial" panose="020B0604020202020204" pitchFamily="34" charset="0"/>
                <a:cs typeface="Arial" panose="020B0604020202020204" pitchFamily="34" charset="0"/>
              </a:rPr>
              <a:t>Respuesta </a:t>
            </a:r>
            <a:r>
              <a:rPr lang="en-US" sz="3200" b="1" dirty="0" err="1">
                <a:solidFill>
                  <a:srgbClr val="7030A0"/>
                </a:solidFill>
                <a:latin typeface="Arial" panose="020B0604020202020204" pitchFamily="34" charset="0"/>
                <a:cs typeface="Arial" panose="020B0604020202020204" pitchFamily="34" charset="0"/>
              </a:rPr>
              <a:t>metabólica</a:t>
            </a:r>
            <a:r>
              <a:rPr lang="en-US" sz="3200" b="1" dirty="0">
                <a:solidFill>
                  <a:srgbClr val="7030A0"/>
                </a:solidFill>
                <a:latin typeface="Arial" panose="020B0604020202020204" pitchFamily="34" charset="0"/>
                <a:cs typeface="Arial" panose="020B0604020202020204" pitchFamily="34" charset="0"/>
              </a:rPr>
              <a:t> al </a:t>
            </a:r>
            <a:r>
              <a:rPr lang="en-US" sz="3200" b="1" dirty="0" err="1">
                <a:solidFill>
                  <a:srgbClr val="7030A0"/>
                </a:solidFill>
                <a:latin typeface="Arial" panose="020B0604020202020204" pitchFamily="34" charset="0"/>
                <a:cs typeface="Arial" panose="020B0604020202020204" pitchFamily="34" charset="0"/>
              </a:rPr>
              <a:t>ayuno</a:t>
            </a:r>
            <a:r>
              <a:rPr lang="en-US" sz="3200" b="1" dirty="0">
                <a:solidFill>
                  <a:srgbClr val="7030A0"/>
                </a:solidFill>
                <a:latin typeface="Arial" panose="020B0604020202020204" pitchFamily="34" charset="0"/>
                <a:cs typeface="Arial" panose="020B0604020202020204" pitchFamily="34" charset="0"/>
              </a:rPr>
              <a:t> y el </a:t>
            </a:r>
            <a:r>
              <a:rPr lang="en-US" sz="3200" b="1" dirty="0" err="1">
                <a:solidFill>
                  <a:srgbClr val="7030A0"/>
                </a:solidFill>
                <a:latin typeface="Arial" panose="020B0604020202020204" pitchFamily="34" charset="0"/>
                <a:cs typeface="Arial" panose="020B0604020202020204" pitchFamily="34" charset="0"/>
              </a:rPr>
              <a:t>estrés</a:t>
            </a:r>
            <a:endParaRPr lang="en-US" sz="3200" b="1" dirty="0">
              <a:solidFill>
                <a:srgbClr val="7030A0"/>
              </a:solidFill>
              <a:latin typeface="Arial" panose="020B0604020202020204" pitchFamily="34" charset="0"/>
              <a:cs typeface="Arial" panose="020B0604020202020204" pitchFamily="34" charset="0"/>
            </a:endParaRPr>
          </a:p>
        </p:txBody>
      </p:sp>
      <p:graphicFrame>
        <p:nvGraphicFramePr>
          <p:cNvPr id="5" name="Table 5">
            <a:extLst>
              <a:ext uri="{FF2B5EF4-FFF2-40B4-BE49-F238E27FC236}">
                <a16:creationId xmlns:a16="http://schemas.microsoft.com/office/drawing/2014/main" id="{8532B5B8-8784-F94A-8F19-F2233ED1BEAC}"/>
              </a:ext>
            </a:extLst>
          </p:cNvPr>
          <p:cNvGraphicFramePr>
            <a:graphicFrameLocks noGrp="1"/>
          </p:cNvGraphicFramePr>
          <p:nvPr>
            <p:extLst>
              <p:ext uri="{D42A27DB-BD31-4B8C-83A1-F6EECF244321}">
                <p14:modId xmlns:p14="http://schemas.microsoft.com/office/powerpoint/2010/main" val="3439481650"/>
              </p:ext>
            </p:extLst>
          </p:nvPr>
        </p:nvGraphicFramePr>
        <p:xfrm>
          <a:off x="1940290" y="1466434"/>
          <a:ext cx="7532322" cy="4114800"/>
        </p:xfrm>
        <a:graphic>
          <a:graphicData uri="http://schemas.openxmlformats.org/drawingml/2006/table">
            <a:tbl>
              <a:tblPr firstRow="1" bandRow="1">
                <a:tableStyleId>{6E25E649-3F16-4E02-A733-19D2CDBF48F0}</a:tableStyleId>
              </a:tblPr>
              <a:tblGrid>
                <a:gridCol w="3698045">
                  <a:extLst>
                    <a:ext uri="{9D8B030D-6E8A-4147-A177-3AD203B41FA5}">
                      <a16:colId xmlns:a16="http://schemas.microsoft.com/office/drawing/2014/main" val="20000"/>
                    </a:ext>
                  </a:extLst>
                </a:gridCol>
                <a:gridCol w="1750869">
                  <a:extLst>
                    <a:ext uri="{9D8B030D-6E8A-4147-A177-3AD203B41FA5}">
                      <a16:colId xmlns:a16="http://schemas.microsoft.com/office/drawing/2014/main" val="20001"/>
                    </a:ext>
                  </a:extLst>
                </a:gridCol>
                <a:gridCol w="2083408">
                  <a:extLst>
                    <a:ext uri="{9D8B030D-6E8A-4147-A177-3AD203B41FA5}">
                      <a16:colId xmlns:a16="http://schemas.microsoft.com/office/drawing/2014/main" val="20002"/>
                    </a:ext>
                  </a:extLst>
                </a:gridCol>
              </a:tblGrid>
              <a:tr h="456264">
                <a:tc>
                  <a:txBody>
                    <a:bodyPr/>
                    <a:lstStyle/>
                    <a:p>
                      <a:endParaRPr lang="en-US" dirty="0">
                        <a:solidFill>
                          <a:schemeClr val="bg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ctr"/>
                      <a:r>
                        <a:rPr lang="en-US" sz="2400" dirty="0" err="1">
                          <a:solidFill>
                            <a:schemeClr val="bg1"/>
                          </a:solidFill>
                          <a:latin typeface="Arial" panose="020B0604020202020204" pitchFamily="34" charset="0"/>
                          <a:cs typeface="Arial" panose="020B0604020202020204" pitchFamily="34" charset="0"/>
                        </a:rPr>
                        <a:t>Ayuno</a:t>
                      </a:r>
                      <a:endParaRPr lang="en-US" sz="2400" dirty="0">
                        <a:solidFill>
                          <a:schemeClr val="bg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ctr"/>
                      <a:r>
                        <a:rPr lang="en-US" sz="2400" b="1" dirty="0">
                          <a:solidFill>
                            <a:schemeClr val="bg1"/>
                          </a:solidFill>
                          <a:latin typeface="Arial" panose="020B0604020202020204" pitchFamily="34" charset="0"/>
                          <a:cs typeface="Arial" panose="020B0604020202020204" pitchFamily="34" charset="0"/>
                        </a:rPr>
                        <a:t>Stress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10000"/>
                  </a:ext>
                </a:extLst>
              </a:tr>
              <a:tr h="456264">
                <a:tc>
                  <a:txBody>
                    <a:bodyPr/>
                    <a:lstStyle/>
                    <a:p>
                      <a:r>
                        <a:rPr lang="en-US" sz="2400" b="0" dirty="0" err="1">
                          <a:latin typeface="Arial" panose="020B0604020202020204" pitchFamily="34" charset="0"/>
                          <a:cs typeface="Arial" panose="020B0604020202020204" pitchFamily="34" charset="0"/>
                        </a:rPr>
                        <a:t>Tasa</a:t>
                      </a:r>
                      <a:r>
                        <a:rPr lang="en-US" sz="2400" b="0" dirty="0">
                          <a:latin typeface="Arial" panose="020B0604020202020204" pitchFamily="34" charset="0"/>
                          <a:cs typeface="Arial" panose="020B0604020202020204" pitchFamily="34" charset="0"/>
                        </a:rPr>
                        <a:t> </a:t>
                      </a:r>
                      <a:r>
                        <a:rPr lang="en-US" sz="2400" b="0" dirty="0" err="1">
                          <a:latin typeface="Arial" panose="020B0604020202020204" pitchFamily="34" charset="0"/>
                          <a:cs typeface="Arial" panose="020B0604020202020204" pitchFamily="34" charset="0"/>
                        </a:rPr>
                        <a:t>Metabólica</a:t>
                      </a:r>
                      <a:endParaRPr lang="en-US" sz="24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6264">
                <a:tc>
                  <a:txBody>
                    <a:bodyPr/>
                    <a:lstStyle/>
                    <a:p>
                      <a:r>
                        <a:rPr lang="en-US" sz="2400" b="0" dirty="0" err="1">
                          <a:latin typeface="Arial" panose="020B0604020202020204" pitchFamily="34" charset="0"/>
                          <a:cs typeface="Arial" panose="020B0604020202020204" pitchFamily="34" charset="0"/>
                        </a:rPr>
                        <a:t>Catabolismo</a:t>
                      </a:r>
                      <a:r>
                        <a:rPr lang="en-US" sz="2400" b="0" dirty="0">
                          <a:latin typeface="Arial" panose="020B0604020202020204" pitchFamily="34" charset="0"/>
                          <a:cs typeface="Arial" panose="020B0604020202020204" pitchFamily="34" charset="0"/>
                        </a:rPr>
                        <a:t> </a:t>
                      </a:r>
                      <a:r>
                        <a:rPr lang="en-US" sz="2400" b="0" dirty="0" err="1">
                          <a:latin typeface="Arial" panose="020B0604020202020204" pitchFamily="34" charset="0"/>
                          <a:cs typeface="Arial" panose="020B0604020202020204" pitchFamily="34" charset="0"/>
                        </a:rPr>
                        <a:t>Proteico</a:t>
                      </a:r>
                      <a:endParaRPr lang="en-US" sz="24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56264">
                <a:tc>
                  <a:txBody>
                    <a:bodyPr/>
                    <a:lstStyle/>
                    <a:p>
                      <a:r>
                        <a:rPr lang="en-US" sz="2400" b="0" i="0" dirty="0" err="1">
                          <a:latin typeface="Arial" panose="020B0604020202020204" pitchFamily="34" charset="0"/>
                          <a:cs typeface="Arial" panose="020B0604020202020204" pitchFamily="34" charset="0"/>
                        </a:rPr>
                        <a:t>Síntesis</a:t>
                      </a:r>
                      <a:r>
                        <a:rPr lang="en-US" sz="2400" b="0" i="0" dirty="0">
                          <a:latin typeface="Arial" panose="020B0604020202020204" pitchFamily="34" charset="0"/>
                          <a:cs typeface="Arial" panose="020B0604020202020204" pitchFamily="34" charset="0"/>
                        </a:rPr>
                        <a:t> </a:t>
                      </a:r>
                      <a:r>
                        <a:rPr lang="en-US" sz="2400" b="0" i="0" dirty="0" err="1">
                          <a:latin typeface="Arial" panose="020B0604020202020204" pitchFamily="34" charset="0"/>
                          <a:cs typeface="Arial" panose="020B0604020202020204" pitchFamily="34" charset="0"/>
                        </a:rPr>
                        <a:t>Proteica</a:t>
                      </a:r>
                      <a:endParaRPr lang="en-US" sz="24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56264">
                <a:tc>
                  <a:txBody>
                    <a:bodyPr/>
                    <a:lstStyle/>
                    <a:p>
                      <a:r>
                        <a:rPr lang="en-US" sz="2400" b="0" dirty="0">
                          <a:latin typeface="Arial" panose="020B0604020202020204" pitchFamily="34" charset="0"/>
                          <a:cs typeface="Arial" panose="020B0604020202020204" pitchFamily="34" charset="0"/>
                        </a:rPr>
                        <a:t>Balance de </a:t>
                      </a:r>
                      <a:r>
                        <a:rPr lang="en-US" sz="2400" b="0" dirty="0" err="1">
                          <a:latin typeface="Arial" panose="020B0604020202020204" pitchFamily="34" charset="0"/>
                          <a:cs typeface="Arial" panose="020B0604020202020204" pitchFamily="34" charset="0"/>
                        </a:rPr>
                        <a:t>Nitrógeno</a:t>
                      </a:r>
                      <a:endParaRPr lang="en-US" sz="24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56264">
                <a:tc>
                  <a:txBody>
                    <a:bodyPr/>
                    <a:lstStyle/>
                    <a:p>
                      <a:r>
                        <a:rPr lang="en-US" sz="2400" b="0" dirty="0" err="1">
                          <a:latin typeface="Arial" panose="020B0604020202020204" pitchFamily="34" charset="0"/>
                          <a:cs typeface="Arial" panose="020B0604020202020204" pitchFamily="34" charset="0"/>
                        </a:rPr>
                        <a:t>Gluconeogénesis</a:t>
                      </a:r>
                      <a:endParaRPr lang="en-US" sz="24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56264">
                <a:tc>
                  <a:txBody>
                    <a:bodyPr/>
                    <a:lstStyle/>
                    <a:p>
                      <a:r>
                        <a:rPr lang="en-US" sz="2400" b="0" dirty="0" err="1">
                          <a:latin typeface="Arial" panose="020B0604020202020204" pitchFamily="34" charset="0"/>
                          <a:cs typeface="Arial" panose="020B0604020202020204" pitchFamily="34" charset="0"/>
                        </a:rPr>
                        <a:t>Cetosis</a:t>
                      </a:r>
                      <a:endParaRPr lang="en-US" sz="24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a:solidFill>
                            <a:schemeClr val="tx1"/>
                          </a:solidFill>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56264">
                <a:tc>
                  <a:txBody>
                    <a:bodyPr/>
                    <a:lstStyle/>
                    <a:p>
                      <a:r>
                        <a:rPr lang="en-US" sz="2400" b="0" dirty="0" err="1">
                          <a:latin typeface="Arial" panose="020B0604020202020204" pitchFamily="34" charset="0"/>
                          <a:cs typeface="Arial" panose="020B0604020202020204" pitchFamily="34" charset="0"/>
                        </a:rPr>
                        <a:t>Glicemia</a:t>
                      </a:r>
                      <a:endParaRPr lang="en-US" sz="24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56264">
                <a:tc>
                  <a:txBody>
                    <a:bodyPr/>
                    <a:lstStyle/>
                    <a:p>
                      <a:r>
                        <a:rPr lang="en-US" sz="2400" b="0" dirty="0" err="1">
                          <a:latin typeface="Arial" panose="020B0604020202020204" pitchFamily="34" charset="0"/>
                          <a:cs typeface="Arial" panose="020B0604020202020204" pitchFamily="34" charset="0"/>
                        </a:rPr>
                        <a:t>Albúmina</a:t>
                      </a:r>
                      <a:r>
                        <a:rPr lang="en-US" sz="2400" b="0" dirty="0">
                          <a:latin typeface="Arial" panose="020B0604020202020204" pitchFamily="34" charset="0"/>
                          <a:cs typeface="Arial" panose="020B0604020202020204" pitchFamily="34" charset="0"/>
                        </a:rPr>
                        <a:t> </a:t>
                      </a:r>
                      <a:r>
                        <a:rPr lang="en-US" sz="2400" b="0" dirty="0" err="1">
                          <a:latin typeface="Arial" panose="020B0604020202020204" pitchFamily="34" charset="0"/>
                          <a:cs typeface="Arial" panose="020B0604020202020204" pitchFamily="34" charset="0"/>
                        </a:rPr>
                        <a:t>Plasmática</a:t>
                      </a:r>
                      <a:endParaRPr lang="en-US" sz="24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a:solidFill>
                            <a:schemeClr val="tx1"/>
                          </a:solidFill>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6" name="Down Arrow 7">
            <a:extLst>
              <a:ext uri="{FF2B5EF4-FFF2-40B4-BE49-F238E27FC236}">
                <a16:creationId xmlns:a16="http://schemas.microsoft.com/office/drawing/2014/main" id="{C7DBF87A-C638-4843-8F69-5D343F327431}"/>
              </a:ext>
            </a:extLst>
          </p:cNvPr>
          <p:cNvSpPr/>
          <p:nvPr/>
        </p:nvSpPr>
        <p:spPr>
          <a:xfrm>
            <a:off x="6549376" y="2025993"/>
            <a:ext cx="134259" cy="186653"/>
          </a:xfrm>
          <a:prstGeom prst="down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own Arrow 14">
            <a:extLst>
              <a:ext uri="{FF2B5EF4-FFF2-40B4-BE49-F238E27FC236}">
                <a16:creationId xmlns:a16="http://schemas.microsoft.com/office/drawing/2014/main" id="{AA3E644B-1F7B-014A-A92E-BB815A8509D7}"/>
              </a:ext>
            </a:extLst>
          </p:cNvPr>
          <p:cNvSpPr/>
          <p:nvPr/>
        </p:nvSpPr>
        <p:spPr>
          <a:xfrm>
            <a:off x="8536042" y="5315995"/>
            <a:ext cx="134259" cy="186653"/>
          </a:xfrm>
          <a:prstGeom prst="down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own Arrow 15">
            <a:extLst>
              <a:ext uri="{FF2B5EF4-FFF2-40B4-BE49-F238E27FC236}">
                <a16:creationId xmlns:a16="http://schemas.microsoft.com/office/drawing/2014/main" id="{A45B5C51-D693-A448-AF0D-111CFC5A1F9B}"/>
              </a:ext>
            </a:extLst>
          </p:cNvPr>
          <p:cNvSpPr/>
          <p:nvPr/>
        </p:nvSpPr>
        <p:spPr>
          <a:xfrm>
            <a:off x="8557204" y="3399530"/>
            <a:ext cx="134259" cy="186653"/>
          </a:xfrm>
          <a:prstGeom prst="down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16">
            <a:extLst>
              <a:ext uri="{FF2B5EF4-FFF2-40B4-BE49-F238E27FC236}">
                <a16:creationId xmlns:a16="http://schemas.microsoft.com/office/drawing/2014/main" id="{F8E3862D-648E-724D-A8F3-1AE6DF4A7EF8}"/>
              </a:ext>
            </a:extLst>
          </p:cNvPr>
          <p:cNvSpPr/>
          <p:nvPr/>
        </p:nvSpPr>
        <p:spPr>
          <a:xfrm>
            <a:off x="8322103" y="3399205"/>
            <a:ext cx="134259" cy="186653"/>
          </a:xfrm>
          <a:prstGeom prst="down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own Arrow 17">
            <a:extLst>
              <a:ext uri="{FF2B5EF4-FFF2-40B4-BE49-F238E27FC236}">
                <a16:creationId xmlns:a16="http://schemas.microsoft.com/office/drawing/2014/main" id="{4C8BD2B7-B487-F442-A30E-37CA079D3A23}"/>
              </a:ext>
            </a:extLst>
          </p:cNvPr>
          <p:cNvSpPr/>
          <p:nvPr/>
        </p:nvSpPr>
        <p:spPr>
          <a:xfrm>
            <a:off x="6549376" y="2492810"/>
            <a:ext cx="134259" cy="186653"/>
          </a:xfrm>
          <a:prstGeom prst="down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Down Arrow 18">
            <a:extLst>
              <a:ext uri="{FF2B5EF4-FFF2-40B4-BE49-F238E27FC236}">
                <a16:creationId xmlns:a16="http://schemas.microsoft.com/office/drawing/2014/main" id="{CA5C41B7-86D6-594E-AF3C-067073F40045}"/>
              </a:ext>
            </a:extLst>
          </p:cNvPr>
          <p:cNvSpPr/>
          <p:nvPr/>
        </p:nvSpPr>
        <p:spPr>
          <a:xfrm>
            <a:off x="6549376" y="3021543"/>
            <a:ext cx="134259" cy="186653"/>
          </a:xfrm>
          <a:prstGeom prst="down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own Arrow 19">
            <a:extLst>
              <a:ext uri="{FF2B5EF4-FFF2-40B4-BE49-F238E27FC236}">
                <a16:creationId xmlns:a16="http://schemas.microsoft.com/office/drawing/2014/main" id="{FE40B950-CC5D-1F4F-B92C-F7D872C9A97D}"/>
              </a:ext>
            </a:extLst>
          </p:cNvPr>
          <p:cNvSpPr/>
          <p:nvPr/>
        </p:nvSpPr>
        <p:spPr>
          <a:xfrm>
            <a:off x="6549376" y="3476933"/>
            <a:ext cx="134259" cy="186653"/>
          </a:xfrm>
          <a:prstGeom prst="down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wn Arrow 20">
            <a:extLst>
              <a:ext uri="{FF2B5EF4-FFF2-40B4-BE49-F238E27FC236}">
                <a16:creationId xmlns:a16="http://schemas.microsoft.com/office/drawing/2014/main" id="{9B9C0ADD-3357-3746-8DAC-A59B74D25AFB}"/>
              </a:ext>
            </a:extLst>
          </p:cNvPr>
          <p:cNvSpPr/>
          <p:nvPr/>
        </p:nvSpPr>
        <p:spPr>
          <a:xfrm>
            <a:off x="6563665" y="3879764"/>
            <a:ext cx="134259" cy="186653"/>
          </a:xfrm>
          <a:prstGeom prst="down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wn Arrow 21">
            <a:extLst>
              <a:ext uri="{FF2B5EF4-FFF2-40B4-BE49-F238E27FC236}">
                <a16:creationId xmlns:a16="http://schemas.microsoft.com/office/drawing/2014/main" id="{348A0783-33D9-AD46-830C-DF4523C5687A}"/>
              </a:ext>
            </a:extLst>
          </p:cNvPr>
          <p:cNvSpPr/>
          <p:nvPr/>
        </p:nvSpPr>
        <p:spPr>
          <a:xfrm>
            <a:off x="6563665" y="4847371"/>
            <a:ext cx="134259" cy="186653"/>
          </a:xfrm>
          <a:prstGeom prst="down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wn Arrow 22">
            <a:extLst>
              <a:ext uri="{FF2B5EF4-FFF2-40B4-BE49-F238E27FC236}">
                <a16:creationId xmlns:a16="http://schemas.microsoft.com/office/drawing/2014/main" id="{68DF07DE-0B37-9C44-BD2F-5E5504886F33}"/>
              </a:ext>
            </a:extLst>
          </p:cNvPr>
          <p:cNvSpPr/>
          <p:nvPr/>
        </p:nvSpPr>
        <p:spPr>
          <a:xfrm>
            <a:off x="8392026" y="5315995"/>
            <a:ext cx="134259" cy="186653"/>
          </a:xfrm>
          <a:prstGeom prst="down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Up Arrow 25">
            <a:extLst>
              <a:ext uri="{FF2B5EF4-FFF2-40B4-BE49-F238E27FC236}">
                <a16:creationId xmlns:a16="http://schemas.microsoft.com/office/drawing/2014/main" id="{F0781572-772A-C345-9D3E-A2F66DDB4541}"/>
              </a:ext>
            </a:extLst>
          </p:cNvPr>
          <p:cNvSpPr/>
          <p:nvPr/>
        </p:nvSpPr>
        <p:spPr>
          <a:xfrm>
            <a:off x="8406314" y="2504142"/>
            <a:ext cx="134259" cy="186653"/>
          </a:xfrm>
          <a:prstGeom prst="up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Up Arrow 26">
            <a:extLst>
              <a:ext uri="{FF2B5EF4-FFF2-40B4-BE49-F238E27FC236}">
                <a16:creationId xmlns:a16="http://schemas.microsoft.com/office/drawing/2014/main" id="{4A4ABF14-A6C3-034B-9235-577A8D510A28}"/>
              </a:ext>
            </a:extLst>
          </p:cNvPr>
          <p:cNvSpPr/>
          <p:nvPr/>
        </p:nvSpPr>
        <p:spPr>
          <a:xfrm>
            <a:off x="8403222" y="3035833"/>
            <a:ext cx="134259" cy="186653"/>
          </a:xfrm>
          <a:prstGeom prst="up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Up Arrow 27">
            <a:extLst>
              <a:ext uri="{FF2B5EF4-FFF2-40B4-BE49-F238E27FC236}">
                <a16:creationId xmlns:a16="http://schemas.microsoft.com/office/drawing/2014/main" id="{412A6BCC-C5B5-FA4D-A067-B2CCF0FBE173}"/>
              </a:ext>
            </a:extLst>
          </p:cNvPr>
          <p:cNvSpPr/>
          <p:nvPr/>
        </p:nvSpPr>
        <p:spPr>
          <a:xfrm>
            <a:off x="8446085" y="3879756"/>
            <a:ext cx="134259" cy="186653"/>
          </a:xfrm>
          <a:prstGeom prst="up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Up Arrow 28">
            <a:extLst>
              <a:ext uri="{FF2B5EF4-FFF2-40B4-BE49-F238E27FC236}">
                <a16:creationId xmlns:a16="http://schemas.microsoft.com/office/drawing/2014/main" id="{117DAE47-0E65-1A4A-AB68-1E798ADF107A}"/>
              </a:ext>
            </a:extLst>
          </p:cNvPr>
          <p:cNvSpPr/>
          <p:nvPr/>
        </p:nvSpPr>
        <p:spPr>
          <a:xfrm>
            <a:off x="8431138" y="4847375"/>
            <a:ext cx="134259" cy="186653"/>
          </a:xfrm>
          <a:prstGeom prst="up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Up Arrow 32">
            <a:extLst>
              <a:ext uri="{FF2B5EF4-FFF2-40B4-BE49-F238E27FC236}">
                <a16:creationId xmlns:a16="http://schemas.microsoft.com/office/drawing/2014/main" id="{C358A6CC-B4CB-4B42-83B2-2C77B0ACD901}"/>
              </a:ext>
            </a:extLst>
          </p:cNvPr>
          <p:cNvSpPr/>
          <p:nvPr/>
        </p:nvSpPr>
        <p:spPr>
          <a:xfrm>
            <a:off x="6419649" y="4419821"/>
            <a:ext cx="134259" cy="186653"/>
          </a:xfrm>
          <a:prstGeom prst="up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Up Arrow 34">
            <a:extLst>
              <a:ext uri="{FF2B5EF4-FFF2-40B4-BE49-F238E27FC236}">
                <a16:creationId xmlns:a16="http://schemas.microsoft.com/office/drawing/2014/main" id="{B07E906C-6B12-8347-8629-3B6B5827E3EF}"/>
              </a:ext>
            </a:extLst>
          </p:cNvPr>
          <p:cNvSpPr/>
          <p:nvPr/>
        </p:nvSpPr>
        <p:spPr>
          <a:xfrm>
            <a:off x="6707681" y="4419821"/>
            <a:ext cx="134259" cy="186653"/>
          </a:xfrm>
          <a:prstGeom prst="up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Up Arrow 23">
            <a:extLst>
              <a:ext uri="{FF2B5EF4-FFF2-40B4-BE49-F238E27FC236}">
                <a16:creationId xmlns:a16="http://schemas.microsoft.com/office/drawing/2014/main" id="{1A106DA7-08C2-984B-9031-57E1A25A0D30}"/>
              </a:ext>
            </a:extLst>
          </p:cNvPr>
          <p:cNvSpPr/>
          <p:nvPr/>
        </p:nvSpPr>
        <p:spPr>
          <a:xfrm>
            <a:off x="8406314" y="2045672"/>
            <a:ext cx="134259" cy="186653"/>
          </a:xfrm>
          <a:prstGeom prst="up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2 Rectángulo">
            <a:extLst>
              <a:ext uri="{FF2B5EF4-FFF2-40B4-BE49-F238E27FC236}">
                <a16:creationId xmlns:a16="http://schemas.microsoft.com/office/drawing/2014/main" id="{CE21DF6C-D705-6B4A-AFDF-EDBE38CF9122}"/>
              </a:ext>
            </a:extLst>
          </p:cNvPr>
          <p:cNvSpPr/>
          <p:nvPr/>
        </p:nvSpPr>
        <p:spPr>
          <a:xfrm>
            <a:off x="1768840" y="5848401"/>
            <a:ext cx="8605254" cy="246221"/>
          </a:xfrm>
          <a:prstGeom prst="rect">
            <a:avLst/>
          </a:prstGeom>
          <a:solidFill>
            <a:schemeClr val="bg1"/>
          </a:solidFill>
        </p:spPr>
        <p:txBody>
          <a:bodyPr wrap="square">
            <a:spAutoFit/>
          </a:bodyPr>
          <a:lstStyle/>
          <a:p>
            <a:r>
              <a:rPr lang="es-CO" sz="1000" dirty="0">
                <a:latin typeface="Arial" panose="020B0604020202020204" pitchFamily="34" charset="0"/>
                <a:cs typeface="Arial" panose="020B0604020202020204" pitchFamily="34" charset="0"/>
              </a:rPr>
              <a:t>Sobotka L, Soeters PB, Metabolic Response to injury and sepsis in Basics in Clinical Nutrition, Sobotka L. (Third edition) 2004 Galen p.124-129</a:t>
            </a:r>
          </a:p>
        </p:txBody>
      </p:sp>
    </p:spTree>
    <p:extLst>
      <p:ext uri="{BB962C8B-B14F-4D97-AF65-F5344CB8AC3E}">
        <p14:creationId xmlns:p14="http://schemas.microsoft.com/office/powerpoint/2010/main" val="1919129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F35963-5AF9-D44D-AD68-B95551140578}"/>
              </a:ext>
            </a:extLst>
          </p:cNvPr>
          <p:cNvSpPr txBox="1">
            <a:spLocks/>
          </p:cNvSpPr>
          <p:nvPr/>
        </p:nvSpPr>
        <p:spPr>
          <a:xfrm>
            <a:off x="2723322" y="88429"/>
            <a:ext cx="6333917" cy="13621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err="1">
                <a:solidFill>
                  <a:srgbClr val="7030A0"/>
                </a:solidFill>
                <a:latin typeface="Arial" panose="020B0604020202020204" pitchFamily="34" charset="0"/>
                <a:cs typeface="Arial" panose="020B0604020202020204" pitchFamily="34" charset="0"/>
              </a:rPr>
              <a:t>Cambios</a:t>
            </a:r>
            <a:r>
              <a:rPr lang="en-US" sz="3200" b="1" dirty="0">
                <a:solidFill>
                  <a:srgbClr val="7030A0"/>
                </a:solidFill>
                <a:latin typeface="Arial" panose="020B0604020202020204" pitchFamily="34" charset="0"/>
                <a:cs typeface="Arial" panose="020B0604020202020204" pitchFamily="34" charset="0"/>
              </a:rPr>
              <a:t> </a:t>
            </a:r>
            <a:r>
              <a:rPr lang="en-US" sz="3200" b="1" dirty="0" err="1">
                <a:solidFill>
                  <a:srgbClr val="7030A0"/>
                </a:solidFill>
                <a:latin typeface="Arial" panose="020B0604020202020204" pitchFamily="34" charset="0"/>
                <a:cs typeface="Arial" panose="020B0604020202020204" pitchFamily="34" charset="0"/>
              </a:rPr>
              <a:t>metabólicos</a:t>
            </a:r>
            <a:r>
              <a:rPr lang="en-US" sz="3200" b="1" dirty="0">
                <a:solidFill>
                  <a:srgbClr val="7030A0"/>
                </a:solidFill>
                <a:latin typeface="Arial" panose="020B0604020202020204" pitchFamily="34" charset="0"/>
                <a:cs typeface="Arial" panose="020B0604020202020204" pitchFamily="34" charset="0"/>
              </a:rPr>
              <a:t> </a:t>
            </a:r>
            <a:r>
              <a:rPr lang="en-US" sz="3200" b="1" dirty="0" err="1">
                <a:solidFill>
                  <a:srgbClr val="7030A0"/>
                </a:solidFill>
                <a:latin typeface="Arial" panose="020B0604020202020204" pitchFamily="34" charset="0"/>
                <a:cs typeface="Arial" panose="020B0604020202020204" pitchFamily="34" charset="0"/>
              </a:rPr>
              <a:t>durante</a:t>
            </a:r>
            <a:r>
              <a:rPr lang="en-US" sz="3200" b="1" dirty="0">
                <a:solidFill>
                  <a:srgbClr val="7030A0"/>
                </a:solidFill>
                <a:latin typeface="Arial" panose="020B0604020202020204" pitchFamily="34" charset="0"/>
                <a:cs typeface="Arial" panose="020B0604020202020204" pitchFamily="34" charset="0"/>
              </a:rPr>
              <a:t> el trauma y la </a:t>
            </a:r>
            <a:r>
              <a:rPr lang="en-US" sz="3200" b="1" dirty="0" err="1">
                <a:solidFill>
                  <a:srgbClr val="7030A0"/>
                </a:solidFill>
                <a:latin typeface="Arial" panose="020B0604020202020204" pitchFamily="34" charset="0"/>
                <a:cs typeface="Arial" panose="020B0604020202020204" pitchFamily="34" charset="0"/>
              </a:rPr>
              <a:t>infección</a:t>
            </a:r>
            <a:endParaRPr lang="en-US" sz="3200" b="1" dirty="0">
              <a:solidFill>
                <a:srgbClr val="7030A0"/>
              </a:solidFill>
              <a:latin typeface="Arial" panose="020B0604020202020204" pitchFamily="34" charset="0"/>
              <a:cs typeface="Arial" panose="020B0604020202020204" pitchFamily="34" charset="0"/>
            </a:endParaRPr>
          </a:p>
        </p:txBody>
      </p:sp>
      <p:sp>
        <p:nvSpPr>
          <p:cNvPr id="5" name="Text Placeholder 2">
            <a:extLst>
              <a:ext uri="{FF2B5EF4-FFF2-40B4-BE49-F238E27FC236}">
                <a16:creationId xmlns:a16="http://schemas.microsoft.com/office/drawing/2014/main" id="{87F47373-0E34-E04F-A4C1-4C4CB7E6C894}"/>
              </a:ext>
            </a:extLst>
          </p:cNvPr>
          <p:cNvSpPr txBox="1">
            <a:spLocks/>
          </p:cNvSpPr>
          <p:nvPr/>
        </p:nvSpPr>
        <p:spPr>
          <a:xfrm>
            <a:off x="1166356" y="1348744"/>
            <a:ext cx="4504883" cy="768292"/>
          </a:xfrm>
          <a:prstGeom prst="rect">
            <a:avLst/>
          </a:prstGeom>
          <a:solidFill>
            <a:srgbClr val="7030A0"/>
          </a:solidFill>
          <a:ln>
            <a:solidFill>
              <a:schemeClr val="tx1"/>
            </a:solid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err="1">
                <a:solidFill>
                  <a:schemeClr val="bg1"/>
                </a:solidFill>
                <a:latin typeface="Arial" panose="020B0604020202020204" pitchFamily="34" charset="0"/>
                <a:cs typeface="Arial" panose="020B0604020202020204" pitchFamily="34" charset="0"/>
              </a:rPr>
              <a:t>Efecto</a:t>
            </a:r>
            <a:r>
              <a:rPr lang="en-US" sz="2000" b="1" dirty="0">
                <a:solidFill>
                  <a:schemeClr val="bg1"/>
                </a:solidFill>
                <a:latin typeface="Arial" panose="020B0604020202020204" pitchFamily="34" charset="0"/>
                <a:cs typeface="Arial" panose="020B0604020202020204" pitchFamily="34" charset="0"/>
              </a:rPr>
              <a:t> de las </a:t>
            </a:r>
            <a:r>
              <a:rPr lang="en-US" sz="2000" b="1" dirty="0" err="1">
                <a:solidFill>
                  <a:schemeClr val="bg1"/>
                </a:solidFill>
                <a:latin typeface="Arial" panose="020B0604020202020204" pitchFamily="34" charset="0"/>
                <a:cs typeface="Arial" panose="020B0604020202020204" pitchFamily="34" charset="0"/>
              </a:rPr>
              <a:t>citoquinas</a:t>
            </a:r>
            <a:r>
              <a:rPr lang="en-US" sz="2000" b="1" dirty="0">
                <a:solidFill>
                  <a:schemeClr val="bg1"/>
                </a:solidFill>
                <a:latin typeface="Arial" panose="020B0604020202020204" pitchFamily="34" charset="0"/>
                <a:cs typeface="Arial" panose="020B0604020202020204" pitchFamily="34" charset="0"/>
              </a:rPr>
              <a:t> </a:t>
            </a:r>
          </a:p>
          <a:p>
            <a:pPr marL="0" indent="0" algn="ctr">
              <a:buNone/>
            </a:pPr>
            <a:r>
              <a:rPr lang="en-US" sz="2000" b="1" dirty="0">
                <a:solidFill>
                  <a:schemeClr val="bg1"/>
                </a:solidFill>
                <a:latin typeface="Arial" panose="020B0604020202020204" pitchFamily="34" charset="0"/>
                <a:cs typeface="Arial" panose="020B0604020202020204" pitchFamily="34" charset="0"/>
              </a:rPr>
              <a:t>(FNT, IL1, IL6)</a:t>
            </a:r>
          </a:p>
        </p:txBody>
      </p:sp>
      <p:sp>
        <p:nvSpPr>
          <p:cNvPr id="6" name="Content Placeholder 3">
            <a:extLst>
              <a:ext uri="{FF2B5EF4-FFF2-40B4-BE49-F238E27FC236}">
                <a16:creationId xmlns:a16="http://schemas.microsoft.com/office/drawing/2014/main" id="{A14FF4C9-C03C-9745-8061-FF64730482C8}"/>
              </a:ext>
            </a:extLst>
          </p:cNvPr>
          <p:cNvSpPr txBox="1">
            <a:spLocks/>
          </p:cNvSpPr>
          <p:nvPr/>
        </p:nvSpPr>
        <p:spPr>
          <a:xfrm>
            <a:off x="1166355" y="2164645"/>
            <a:ext cx="4504883" cy="3951288"/>
          </a:xfrm>
          <a:prstGeom prst="rect">
            <a:avLst/>
          </a:prstGeom>
          <a:ln>
            <a:solidFill>
              <a:schemeClr val="tx1"/>
            </a:solidFill>
          </a:ln>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rgbClr val="7030A0"/>
              </a:buClr>
              <a:buSzPct val="80000"/>
            </a:pPr>
            <a:r>
              <a:rPr lang="en-US" dirty="0" err="1">
                <a:latin typeface="Arial" panose="020B0604020202020204" pitchFamily="34" charset="0"/>
                <a:cs typeface="Arial" panose="020B0604020202020204" pitchFamily="34" charset="0"/>
              </a:rPr>
              <a:t>Hipertrigliceridemia</a:t>
            </a:r>
            <a:endParaRPr lang="en-US" dirty="0">
              <a:latin typeface="Arial" panose="020B0604020202020204" pitchFamily="34" charset="0"/>
              <a:cs typeface="Arial" panose="020B0604020202020204" pitchFamily="34" charset="0"/>
            </a:endParaRPr>
          </a:p>
          <a:p>
            <a:pPr>
              <a:lnSpc>
                <a:spcPct val="120000"/>
              </a:lnSpc>
              <a:buClr>
                <a:srgbClr val="7030A0"/>
              </a:buClr>
              <a:buSzPct val="80000"/>
            </a:pPr>
            <a:r>
              <a:rPr lang="en-US" dirty="0" err="1">
                <a:latin typeface="Arial" panose="020B0604020202020204" pitchFamily="34" charset="0"/>
                <a:cs typeface="Arial" panose="020B0604020202020204" pitchFamily="34" charset="0"/>
              </a:rPr>
              <a:t>Fiebre</a:t>
            </a:r>
            <a:endParaRPr lang="en-US" dirty="0">
              <a:latin typeface="Arial" panose="020B0604020202020204" pitchFamily="34" charset="0"/>
              <a:cs typeface="Arial" panose="020B0604020202020204" pitchFamily="34" charset="0"/>
            </a:endParaRPr>
          </a:p>
          <a:p>
            <a:pPr>
              <a:lnSpc>
                <a:spcPct val="120000"/>
              </a:lnSpc>
              <a:buClr>
                <a:srgbClr val="7030A0"/>
              </a:buClr>
              <a:buSzPct val="80000"/>
            </a:pPr>
            <a:r>
              <a:rPr lang="en-US" dirty="0">
                <a:latin typeface="Arial" panose="020B0604020202020204" pitchFamily="34" charset="0"/>
                <a:cs typeface="Arial" panose="020B0604020202020204" pitchFamily="34" charset="0"/>
              </a:rPr>
              <a:t>Mayor </a:t>
            </a:r>
            <a:r>
              <a:rPr lang="en-US" dirty="0" err="1">
                <a:latin typeface="Arial" panose="020B0604020202020204" pitchFamily="34" charset="0"/>
                <a:cs typeface="Arial" panose="020B0604020202020204" pitchFamily="34" charset="0"/>
              </a:rPr>
              <a:t>síntesis</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glucosa</a:t>
            </a:r>
            <a:endParaRPr lang="en-US" dirty="0">
              <a:latin typeface="Arial" panose="020B0604020202020204" pitchFamily="34" charset="0"/>
              <a:cs typeface="Arial" panose="020B0604020202020204" pitchFamily="34" charset="0"/>
            </a:endParaRPr>
          </a:p>
          <a:p>
            <a:pPr>
              <a:lnSpc>
                <a:spcPct val="120000"/>
              </a:lnSpc>
              <a:buClr>
                <a:srgbClr val="7030A0"/>
              </a:buClr>
              <a:buSzPct val="80000"/>
            </a:pPr>
            <a:r>
              <a:rPr lang="en-US" dirty="0" err="1">
                <a:latin typeface="Arial" panose="020B0604020202020204" pitchFamily="34" charset="0"/>
                <a:cs typeface="Arial" panose="020B0604020202020204" pitchFamily="34" charset="0"/>
              </a:rPr>
              <a:t>Pérdida</a:t>
            </a:r>
            <a:r>
              <a:rPr lang="en-US" dirty="0">
                <a:latin typeface="Arial" panose="020B0604020202020204" pitchFamily="34" charset="0"/>
                <a:cs typeface="Arial" panose="020B0604020202020204" pitchFamily="34" charset="0"/>
              </a:rPr>
              <a:t> de masa </a:t>
            </a:r>
            <a:r>
              <a:rPr lang="en-US" dirty="0" err="1">
                <a:latin typeface="Arial" panose="020B0604020202020204" pitchFamily="34" charset="0"/>
                <a:cs typeface="Arial" panose="020B0604020202020204" pitchFamily="34" charset="0"/>
              </a:rPr>
              <a:t>magra</a:t>
            </a:r>
            <a:r>
              <a:rPr lang="en-US" dirty="0">
                <a:latin typeface="Arial" panose="020B0604020202020204" pitchFamily="34" charset="0"/>
                <a:cs typeface="Arial" panose="020B0604020202020204" pitchFamily="34" charset="0"/>
              </a:rPr>
              <a:t> y </a:t>
            </a:r>
            <a:r>
              <a:rPr lang="en-US" dirty="0" err="1">
                <a:latin typeface="Arial" panose="020B0604020202020204" pitchFamily="34" charset="0"/>
                <a:cs typeface="Arial" panose="020B0604020202020204" pitchFamily="34" charset="0"/>
              </a:rPr>
              <a:t>tejido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graso</a:t>
            </a:r>
            <a:endParaRPr lang="en-US" dirty="0">
              <a:latin typeface="Arial" panose="020B0604020202020204" pitchFamily="34" charset="0"/>
              <a:cs typeface="Arial" panose="020B0604020202020204" pitchFamily="34" charset="0"/>
            </a:endParaRPr>
          </a:p>
          <a:p>
            <a:pPr>
              <a:lnSpc>
                <a:spcPct val="120000"/>
              </a:lnSpc>
              <a:buClr>
                <a:srgbClr val="7030A0"/>
              </a:buClr>
              <a:buSzPct val="80000"/>
            </a:pPr>
            <a:r>
              <a:rPr lang="en-US" dirty="0" err="1">
                <a:latin typeface="Arial" panose="020B0604020202020204" pitchFamily="34" charset="0"/>
                <a:cs typeface="Arial" panose="020B0604020202020204" pitchFamily="34" charset="0"/>
              </a:rPr>
              <a:t>Disminución</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apetito</a:t>
            </a:r>
            <a:r>
              <a:rPr lang="en-US" dirty="0">
                <a:latin typeface="Arial" panose="020B0604020202020204" pitchFamily="34" charset="0"/>
                <a:cs typeface="Arial" panose="020B0604020202020204" pitchFamily="34" charset="0"/>
              </a:rPr>
              <a:t> y </a:t>
            </a:r>
            <a:r>
              <a:rPr lang="en-US" dirty="0" err="1">
                <a:latin typeface="Arial" panose="020B0604020202020204" pitchFamily="34" charset="0"/>
                <a:cs typeface="Arial" panose="020B0604020202020204" pitchFamily="34" charset="0"/>
              </a:rPr>
              <a:t>letargia</a:t>
            </a:r>
            <a:endParaRPr lang="en-US" dirty="0">
              <a:latin typeface="Arial" panose="020B0604020202020204" pitchFamily="34" charset="0"/>
              <a:cs typeface="Arial" panose="020B0604020202020204" pitchFamily="34" charset="0"/>
            </a:endParaRPr>
          </a:p>
          <a:p>
            <a:pPr>
              <a:lnSpc>
                <a:spcPct val="120000"/>
              </a:lnSpc>
              <a:buClr>
                <a:srgbClr val="7030A0"/>
              </a:buClr>
              <a:buSzPct val="80000"/>
            </a:pPr>
            <a:r>
              <a:rPr lang="en-US" dirty="0" err="1">
                <a:latin typeface="Arial" panose="020B0604020202020204" pitchFamily="34" charset="0"/>
                <a:cs typeface="Arial" panose="020B0604020202020204" pitchFamily="34" charset="0"/>
              </a:rPr>
              <a:t>Aumento</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proteínas</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fase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aguda</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inflamación</a:t>
            </a:r>
            <a:endParaRPr lang="en-US" dirty="0">
              <a:latin typeface="Arial" panose="020B0604020202020204" pitchFamily="34" charset="0"/>
              <a:cs typeface="Arial" panose="020B0604020202020204" pitchFamily="34" charset="0"/>
            </a:endParaRPr>
          </a:p>
          <a:p>
            <a:pPr>
              <a:lnSpc>
                <a:spcPct val="120000"/>
              </a:lnSpc>
              <a:buClr>
                <a:srgbClr val="7030A0"/>
              </a:buClr>
              <a:buSzPct val="80000"/>
            </a:pPr>
            <a:r>
              <a:rPr lang="en-US" dirty="0" err="1">
                <a:latin typeface="Arial" panose="020B0604020202020204" pitchFamily="34" charset="0"/>
                <a:cs typeface="Arial" panose="020B0604020202020204" pitchFamily="34" charset="0"/>
              </a:rPr>
              <a:t>Producción</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especies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reactivas</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oxígeno</a:t>
            </a:r>
            <a:endParaRPr lang="en-US" dirty="0">
              <a:latin typeface="Arial" panose="020B0604020202020204" pitchFamily="34" charset="0"/>
              <a:cs typeface="Arial" panose="020B0604020202020204" pitchFamily="34" charset="0"/>
            </a:endParaRPr>
          </a:p>
        </p:txBody>
      </p:sp>
      <p:sp>
        <p:nvSpPr>
          <p:cNvPr id="7" name="Text Placeholder 4">
            <a:extLst>
              <a:ext uri="{FF2B5EF4-FFF2-40B4-BE49-F238E27FC236}">
                <a16:creationId xmlns:a16="http://schemas.microsoft.com/office/drawing/2014/main" id="{04AC7868-FD28-2049-93A0-B58EDB080960}"/>
              </a:ext>
            </a:extLst>
          </p:cNvPr>
          <p:cNvSpPr txBox="1">
            <a:spLocks/>
          </p:cNvSpPr>
          <p:nvPr/>
        </p:nvSpPr>
        <p:spPr>
          <a:xfrm>
            <a:off x="6119605" y="1348744"/>
            <a:ext cx="4367421" cy="768292"/>
          </a:xfrm>
          <a:prstGeom prst="rect">
            <a:avLst/>
          </a:prstGeom>
          <a:solidFill>
            <a:srgbClr val="7030A0"/>
          </a:solidFill>
          <a:ln>
            <a:solidFill>
              <a:schemeClr val="tx1"/>
            </a:solid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latin typeface="Arial" panose="020B0604020202020204" pitchFamily="34" charset="0"/>
                <a:cs typeface="Arial" panose="020B0604020202020204" pitchFamily="34" charset="0"/>
              </a:rPr>
              <a:t>Respuesta </a:t>
            </a:r>
            <a:r>
              <a:rPr lang="en-US" sz="2000" b="1" dirty="0" err="1">
                <a:solidFill>
                  <a:schemeClr val="bg1"/>
                </a:solidFill>
                <a:latin typeface="Arial" panose="020B0604020202020204" pitchFamily="34" charset="0"/>
                <a:cs typeface="Arial" panose="020B0604020202020204" pitchFamily="34" charset="0"/>
              </a:rPr>
              <a:t>neuroendocrina</a:t>
            </a:r>
            <a:r>
              <a:rPr lang="en-US" sz="2000" b="1" dirty="0">
                <a:solidFill>
                  <a:schemeClr val="bg1"/>
                </a:solidFill>
                <a:latin typeface="Arial" panose="020B0604020202020204" pitchFamily="34" charset="0"/>
                <a:cs typeface="Arial" panose="020B0604020202020204" pitchFamily="34" charset="0"/>
              </a:rPr>
              <a:t> al </a:t>
            </a:r>
            <a:r>
              <a:rPr lang="en-US" sz="2000" b="1" dirty="0" err="1">
                <a:solidFill>
                  <a:schemeClr val="bg1"/>
                </a:solidFill>
                <a:latin typeface="Arial" panose="020B0604020202020204" pitchFamily="34" charset="0"/>
                <a:cs typeface="Arial" panose="020B0604020202020204" pitchFamily="34" charset="0"/>
              </a:rPr>
              <a:t>estrés</a:t>
            </a:r>
            <a:endParaRPr lang="en-US" sz="2000" b="1" dirty="0">
              <a:solidFill>
                <a:schemeClr val="bg1"/>
              </a:solidFill>
              <a:latin typeface="Arial" panose="020B0604020202020204" pitchFamily="34" charset="0"/>
              <a:cs typeface="Arial" panose="020B0604020202020204" pitchFamily="34" charset="0"/>
            </a:endParaRPr>
          </a:p>
        </p:txBody>
      </p:sp>
      <p:sp>
        <p:nvSpPr>
          <p:cNvPr id="8" name="Content Placeholder 5">
            <a:extLst>
              <a:ext uri="{FF2B5EF4-FFF2-40B4-BE49-F238E27FC236}">
                <a16:creationId xmlns:a16="http://schemas.microsoft.com/office/drawing/2014/main" id="{AA6FFD55-EB74-6043-82BE-F0B0E30CBCC9}"/>
              </a:ext>
            </a:extLst>
          </p:cNvPr>
          <p:cNvSpPr txBox="1">
            <a:spLocks/>
          </p:cNvSpPr>
          <p:nvPr/>
        </p:nvSpPr>
        <p:spPr>
          <a:xfrm>
            <a:off x="6119605" y="2190568"/>
            <a:ext cx="4367420" cy="3951288"/>
          </a:xfrm>
          <a:prstGeom prst="rect">
            <a:avLst/>
          </a:prstGeom>
          <a:ln>
            <a:solidFill>
              <a:schemeClr val="tx1"/>
            </a:solidFill>
          </a:ln>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rgbClr val="7030A0"/>
              </a:buClr>
              <a:buSzPct val="80000"/>
            </a:pPr>
            <a:r>
              <a:rPr lang="en-US" dirty="0" err="1">
                <a:latin typeface="Arial" panose="020B0604020202020204" pitchFamily="34" charset="0"/>
                <a:cs typeface="Arial" panose="020B0604020202020204" pitchFamily="34" charset="0"/>
              </a:rPr>
              <a:t>Gluconeogénesis</a:t>
            </a:r>
            <a:endParaRPr lang="en-US" dirty="0">
              <a:latin typeface="Arial" panose="020B0604020202020204" pitchFamily="34" charset="0"/>
              <a:cs typeface="Arial" panose="020B0604020202020204" pitchFamily="34" charset="0"/>
            </a:endParaRPr>
          </a:p>
          <a:p>
            <a:pPr>
              <a:lnSpc>
                <a:spcPct val="120000"/>
              </a:lnSpc>
              <a:buClr>
                <a:srgbClr val="7030A0"/>
              </a:buClr>
              <a:buSzPct val="80000"/>
            </a:pPr>
            <a:r>
              <a:rPr lang="en-US" dirty="0" err="1">
                <a:latin typeface="Arial" panose="020B0604020202020204" pitchFamily="34" charset="0"/>
                <a:cs typeface="Arial" panose="020B0604020202020204" pitchFamily="34" charset="0"/>
              </a:rPr>
              <a:t>Proteólisis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tejidos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periféricos</a:t>
            </a:r>
            <a:endParaRPr lang="en-US" dirty="0">
              <a:latin typeface="Arial" panose="020B0604020202020204" pitchFamily="34" charset="0"/>
              <a:cs typeface="Arial" panose="020B0604020202020204" pitchFamily="34" charset="0"/>
            </a:endParaRPr>
          </a:p>
          <a:p>
            <a:pPr>
              <a:lnSpc>
                <a:spcPct val="120000"/>
              </a:lnSpc>
              <a:buClr>
                <a:srgbClr val="7030A0"/>
              </a:buClr>
              <a:buSzPct val="80000"/>
            </a:pPr>
            <a:r>
              <a:rPr lang="en-US" dirty="0">
                <a:latin typeface="Arial" panose="020B0604020202020204" pitchFamily="34" charset="0"/>
                <a:cs typeface="Arial" panose="020B0604020202020204" pitchFamily="34" charset="0"/>
              </a:rPr>
              <a:t>Balance </a:t>
            </a:r>
            <a:r>
              <a:rPr lang="en-US" dirty="0" err="1">
                <a:latin typeface="Arial" panose="020B0604020202020204" pitchFamily="34" charset="0"/>
                <a:cs typeface="Arial" panose="020B0604020202020204" pitchFamily="34" charset="0"/>
              </a:rPr>
              <a:t>negativo</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nitrógeno</a:t>
            </a:r>
            <a:endParaRPr lang="en-US" dirty="0">
              <a:latin typeface="Arial" panose="020B0604020202020204" pitchFamily="34" charset="0"/>
              <a:cs typeface="Arial" panose="020B0604020202020204" pitchFamily="34" charset="0"/>
            </a:endParaRPr>
          </a:p>
          <a:p>
            <a:pPr>
              <a:lnSpc>
                <a:spcPct val="120000"/>
              </a:lnSpc>
              <a:buClr>
                <a:srgbClr val="7030A0"/>
              </a:buClr>
              <a:buSzPct val="80000"/>
            </a:pPr>
            <a:r>
              <a:rPr lang="en-US" dirty="0" err="1">
                <a:latin typeface="Arial" panose="020B0604020202020204" pitchFamily="34" charset="0"/>
                <a:cs typeface="Arial" panose="020B0604020202020204" pitchFamily="34" charset="0"/>
              </a:rPr>
              <a:t>Incremento</a:t>
            </a:r>
            <a:r>
              <a:rPr lang="en-US" dirty="0">
                <a:latin typeface="Arial" panose="020B0604020202020204" pitchFamily="34" charset="0"/>
                <a:cs typeface="Arial" panose="020B0604020202020204" pitchFamily="34" charset="0"/>
              </a:rPr>
              <a:t> de la </a:t>
            </a:r>
            <a:r>
              <a:rPr lang="en-US" dirty="0" err="1">
                <a:latin typeface="Arial" panose="020B0604020202020204" pitchFamily="34" charset="0"/>
                <a:cs typeface="Arial" panose="020B0604020202020204" pitchFamily="34" charset="0"/>
              </a:rPr>
              <a:t>tasa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metabólica</a:t>
            </a:r>
            <a:r>
              <a:rPr lang="en-US" dirty="0">
                <a:latin typeface="Arial" panose="020B0604020202020204" pitchFamily="34" charset="0"/>
                <a:cs typeface="Arial" panose="020B0604020202020204" pitchFamily="34" charset="0"/>
              </a:rPr>
              <a:t> basal</a:t>
            </a:r>
          </a:p>
          <a:p>
            <a:pPr>
              <a:lnSpc>
                <a:spcPct val="120000"/>
              </a:lnSpc>
              <a:buClr>
                <a:srgbClr val="7030A0"/>
              </a:buClr>
              <a:buSzPct val="80000"/>
            </a:pPr>
            <a:r>
              <a:rPr lang="en-US" dirty="0" err="1">
                <a:latin typeface="Arial" panose="020B0604020202020204" pitchFamily="34" charset="0"/>
                <a:cs typeface="Arial" panose="020B0604020202020204" pitchFamily="34" charset="0"/>
              </a:rPr>
              <a:t>Retención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hídrica</a:t>
            </a:r>
            <a:endParaRPr lang="en-US" dirty="0">
              <a:latin typeface="Arial" panose="020B0604020202020204" pitchFamily="34" charset="0"/>
              <a:cs typeface="Arial" panose="020B0604020202020204" pitchFamily="34" charset="0"/>
            </a:endParaRPr>
          </a:p>
          <a:p>
            <a:pPr>
              <a:lnSpc>
                <a:spcPct val="120000"/>
              </a:lnSpc>
              <a:buClr>
                <a:srgbClr val="7030A0"/>
              </a:buClr>
              <a:buSzPct val="80000"/>
            </a:pPr>
            <a:r>
              <a:rPr lang="en-US" dirty="0">
                <a:latin typeface="Arial" panose="020B0604020202020204" pitchFamily="34" charset="0"/>
                <a:cs typeface="Arial" panose="020B0604020202020204" pitchFamily="34" charset="0"/>
              </a:rPr>
              <a:t>Resistencia a la </a:t>
            </a:r>
            <a:r>
              <a:rPr lang="en-US" dirty="0" err="1">
                <a:latin typeface="Arial" panose="020B0604020202020204" pitchFamily="34" charset="0"/>
                <a:cs typeface="Arial" panose="020B0604020202020204" pitchFamily="34" charset="0"/>
              </a:rPr>
              <a:t>insulina</a:t>
            </a:r>
            <a:endParaRPr lang="en-US" dirty="0">
              <a:latin typeface="Arial" panose="020B0604020202020204" pitchFamily="34" charset="0"/>
              <a:cs typeface="Arial" panose="020B0604020202020204" pitchFamily="34" charset="0"/>
            </a:endParaRPr>
          </a:p>
          <a:p>
            <a:pPr>
              <a:lnSpc>
                <a:spcPct val="120000"/>
              </a:lnSpc>
              <a:buClr>
                <a:srgbClr val="7030A0"/>
              </a:buClr>
              <a:buSzPct val="80000"/>
            </a:pPr>
            <a:r>
              <a:rPr lang="en-US" dirty="0" err="1">
                <a:latin typeface="Arial" panose="020B0604020202020204" pitchFamily="34" charset="0"/>
                <a:cs typeface="Arial" panose="020B0604020202020204" pitchFamily="34" charset="0"/>
              </a:rPr>
              <a:t>Movilización</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sustratos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glucosa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glutamina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ácidos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grasos</a:t>
            </a:r>
            <a:endParaRPr lang="en-US"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891644D2-BF1B-A14E-9984-F7C61305C306}"/>
              </a:ext>
            </a:extLst>
          </p:cNvPr>
          <p:cNvSpPr txBox="1"/>
          <p:nvPr/>
        </p:nvSpPr>
        <p:spPr>
          <a:xfrm>
            <a:off x="999026" y="6163542"/>
            <a:ext cx="6842112" cy="246221"/>
          </a:xfrm>
          <a:prstGeom prst="rect">
            <a:avLst/>
          </a:prstGeom>
          <a:noFill/>
        </p:spPr>
        <p:txBody>
          <a:bodyPr wrap="square" rtlCol="0">
            <a:spAutoFit/>
          </a:bodyPr>
          <a:lstStyle/>
          <a:p>
            <a:pPr algn="ctr"/>
            <a:r>
              <a:rPr lang="es-ES_tradnl" sz="1000" dirty="0" err="1">
                <a:latin typeface="Arial" panose="020B0604020202020204" pitchFamily="34" charset="0"/>
                <a:cs typeface="Arial" panose="020B0604020202020204" pitchFamily="34" charset="0"/>
              </a:rPr>
              <a:t>Barendregt</a:t>
            </a:r>
            <a:r>
              <a:rPr lang="es-ES_tradnl" sz="1000" dirty="0">
                <a:latin typeface="Arial" panose="020B0604020202020204" pitchFamily="34" charset="0"/>
                <a:cs typeface="Arial" panose="020B0604020202020204" pitchFamily="34" charset="0"/>
              </a:rPr>
              <a:t> K. Et al. </a:t>
            </a:r>
            <a:r>
              <a:rPr lang="es-ES_tradnl" sz="1000" dirty="0" err="1">
                <a:latin typeface="Arial" panose="020B0604020202020204" pitchFamily="34" charset="0"/>
                <a:cs typeface="Arial" panose="020B0604020202020204" pitchFamily="34" charset="0"/>
              </a:rPr>
              <a:t>Basics</a:t>
            </a:r>
            <a:r>
              <a:rPr lang="es-ES_tradnl" sz="1000" dirty="0">
                <a:latin typeface="Arial" panose="020B0604020202020204" pitchFamily="34" charset="0"/>
                <a:cs typeface="Arial" panose="020B0604020202020204" pitchFamily="34" charset="0"/>
              </a:rPr>
              <a:t> in </a:t>
            </a:r>
            <a:r>
              <a:rPr lang="es-ES_tradnl" sz="1000" dirty="0" err="1">
                <a:latin typeface="Arial" panose="020B0604020202020204" pitchFamily="34" charset="0"/>
                <a:cs typeface="Arial" panose="020B0604020202020204" pitchFamily="34" charset="0"/>
              </a:rPr>
              <a:t>Clinical</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Nutrition</a:t>
            </a:r>
            <a:r>
              <a:rPr lang="es-ES_tradnl" sz="1000" dirty="0">
                <a:latin typeface="Arial" panose="020B0604020202020204" pitchFamily="34" charset="0"/>
                <a:cs typeface="Arial" panose="020B0604020202020204" pitchFamily="34" charset="0"/>
              </a:rPr>
              <a:t>: Simple and Stress </a:t>
            </a:r>
            <a:r>
              <a:rPr lang="es-ES_tradnl" sz="1000" dirty="0" err="1">
                <a:latin typeface="Arial" panose="020B0604020202020204" pitchFamily="34" charset="0"/>
                <a:cs typeface="Arial" panose="020B0604020202020204" pitchFamily="34" charset="0"/>
              </a:rPr>
              <a:t>Starvation</a:t>
            </a:r>
            <a:r>
              <a:rPr lang="es-ES_tradnl" sz="1000" dirty="0">
                <a:latin typeface="Arial" panose="020B0604020202020204" pitchFamily="34" charset="0"/>
                <a:cs typeface="Arial" panose="020B0604020202020204" pitchFamily="34" charset="0"/>
              </a:rPr>
              <a:t>. e-SPEN 2008 (3) e267-271</a:t>
            </a:r>
          </a:p>
        </p:txBody>
      </p:sp>
    </p:spTree>
    <p:extLst>
      <p:ext uri="{BB962C8B-B14F-4D97-AF65-F5344CB8AC3E}">
        <p14:creationId xmlns:p14="http://schemas.microsoft.com/office/powerpoint/2010/main" val="851197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0D0407D4-AFE7-964D-8F18-393C05B7730B}"/>
              </a:ext>
            </a:extLst>
          </p:cNvPr>
          <p:cNvSpPr txBox="1"/>
          <p:nvPr/>
        </p:nvSpPr>
        <p:spPr>
          <a:xfrm>
            <a:off x="1590260" y="332961"/>
            <a:ext cx="8627165" cy="1077218"/>
          </a:xfrm>
          <a:prstGeom prst="rect">
            <a:avLst/>
          </a:prstGeom>
          <a:noFill/>
        </p:spPr>
        <p:txBody>
          <a:bodyPr wrap="square" rtlCol="0">
            <a:spAutoFit/>
          </a:bodyPr>
          <a:lstStyle/>
          <a:p>
            <a:pPr algn="ctr"/>
            <a:r>
              <a:rPr lang="en-US" sz="3200" b="1" dirty="0" err="1">
                <a:solidFill>
                  <a:srgbClr val="7030A0"/>
                </a:solidFill>
                <a:latin typeface="Arial" panose="020B0604020202020204" pitchFamily="34" charset="0"/>
                <a:cs typeface="Arial" panose="020B0604020202020204" pitchFamily="34" charset="0"/>
              </a:rPr>
              <a:t>Efecto</a:t>
            </a:r>
            <a:r>
              <a:rPr lang="en-US" sz="3200" b="1" dirty="0">
                <a:solidFill>
                  <a:srgbClr val="7030A0"/>
                </a:solidFill>
                <a:latin typeface="Arial" panose="020B0604020202020204" pitchFamily="34" charset="0"/>
                <a:cs typeface="Arial" panose="020B0604020202020204" pitchFamily="34" charset="0"/>
              </a:rPr>
              <a:t> de la </a:t>
            </a:r>
            <a:r>
              <a:rPr lang="en-US" sz="3200" b="1" dirty="0" err="1">
                <a:solidFill>
                  <a:srgbClr val="7030A0"/>
                </a:solidFill>
                <a:latin typeface="Arial" panose="020B0604020202020204" pitchFamily="34" charset="0"/>
                <a:cs typeface="Arial" panose="020B0604020202020204" pitchFamily="34" charset="0"/>
              </a:rPr>
              <a:t>respuesta</a:t>
            </a:r>
            <a:r>
              <a:rPr lang="en-US" sz="3200" b="1" dirty="0">
                <a:solidFill>
                  <a:srgbClr val="7030A0"/>
                </a:solidFill>
                <a:latin typeface="Arial" panose="020B0604020202020204" pitchFamily="34" charset="0"/>
                <a:cs typeface="Arial" panose="020B0604020202020204" pitchFamily="34" charset="0"/>
              </a:rPr>
              <a:t> </a:t>
            </a:r>
            <a:r>
              <a:rPr lang="en-US" sz="3200" b="1" dirty="0" err="1">
                <a:solidFill>
                  <a:srgbClr val="7030A0"/>
                </a:solidFill>
                <a:latin typeface="Arial" panose="020B0604020202020204" pitchFamily="34" charset="0"/>
                <a:cs typeface="Arial" panose="020B0604020202020204" pitchFamily="34" charset="0"/>
              </a:rPr>
              <a:t>metabólica</a:t>
            </a:r>
            <a:r>
              <a:rPr lang="en-US" sz="3200" b="1" dirty="0">
                <a:solidFill>
                  <a:srgbClr val="7030A0"/>
                </a:solidFill>
                <a:latin typeface="Arial" panose="020B0604020202020204" pitchFamily="34" charset="0"/>
                <a:cs typeface="Arial" panose="020B0604020202020204" pitchFamily="34" charset="0"/>
              </a:rPr>
              <a:t> de la </a:t>
            </a:r>
          </a:p>
          <a:p>
            <a:pPr algn="ctr"/>
            <a:r>
              <a:rPr lang="en-US" sz="3200" b="1" dirty="0" err="1">
                <a:solidFill>
                  <a:srgbClr val="7030A0"/>
                </a:solidFill>
                <a:latin typeface="Arial" panose="020B0604020202020204" pitchFamily="34" charset="0"/>
                <a:cs typeface="Arial" panose="020B0604020202020204" pitchFamily="34" charset="0"/>
              </a:rPr>
              <a:t>enfermedad</a:t>
            </a:r>
            <a:r>
              <a:rPr lang="en-US" sz="3200" b="1" dirty="0">
                <a:solidFill>
                  <a:srgbClr val="7030A0"/>
                </a:solidFill>
                <a:latin typeface="Arial" panose="020B0604020202020204" pitchFamily="34" charset="0"/>
                <a:cs typeface="Arial" panose="020B0604020202020204" pitchFamily="34" charset="0"/>
              </a:rPr>
              <a:t> </a:t>
            </a:r>
            <a:r>
              <a:rPr lang="en-US" sz="3200" b="1" dirty="0" err="1">
                <a:solidFill>
                  <a:srgbClr val="7030A0"/>
                </a:solidFill>
                <a:latin typeface="Arial" panose="020B0604020202020204" pitchFamily="34" charset="0"/>
                <a:cs typeface="Arial" panose="020B0604020202020204" pitchFamily="34" charset="0"/>
              </a:rPr>
              <a:t>en</a:t>
            </a:r>
            <a:r>
              <a:rPr lang="en-US" sz="3200" b="1" dirty="0">
                <a:solidFill>
                  <a:srgbClr val="7030A0"/>
                </a:solidFill>
                <a:latin typeface="Arial" panose="020B0604020202020204" pitchFamily="34" charset="0"/>
                <a:cs typeface="Arial" panose="020B0604020202020204" pitchFamily="34" charset="0"/>
              </a:rPr>
              <a:t> los </a:t>
            </a:r>
            <a:r>
              <a:rPr lang="en-US" sz="3200" b="1" dirty="0" err="1">
                <a:solidFill>
                  <a:srgbClr val="7030A0"/>
                </a:solidFill>
                <a:latin typeface="Arial" panose="020B0604020202020204" pitchFamily="34" charset="0"/>
                <a:cs typeface="Arial" panose="020B0604020202020204" pitchFamily="34" charset="0"/>
              </a:rPr>
              <a:t>macronutrientes</a:t>
            </a:r>
            <a:endParaRPr lang="en-US" sz="3200" b="1" dirty="0">
              <a:solidFill>
                <a:srgbClr val="7030A0"/>
              </a:solidFill>
              <a:latin typeface="Arial" panose="020B0604020202020204" pitchFamily="34" charset="0"/>
              <a:cs typeface="Arial" panose="020B0604020202020204" pitchFamily="34" charset="0"/>
            </a:endParaRPr>
          </a:p>
        </p:txBody>
      </p:sp>
      <p:graphicFrame>
        <p:nvGraphicFramePr>
          <p:cNvPr id="5" name="Diagram 3">
            <a:extLst>
              <a:ext uri="{FF2B5EF4-FFF2-40B4-BE49-F238E27FC236}">
                <a16:creationId xmlns:a16="http://schemas.microsoft.com/office/drawing/2014/main" id="{7315A6FE-09AB-D540-907E-DF66435C0C4C}"/>
              </a:ext>
            </a:extLst>
          </p:cNvPr>
          <p:cNvGraphicFramePr/>
          <p:nvPr>
            <p:extLst>
              <p:ext uri="{D42A27DB-BD31-4B8C-83A1-F6EECF244321}">
                <p14:modId xmlns:p14="http://schemas.microsoft.com/office/powerpoint/2010/main" val="2288731318"/>
              </p:ext>
            </p:extLst>
          </p:nvPr>
        </p:nvGraphicFramePr>
        <p:xfrm>
          <a:off x="1979407" y="1791860"/>
          <a:ext cx="8238018" cy="4198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uadroTexto 5">
            <a:extLst>
              <a:ext uri="{FF2B5EF4-FFF2-40B4-BE49-F238E27FC236}">
                <a16:creationId xmlns:a16="http://schemas.microsoft.com/office/drawing/2014/main" id="{DE9445EF-5570-404F-AB1F-6318E643F599}"/>
              </a:ext>
            </a:extLst>
          </p:cNvPr>
          <p:cNvSpPr txBox="1"/>
          <p:nvPr/>
        </p:nvSpPr>
        <p:spPr>
          <a:xfrm>
            <a:off x="2082020" y="6082098"/>
            <a:ext cx="7272170" cy="261610"/>
          </a:xfrm>
          <a:prstGeom prst="rect">
            <a:avLst/>
          </a:prstGeom>
          <a:solidFill>
            <a:schemeClr val="bg1"/>
          </a:solidFill>
        </p:spPr>
        <p:txBody>
          <a:bodyPr wrap="square" rtlCol="0">
            <a:spAutoFit/>
          </a:bodyPr>
          <a:lstStyle/>
          <a:p>
            <a:r>
              <a:rPr lang="es-ES_tradnl" sz="1000" dirty="0" err="1">
                <a:latin typeface="Arial" panose="020B0604020202020204" pitchFamily="34" charset="0"/>
                <a:cs typeface="Arial" panose="020B0604020202020204" pitchFamily="34" charset="0"/>
              </a:rPr>
              <a:t>Barendregt</a:t>
            </a:r>
            <a:r>
              <a:rPr lang="es-ES_tradnl" sz="1000" dirty="0">
                <a:latin typeface="Arial" panose="020B0604020202020204" pitchFamily="34" charset="0"/>
                <a:cs typeface="Arial" panose="020B0604020202020204" pitchFamily="34" charset="0"/>
              </a:rPr>
              <a:t> K. Et al. </a:t>
            </a:r>
            <a:r>
              <a:rPr lang="es-ES_tradnl" sz="1050" dirty="0" err="1">
                <a:latin typeface="Arial" panose="020B0604020202020204" pitchFamily="34" charset="0"/>
                <a:cs typeface="Arial" panose="020B0604020202020204" pitchFamily="34" charset="0"/>
              </a:rPr>
              <a:t>Basics</a:t>
            </a:r>
            <a:r>
              <a:rPr lang="es-ES_tradnl" sz="1000" dirty="0">
                <a:latin typeface="Arial" panose="020B0604020202020204" pitchFamily="34" charset="0"/>
                <a:cs typeface="Arial" panose="020B0604020202020204" pitchFamily="34" charset="0"/>
              </a:rPr>
              <a:t> in </a:t>
            </a:r>
            <a:r>
              <a:rPr lang="es-ES_tradnl" sz="1000" dirty="0" err="1">
                <a:latin typeface="Arial" panose="020B0604020202020204" pitchFamily="34" charset="0"/>
                <a:cs typeface="Arial" panose="020B0604020202020204" pitchFamily="34" charset="0"/>
              </a:rPr>
              <a:t>Clinical</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Nutrition</a:t>
            </a:r>
            <a:r>
              <a:rPr lang="es-ES_tradnl" sz="1000" dirty="0">
                <a:latin typeface="Arial" panose="020B0604020202020204" pitchFamily="34" charset="0"/>
                <a:cs typeface="Arial" panose="020B0604020202020204" pitchFamily="34" charset="0"/>
              </a:rPr>
              <a:t>: Simple and Stress </a:t>
            </a:r>
            <a:r>
              <a:rPr lang="es-ES_tradnl" sz="1000" dirty="0" err="1">
                <a:latin typeface="Arial" panose="020B0604020202020204" pitchFamily="34" charset="0"/>
                <a:cs typeface="Arial" panose="020B0604020202020204" pitchFamily="34" charset="0"/>
              </a:rPr>
              <a:t>Starvation</a:t>
            </a:r>
            <a:r>
              <a:rPr lang="es-ES_tradnl" sz="1000" dirty="0">
                <a:latin typeface="Arial" panose="020B0604020202020204" pitchFamily="34" charset="0"/>
                <a:cs typeface="Arial" panose="020B0604020202020204" pitchFamily="34" charset="0"/>
              </a:rPr>
              <a:t>. e-SPEN 2008 (3) e267-271</a:t>
            </a:r>
          </a:p>
        </p:txBody>
      </p:sp>
    </p:spTree>
    <p:extLst>
      <p:ext uri="{BB962C8B-B14F-4D97-AF65-F5344CB8AC3E}">
        <p14:creationId xmlns:p14="http://schemas.microsoft.com/office/powerpoint/2010/main" val="2269599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978F9669-B8C0-0D49-96B4-0985CB60967A}"/>
              </a:ext>
            </a:extLst>
          </p:cNvPr>
          <p:cNvSpPr txBox="1"/>
          <p:nvPr/>
        </p:nvSpPr>
        <p:spPr>
          <a:xfrm>
            <a:off x="434715" y="2375701"/>
            <a:ext cx="11257613" cy="1651671"/>
          </a:xfrm>
          <a:prstGeom prst="rect">
            <a:avLst/>
          </a:prstGeom>
          <a:noFill/>
        </p:spPr>
        <p:txBody>
          <a:bodyPr wrap="square" rtlCol="0">
            <a:spAutoFit/>
          </a:bodyPr>
          <a:lstStyle/>
          <a:p>
            <a:pPr algn="ctr">
              <a:lnSpc>
                <a:spcPct val="150000"/>
              </a:lnSpc>
            </a:pPr>
            <a:r>
              <a:rPr lang="en-US" sz="3600" b="1" dirty="0" err="1">
                <a:solidFill>
                  <a:srgbClr val="7030A0"/>
                </a:solidFill>
                <a:latin typeface="Arial" panose="020B0604020202020204" pitchFamily="34" charset="0"/>
                <a:cs typeface="Arial" panose="020B0604020202020204" pitchFamily="34" charset="0"/>
              </a:rPr>
              <a:t>Efecto</a:t>
            </a:r>
            <a:r>
              <a:rPr lang="en-US" sz="3600" b="1" dirty="0">
                <a:solidFill>
                  <a:srgbClr val="7030A0"/>
                </a:solidFill>
                <a:latin typeface="Arial" panose="020B0604020202020204" pitchFamily="34" charset="0"/>
                <a:cs typeface="Arial" panose="020B0604020202020204" pitchFamily="34" charset="0"/>
              </a:rPr>
              <a:t> de la </a:t>
            </a:r>
            <a:r>
              <a:rPr lang="en-US" sz="3600" b="1" dirty="0" err="1">
                <a:solidFill>
                  <a:srgbClr val="7030A0"/>
                </a:solidFill>
                <a:latin typeface="Arial" panose="020B0604020202020204" pitchFamily="34" charset="0"/>
                <a:cs typeface="Arial" panose="020B0604020202020204" pitchFamily="34" charset="0"/>
              </a:rPr>
              <a:t>inflamación</a:t>
            </a:r>
            <a:r>
              <a:rPr lang="en-US" sz="3600" b="1" dirty="0">
                <a:solidFill>
                  <a:srgbClr val="7030A0"/>
                </a:solidFill>
                <a:latin typeface="Arial" panose="020B0604020202020204" pitchFamily="34" charset="0"/>
                <a:cs typeface="Arial" panose="020B0604020202020204" pitchFamily="34" charset="0"/>
              </a:rPr>
              <a:t> </a:t>
            </a:r>
            <a:r>
              <a:rPr lang="en-US" sz="3600" b="1" dirty="0" err="1">
                <a:solidFill>
                  <a:srgbClr val="7030A0"/>
                </a:solidFill>
                <a:latin typeface="Arial" panose="020B0604020202020204" pitchFamily="34" charset="0"/>
                <a:cs typeface="Arial" panose="020B0604020202020204" pitchFamily="34" charset="0"/>
              </a:rPr>
              <a:t>en</a:t>
            </a:r>
            <a:r>
              <a:rPr lang="en-US" sz="3600" b="1" dirty="0">
                <a:solidFill>
                  <a:srgbClr val="7030A0"/>
                </a:solidFill>
                <a:latin typeface="Arial" panose="020B0604020202020204" pitchFamily="34" charset="0"/>
                <a:cs typeface="Arial" panose="020B0604020202020204" pitchFamily="34" charset="0"/>
              </a:rPr>
              <a:t> el </a:t>
            </a:r>
            <a:r>
              <a:rPr lang="en-US" sz="3600" b="1" dirty="0" err="1">
                <a:solidFill>
                  <a:srgbClr val="7030A0"/>
                </a:solidFill>
                <a:latin typeface="Arial" panose="020B0604020202020204" pitchFamily="34" charset="0"/>
                <a:cs typeface="Arial" panose="020B0604020202020204" pitchFamily="34" charset="0"/>
              </a:rPr>
              <a:t>metabolismo</a:t>
            </a:r>
            <a:endParaRPr lang="en-US" sz="3600" b="1" dirty="0">
              <a:solidFill>
                <a:srgbClr val="7030A0"/>
              </a:solidFill>
              <a:latin typeface="Arial" panose="020B0604020202020204" pitchFamily="34" charset="0"/>
              <a:cs typeface="Arial" panose="020B0604020202020204" pitchFamily="34" charset="0"/>
            </a:endParaRPr>
          </a:p>
          <a:p>
            <a:pPr algn="ctr">
              <a:lnSpc>
                <a:spcPct val="150000"/>
              </a:lnSpc>
            </a:pPr>
            <a:r>
              <a:rPr lang="en-US" sz="3600" b="1" dirty="0">
                <a:solidFill>
                  <a:srgbClr val="7030A0"/>
                </a:solidFill>
                <a:latin typeface="Arial" panose="020B0604020202020204" pitchFamily="34" charset="0"/>
                <a:cs typeface="Arial" panose="020B0604020202020204" pitchFamily="34" charset="0"/>
              </a:rPr>
              <a:t>de los </a:t>
            </a:r>
            <a:r>
              <a:rPr lang="en-US" sz="3600" b="1" dirty="0" err="1">
                <a:solidFill>
                  <a:srgbClr val="7030A0"/>
                </a:solidFill>
                <a:latin typeface="Arial" panose="020B0604020202020204" pitchFamily="34" charset="0"/>
                <a:cs typeface="Arial" panose="020B0604020202020204" pitchFamily="34" charset="0"/>
              </a:rPr>
              <a:t>macronutrientes</a:t>
            </a:r>
            <a:endParaRPr lang="en-US" sz="3600" b="1"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41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6E116FD2-D4E6-484F-99EF-1F7C4412D60B}"/>
              </a:ext>
            </a:extLst>
          </p:cNvPr>
          <p:cNvSpPr txBox="1"/>
          <p:nvPr/>
        </p:nvSpPr>
        <p:spPr>
          <a:xfrm>
            <a:off x="2494721" y="696725"/>
            <a:ext cx="6828183" cy="1077218"/>
          </a:xfrm>
          <a:prstGeom prst="rect">
            <a:avLst/>
          </a:prstGeom>
          <a:noFill/>
        </p:spPr>
        <p:txBody>
          <a:bodyPr wrap="square" rtlCol="0">
            <a:spAutoFit/>
          </a:bodyPr>
          <a:lstStyle/>
          <a:p>
            <a:pPr algn="ctr"/>
            <a:r>
              <a:rPr lang="en-US" sz="3200" b="1" dirty="0" err="1">
                <a:solidFill>
                  <a:srgbClr val="7030A0"/>
                </a:solidFill>
                <a:latin typeface="Arial" panose="020B0604020202020204" pitchFamily="34" charset="0"/>
                <a:cs typeface="Arial" panose="020B0604020202020204" pitchFamily="34" charset="0"/>
              </a:rPr>
              <a:t>Metabolismo</a:t>
            </a:r>
            <a:r>
              <a:rPr lang="en-US" sz="3200" b="1" dirty="0">
                <a:solidFill>
                  <a:srgbClr val="7030A0"/>
                </a:solidFill>
                <a:latin typeface="Arial" panose="020B0604020202020204" pitchFamily="34" charset="0"/>
                <a:cs typeface="Arial" panose="020B0604020202020204" pitchFamily="34" charset="0"/>
              </a:rPr>
              <a:t> de los </a:t>
            </a:r>
            <a:r>
              <a:rPr lang="en-US" sz="3200" b="1" dirty="0" err="1">
                <a:solidFill>
                  <a:srgbClr val="7030A0"/>
                </a:solidFill>
                <a:latin typeface="Arial" panose="020B0604020202020204" pitchFamily="34" charset="0"/>
                <a:cs typeface="Arial" panose="020B0604020202020204" pitchFamily="34" charset="0"/>
              </a:rPr>
              <a:t>carbohidratos</a:t>
            </a:r>
            <a:r>
              <a:rPr lang="en-US" sz="3200" b="1" dirty="0">
                <a:solidFill>
                  <a:srgbClr val="7030A0"/>
                </a:solidFill>
                <a:latin typeface="Arial" panose="020B0604020202020204" pitchFamily="34" charset="0"/>
                <a:cs typeface="Arial" panose="020B0604020202020204" pitchFamily="34" charset="0"/>
              </a:rPr>
              <a:t> </a:t>
            </a:r>
            <a:r>
              <a:rPr lang="en-US" sz="3200" b="1" dirty="0" err="1">
                <a:solidFill>
                  <a:srgbClr val="7030A0"/>
                </a:solidFill>
                <a:latin typeface="Arial" panose="020B0604020202020204" pitchFamily="34" charset="0"/>
                <a:cs typeface="Arial" panose="020B0604020202020204" pitchFamily="34" charset="0"/>
              </a:rPr>
              <a:t>durante</a:t>
            </a:r>
            <a:r>
              <a:rPr lang="en-US" sz="3200" b="1" dirty="0">
                <a:solidFill>
                  <a:srgbClr val="7030A0"/>
                </a:solidFill>
                <a:latin typeface="Arial" panose="020B0604020202020204" pitchFamily="34" charset="0"/>
                <a:cs typeface="Arial" panose="020B0604020202020204" pitchFamily="34" charset="0"/>
              </a:rPr>
              <a:t> la </a:t>
            </a:r>
            <a:r>
              <a:rPr lang="en-US" sz="3200" b="1" dirty="0" err="1">
                <a:solidFill>
                  <a:srgbClr val="7030A0"/>
                </a:solidFill>
                <a:latin typeface="Arial" panose="020B0604020202020204" pitchFamily="34" charset="0"/>
                <a:cs typeface="Arial" panose="020B0604020202020204" pitchFamily="34" charset="0"/>
              </a:rPr>
              <a:t>inflamación</a:t>
            </a:r>
            <a:endParaRPr lang="en-US" sz="3200" b="1" dirty="0">
              <a:solidFill>
                <a:srgbClr val="7030A0"/>
              </a:solidFill>
              <a:latin typeface="Arial" panose="020B0604020202020204" pitchFamily="34" charset="0"/>
              <a:cs typeface="Arial" panose="020B0604020202020204" pitchFamily="34" charset="0"/>
            </a:endParaRPr>
          </a:p>
        </p:txBody>
      </p:sp>
      <p:graphicFrame>
        <p:nvGraphicFramePr>
          <p:cNvPr id="5" name="Table 1">
            <a:extLst>
              <a:ext uri="{FF2B5EF4-FFF2-40B4-BE49-F238E27FC236}">
                <a16:creationId xmlns:a16="http://schemas.microsoft.com/office/drawing/2014/main" id="{0C1802CB-BDDE-DC44-9638-340DDF355E45}"/>
              </a:ext>
            </a:extLst>
          </p:cNvPr>
          <p:cNvGraphicFramePr>
            <a:graphicFrameLocks noGrp="1"/>
          </p:cNvGraphicFramePr>
          <p:nvPr>
            <p:extLst>
              <p:ext uri="{D42A27DB-BD31-4B8C-83A1-F6EECF244321}">
                <p14:modId xmlns:p14="http://schemas.microsoft.com/office/powerpoint/2010/main" val="3018253719"/>
              </p:ext>
            </p:extLst>
          </p:nvPr>
        </p:nvGraphicFramePr>
        <p:xfrm>
          <a:off x="1598238" y="2853320"/>
          <a:ext cx="8621150" cy="1828800"/>
        </p:xfrm>
        <a:graphic>
          <a:graphicData uri="http://schemas.openxmlformats.org/drawingml/2006/table">
            <a:tbl>
              <a:tblPr firstRow="1" bandRow="1">
                <a:tableStyleId>{BC89EF96-8CEA-46FF-86C4-4CE0E7609802}</a:tableStyleId>
              </a:tblPr>
              <a:tblGrid>
                <a:gridCol w="4310575">
                  <a:extLst>
                    <a:ext uri="{9D8B030D-6E8A-4147-A177-3AD203B41FA5}">
                      <a16:colId xmlns:a16="http://schemas.microsoft.com/office/drawing/2014/main" val="20000"/>
                    </a:ext>
                  </a:extLst>
                </a:gridCol>
                <a:gridCol w="4310575">
                  <a:extLst>
                    <a:ext uri="{9D8B030D-6E8A-4147-A177-3AD203B41FA5}">
                      <a16:colId xmlns:a16="http://schemas.microsoft.com/office/drawing/2014/main" val="20001"/>
                    </a:ext>
                  </a:extLst>
                </a:gridCol>
              </a:tblGrid>
              <a:tr h="370840">
                <a:tc>
                  <a:txBody>
                    <a:bodyPr/>
                    <a:lstStyle/>
                    <a:p>
                      <a:r>
                        <a:rPr lang="en-US" sz="2400" b="1" dirty="0" err="1">
                          <a:solidFill>
                            <a:schemeClr val="tx1"/>
                          </a:solidFill>
                          <a:latin typeface="Arial" panose="020B0604020202020204" pitchFamily="34" charset="0"/>
                          <a:cs typeface="Arial" panose="020B0604020202020204" pitchFamily="34" charset="0"/>
                        </a:rPr>
                        <a:t>Gluconeogénesis</a:t>
                      </a:r>
                      <a:endParaRPr lang="en-US" sz="2400" b="1"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err="1">
                          <a:solidFill>
                            <a:schemeClr val="tx1"/>
                          </a:solidFill>
                          <a:latin typeface="Arial" panose="020B0604020202020204" pitchFamily="34" charset="0"/>
                          <a:cs typeface="Arial" panose="020B0604020202020204" pitchFamily="34" charset="0"/>
                        </a:rPr>
                        <a:t>Muy</a:t>
                      </a:r>
                      <a:r>
                        <a:rPr lang="en-US" sz="2400" b="1" baseline="0"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Aumentada</a:t>
                      </a:r>
                      <a:endParaRPr lang="en-US" sz="2400" b="1"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2400" b="1" dirty="0" err="1">
                          <a:solidFill>
                            <a:schemeClr val="tx1"/>
                          </a:solidFill>
                          <a:latin typeface="Arial" panose="020B0604020202020204" pitchFamily="34" charset="0"/>
                          <a:cs typeface="Arial" panose="020B0604020202020204" pitchFamily="34" charset="0"/>
                        </a:rPr>
                        <a:t>Glicólisis</a:t>
                      </a:r>
                      <a:endParaRPr lang="en-US" sz="2400" b="1"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algn="ctr"/>
                      <a:r>
                        <a:rPr lang="en-US" sz="2400" b="1" dirty="0" err="1">
                          <a:solidFill>
                            <a:schemeClr val="tx1"/>
                          </a:solidFill>
                          <a:latin typeface="Arial" panose="020B0604020202020204" pitchFamily="34" charset="0"/>
                          <a:cs typeface="Arial" panose="020B0604020202020204" pitchFamily="34" charset="0"/>
                        </a:rPr>
                        <a:t>Muy</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aumentada</a:t>
                      </a:r>
                      <a:endParaRPr lang="en-US" sz="2400" b="1"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20000"/>
                      </a:schemeClr>
                    </a:solidFill>
                  </a:tcPr>
                </a:tc>
                <a:extLst>
                  <a:ext uri="{0D108BD9-81ED-4DB2-BD59-A6C34878D82A}">
                    <a16:rowId xmlns:a16="http://schemas.microsoft.com/office/drawing/2014/main" val="10001"/>
                  </a:ext>
                </a:extLst>
              </a:tr>
              <a:tr h="370840">
                <a:tc>
                  <a:txBody>
                    <a:bodyPr/>
                    <a:lstStyle/>
                    <a:p>
                      <a:r>
                        <a:rPr lang="en-US" sz="2400" b="1" dirty="0" err="1">
                          <a:solidFill>
                            <a:schemeClr val="tx1"/>
                          </a:solidFill>
                          <a:latin typeface="Arial" panose="020B0604020202020204" pitchFamily="34" charset="0"/>
                          <a:cs typeface="Arial" panose="020B0604020202020204" pitchFamily="34" charset="0"/>
                        </a:rPr>
                        <a:t>Oxidación</a:t>
                      </a:r>
                      <a:r>
                        <a:rPr lang="en-US" sz="2400" b="1" dirty="0">
                          <a:solidFill>
                            <a:schemeClr val="tx1"/>
                          </a:solidFill>
                          <a:latin typeface="Arial" panose="020B0604020202020204" pitchFamily="34" charset="0"/>
                          <a:cs typeface="Arial" panose="020B0604020202020204" pitchFamily="34" charset="0"/>
                        </a:rPr>
                        <a:t> de</a:t>
                      </a:r>
                      <a:r>
                        <a:rPr lang="en-US" sz="2400" b="1" baseline="0" dirty="0">
                          <a:solidFill>
                            <a:schemeClr val="tx1"/>
                          </a:solidFill>
                          <a:latin typeface="Arial" panose="020B0604020202020204" pitchFamily="34" charset="0"/>
                          <a:cs typeface="Arial" panose="020B0604020202020204" pitchFamily="34" charset="0"/>
                        </a:rPr>
                        <a:t> la </a:t>
                      </a:r>
                      <a:r>
                        <a:rPr lang="en-US" sz="2400" b="1" baseline="0" dirty="0" err="1">
                          <a:solidFill>
                            <a:schemeClr val="tx1"/>
                          </a:solidFill>
                          <a:latin typeface="Arial" panose="020B0604020202020204" pitchFamily="34" charset="0"/>
                          <a:cs typeface="Arial" panose="020B0604020202020204" pitchFamily="34" charset="0"/>
                        </a:rPr>
                        <a:t>Glucosa</a:t>
                      </a:r>
                      <a:endParaRPr lang="en-US" sz="2400" b="1"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err="1">
                          <a:solidFill>
                            <a:schemeClr val="tx1"/>
                          </a:solidFill>
                          <a:latin typeface="Arial" panose="020B0604020202020204" pitchFamily="34" charset="0"/>
                          <a:cs typeface="Arial" panose="020B0604020202020204" pitchFamily="34" charset="0"/>
                        </a:rPr>
                        <a:t>Disminuída</a:t>
                      </a:r>
                      <a:endParaRPr lang="en-US" sz="2400" b="1"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sz="2400" b="1" dirty="0" err="1">
                          <a:solidFill>
                            <a:schemeClr val="tx1"/>
                          </a:solidFill>
                          <a:latin typeface="Arial" panose="020B0604020202020204" pitchFamily="34" charset="0"/>
                          <a:cs typeface="Arial" panose="020B0604020202020204" pitchFamily="34" charset="0"/>
                        </a:rPr>
                        <a:t>Ciclo</a:t>
                      </a:r>
                      <a:r>
                        <a:rPr lang="en-US" sz="2400" b="1" dirty="0">
                          <a:solidFill>
                            <a:schemeClr val="tx1"/>
                          </a:solidFill>
                          <a:latin typeface="Arial" panose="020B0604020202020204" pitchFamily="34" charset="0"/>
                          <a:cs typeface="Arial" panose="020B0604020202020204" pitchFamily="34" charset="0"/>
                        </a:rPr>
                        <a:t> de Cori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algn="ctr"/>
                      <a:r>
                        <a:rPr lang="en-US" sz="2400" b="1" dirty="0" err="1">
                          <a:solidFill>
                            <a:schemeClr val="tx1"/>
                          </a:solidFill>
                          <a:latin typeface="Arial" panose="020B0604020202020204" pitchFamily="34" charset="0"/>
                          <a:cs typeface="Arial" panose="020B0604020202020204" pitchFamily="34" charset="0"/>
                        </a:rPr>
                        <a:t>Muy</a:t>
                      </a:r>
                      <a:r>
                        <a:rPr lang="en-US" sz="2400" b="1" baseline="0" dirty="0">
                          <a:solidFill>
                            <a:schemeClr val="tx1"/>
                          </a:solidFill>
                          <a:latin typeface="Arial" panose="020B0604020202020204" pitchFamily="34" charset="0"/>
                          <a:cs typeface="Arial" panose="020B0604020202020204" pitchFamily="34" charset="0"/>
                        </a:rPr>
                        <a:t> </a:t>
                      </a:r>
                      <a:r>
                        <a:rPr lang="en-US" sz="2400" b="1" baseline="0" dirty="0" err="1">
                          <a:solidFill>
                            <a:schemeClr val="tx1"/>
                          </a:solidFill>
                          <a:latin typeface="Arial" panose="020B0604020202020204" pitchFamily="34" charset="0"/>
                          <a:cs typeface="Arial" panose="020B0604020202020204" pitchFamily="34" charset="0"/>
                        </a:rPr>
                        <a:t>aumentado</a:t>
                      </a:r>
                      <a:endParaRPr lang="en-US" sz="2400" b="1"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20000"/>
                      </a:schemeClr>
                    </a:solidFill>
                  </a:tcPr>
                </a:tc>
                <a:extLst>
                  <a:ext uri="{0D108BD9-81ED-4DB2-BD59-A6C34878D82A}">
                    <a16:rowId xmlns:a16="http://schemas.microsoft.com/office/drawing/2014/main" val="10003"/>
                  </a:ext>
                </a:extLst>
              </a:tr>
            </a:tbl>
          </a:graphicData>
        </a:graphic>
      </p:graphicFrame>
      <p:sp>
        <p:nvSpPr>
          <p:cNvPr id="6" name="CuadroTexto 5">
            <a:extLst>
              <a:ext uri="{FF2B5EF4-FFF2-40B4-BE49-F238E27FC236}">
                <a16:creationId xmlns:a16="http://schemas.microsoft.com/office/drawing/2014/main" id="{605E9865-B41D-664C-BC1F-09B62371D3E1}"/>
              </a:ext>
            </a:extLst>
          </p:cNvPr>
          <p:cNvSpPr txBox="1"/>
          <p:nvPr/>
        </p:nvSpPr>
        <p:spPr>
          <a:xfrm>
            <a:off x="534249" y="4841537"/>
            <a:ext cx="7560039" cy="246221"/>
          </a:xfrm>
          <a:prstGeom prst="rect">
            <a:avLst/>
          </a:prstGeom>
          <a:solidFill>
            <a:schemeClr val="bg1"/>
          </a:solidFill>
        </p:spPr>
        <p:txBody>
          <a:bodyPr wrap="square" rtlCol="0">
            <a:spAutoFit/>
          </a:bodyPr>
          <a:lstStyle/>
          <a:p>
            <a:pPr algn="ctr"/>
            <a:r>
              <a:rPr lang="es-ES_tradnl" sz="1000" dirty="0" err="1">
                <a:latin typeface="Arial" panose="020B0604020202020204" pitchFamily="34" charset="0"/>
                <a:cs typeface="Arial" panose="020B0604020202020204" pitchFamily="34" charset="0"/>
              </a:rPr>
              <a:t>Sobotka</a:t>
            </a:r>
            <a:r>
              <a:rPr lang="es-ES_tradnl" sz="1000" dirty="0">
                <a:latin typeface="Arial" panose="020B0604020202020204" pitchFamily="34" charset="0"/>
                <a:cs typeface="Arial" panose="020B0604020202020204" pitchFamily="34" charset="0"/>
              </a:rPr>
              <a:t> L. Et al. LLL </a:t>
            </a:r>
            <a:r>
              <a:rPr lang="es-ES_tradnl" sz="1000" dirty="0" err="1">
                <a:latin typeface="Arial" panose="020B0604020202020204" pitchFamily="34" charset="0"/>
                <a:cs typeface="Arial" panose="020B0604020202020204" pitchFamily="34" charset="0"/>
              </a:rPr>
              <a:t>Topic</a:t>
            </a:r>
            <a:r>
              <a:rPr lang="es-ES_tradnl" sz="1000" dirty="0">
                <a:latin typeface="Arial" panose="020B0604020202020204" pitchFamily="34" charset="0"/>
                <a:cs typeface="Arial" panose="020B0604020202020204" pitchFamily="34" charset="0"/>
              </a:rPr>
              <a:t> 5: </a:t>
            </a:r>
            <a:r>
              <a:rPr lang="es-ES_tradnl" sz="1000" dirty="0" err="1">
                <a:latin typeface="Arial" panose="020B0604020202020204" pitchFamily="34" charset="0"/>
                <a:cs typeface="Arial" panose="020B0604020202020204" pitchFamily="34" charset="0"/>
              </a:rPr>
              <a:t>Malnutrition</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Undernutrition</a:t>
            </a:r>
            <a:r>
              <a:rPr lang="es-ES_tradnl" sz="1000" dirty="0">
                <a:latin typeface="Arial" panose="020B0604020202020204" pitchFamily="34" charset="0"/>
                <a:cs typeface="Arial" panose="020B0604020202020204" pitchFamily="34" charset="0"/>
              </a:rPr>
              <a:t>: simple and stress </a:t>
            </a:r>
            <a:r>
              <a:rPr lang="es-ES_tradnl" sz="1000" dirty="0" err="1">
                <a:latin typeface="Arial" panose="020B0604020202020204" pitchFamily="34" charset="0"/>
                <a:cs typeface="Arial" panose="020B0604020202020204" pitchFamily="34" charset="0"/>
              </a:rPr>
              <a:t>starvation</a:t>
            </a:r>
            <a:r>
              <a:rPr lang="es-ES_tradnl" sz="1000" dirty="0">
                <a:latin typeface="Arial" panose="020B0604020202020204" pitchFamily="34" charset="0"/>
                <a:cs typeface="Arial" panose="020B0604020202020204" pitchFamily="34" charset="0"/>
              </a:rPr>
              <a:t>. 2006</a:t>
            </a:r>
          </a:p>
        </p:txBody>
      </p:sp>
    </p:spTree>
    <p:extLst>
      <p:ext uri="{BB962C8B-B14F-4D97-AF65-F5344CB8AC3E}">
        <p14:creationId xmlns:p14="http://schemas.microsoft.com/office/powerpoint/2010/main" val="1629039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6A58FA7D-7101-8740-B908-64EFF7F9FA8D}"/>
              </a:ext>
            </a:extLst>
          </p:cNvPr>
          <p:cNvSpPr txBox="1">
            <a:spLocks/>
          </p:cNvSpPr>
          <p:nvPr/>
        </p:nvSpPr>
        <p:spPr>
          <a:xfrm>
            <a:off x="-176663" y="369394"/>
            <a:ext cx="12192000" cy="9233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7030A0"/>
                </a:solidFill>
                <a:latin typeface="Arial" panose="020B0604020202020204" pitchFamily="34" charset="0"/>
                <a:cs typeface="Arial" panose="020B0604020202020204" pitchFamily="34" charset="0"/>
              </a:rPr>
              <a:t>Resistencia </a:t>
            </a:r>
            <a:r>
              <a:rPr lang="en-US" sz="3200" b="1" dirty="0" err="1">
                <a:solidFill>
                  <a:srgbClr val="7030A0"/>
                </a:solidFill>
                <a:latin typeface="Arial" panose="020B0604020202020204" pitchFamily="34" charset="0"/>
                <a:cs typeface="Arial" panose="020B0604020202020204" pitchFamily="34" charset="0"/>
              </a:rPr>
              <a:t>periférica</a:t>
            </a:r>
            <a:r>
              <a:rPr lang="en-US" sz="3200" b="1" dirty="0">
                <a:solidFill>
                  <a:srgbClr val="7030A0"/>
                </a:solidFill>
                <a:latin typeface="Arial" panose="020B0604020202020204" pitchFamily="34" charset="0"/>
                <a:cs typeface="Arial" panose="020B0604020202020204" pitchFamily="34" charset="0"/>
              </a:rPr>
              <a:t> a la </a:t>
            </a:r>
            <a:r>
              <a:rPr lang="en-US" sz="3200" b="1" dirty="0" err="1">
                <a:solidFill>
                  <a:srgbClr val="7030A0"/>
                </a:solidFill>
                <a:latin typeface="Arial" panose="020B0604020202020204" pitchFamily="34" charset="0"/>
                <a:cs typeface="Arial" panose="020B0604020202020204" pitchFamily="34" charset="0"/>
              </a:rPr>
              <a:t>insulina</a:t>
            </a:r>
            <a:endParaRPr lang="en-US" sz="3200" b="1" dirty="0">
              <a:solidFill>
                <a:srgbClr val="7030A0"/>
              </a:solidFill>
              <a:latin typeface="Arial" panose="020B0604020202020204" pitchFamily="34" charset="0"/>
              <a:cs typeface="Arial" panose="020B0604020202020204" pitchFamily="34" charset="0"/>
            </a:endParaRPr>
          </a:p>
        </p:txBody>
      </p:sp>
      <p:sp>
        <p:nvSpPr>
          <p:cNvPr id="5" name="TextBox 9">
            <a:extLst>
              <a:ext uri="{FF2B5EF4-FFF2-40B4-BE49-F238E27FC236}">
                <a16:creationId xmlns:a16="http://schemas.microsoft.com/office/drawing/2014/main" id="{F6E18AED-6ADE-6A4E-A81E-59333CA9D0C0}"/>
              </a:ext>
            </a:extLst>
          </p:cNvPr>
          <p:cNvSpPr txBox="1"/>
          <p:nvPr/>
        </p:nvSpPr>
        <p:spPr>
          <a:xfrm>
            <a:off x="4672684" y="1371397"/>
            <a:ext cx="2569934" cy="369332"/>
          </a:xfrm>
          <a:prstGeom prst="rect">
            <a:avLst/>
          </a:prstGeom>
          <a:noFill/>
          <a:ln>
            <a:solidFill>
              <a:srgbClr val="7030A0"/>
            </a:solidFill>
          </a:ln>
        </p:spPr>
        <p:txBody>
          <a:bodyPr wrap="none" rtlCol="0">
            <a:spAutoFit/>
          </a:bodyPr>
          <a:lstStyle/>
          <a:p>
            <a:r>
              <a:rPr lang="en-US" b="1" dirty="0" err="1">
                <a:solidFill>
                  <a:srgbClr val="7030A0"/>
                </a:solidFill>
                <a:latin typeface="Arial" panose="020B0604020202020204" pitchFamily="34" charset="0"/>
                <a:cs typeface="Arial" panose="020B0604020202020204" pitchFamily="34" charset="0"/>
              </a:rPr>
              <a:t>Captación</a:t>
            </a:r>
            <a:r>
              <a:rPr lang="en-US" b="1" dirty="0">
                <a:solidFill>
                  <a:srgbClr val="7030A0"/>
                </a:solidFill>
                <a:latin typeface="Arial" panose="020B0604020202020204" pitchFamily="34" charset="0"/>
                <a:cs typeface="Arial" panose="020B0604020202020204" pitchFamily="34" charset="0"/>
              </a:rPr>
              <a:t> de </a:t>
            </a:r>
            <a:r>
              <a:rPr lang="en-US" b="1" dirty="0" err="1">
                <a:solidFill>
                  <a:srgbClr val="7030A0"/>
                </a:solidFill>
                <a:latin typeface="Arial" panose="020B0604020202020204" pitchFamily="34" charset="0"/>
                <a:cs typeface="Arial" panose="020B0604020202020204" pitchFamily="34" charset="0"/>
              </a:rPr>
              <a:t>glucosa</a:t>
            </a:r>
            <a:endParaRPr lang="en-US" b="1" dirty="0">
              <a:solidFill>
                <a:srgbClr val="7030A0"/>
              </a:solidFill>
              <a:latin typeface="Arial" panose="020B0604020202020204" pitchFamily="34" charset="0"/>
              <a:cs typeface="Arial" panose="020B0604020202020204" pitchFamily="34" charset="0"/>
            </a:endParaRPr>
          </a:p>
        </p:txBody>
      </p:sp>
      <p:sp>
        <p:nvSpPr>
          <p:cNvPr id="6" name="TextBox 10">
            <a:extLst>
              <a:ext uri="{FF2B5EF4-FFF2-40B4-BE49-F238E27FC236}">
                <a16:creationId xmlns:a16="http://schemas.microsoft.com/office/drawing/2014/main" id="{135BE670-9DDE-BD42-983B-9AD4C505FEDC}"/>
              </a:ext>
            </a:extLst>
          </p:cNvPr>
          <p:cNvSpPr txBox="1"/>
          <p:nvPr/>
        </p:nvSpPr>
        <p:spPr>
          <a:xfrm>
            <a:off x="2144902" y="2369542"/>
            <a:ext cx="2659702" cy="369332"/>
          </a:xfrm>
          <a:prstGeom prst="rect">
            <a:avLst/>
          </a:prstGeom>
          <a:noFill/>
          <a:ln>
            <a:noFill/>
          </a:ln>
        </p:spPr>
        <p:txBody>
          <a:bodyPr wrap="none" rtlCol="0">
            <a:spAutoFit/>
          </a:bodyPr>
          <a:lstStyle/>
          <a:p>
            <a:r>
              <a:rPr lang="en-US" dirty="0" err="1">
                <a:latin typeface="Arial" panose="020B0604020202020204" pitchFamily="34" charset="0"/>
                <a:cs typeface="Arial" panose="020B0604020202020204" pitchFamily="34" charset="0"/>
              </a:rPr>
              <a:t>Dependiente</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insulina</a:t>
            </a:r>
            <a:endParaRPr lang="en-US" dirty="0">
              <a:latin typeface="Arial" panose="020B0604020202020204" pitchFamily="34" charset="0"/>
              <a:cs typeface="Arial" panose="020B0604020202020204" pitchFamily="34" charset="0"/>
            </a:endParaRPr>
          </a:p>
        </p:txBody>
      </p:sp>
      <p:sp>
        <p:nvSpPr>
          <p:cNvPr id="7" name="TextBox 11">
            <a:extLst>
              <a:ext uri="{FF2B5EF4-FFF2-40B4-BE49-F238E27FC236}">
                <a16:creationId xmlns:a16="http://schemas.microsoft.com/office/drawing/2014/main" id="{F7E5C7C5-4405-E544-9A11-A92ADCD6FFDA}"/>
              </a:ext>
            </a:extLst>
          </p:cNvPr>
          <p:cNvSpPr txBox="1"/>
          <p:nvPr/>
        </p:nvSpPr>
        <p:spPr>
          <a:xfrm>
            <a:off x="7071465" y="2347257"/>
            <a:ext cx="2813591" cy="369332"/>
          </a:xfrm>
          <a:prstGeom prst="rect">
            <a:avLst/>
          </a:prstGeom>
          <a:noFill/>
          <a:ln>
            <a:noFill/>
          </a:ln>
        </p:spPr>
        <p:txBody>
          <a:bodyPr wrap="none" rtlCol="0">
            <a:spAutoFit/>
          </a:bodyPr>
          <a:lstStyle/>
          <a:p>
            <a:r>
              <a:rPr lang="en-US" dirty="0" err="1">
                <a:latin typeface="Arial" panose="020B0604020202020204" pitchFamily="34" charset="0"/>
                <a:cs typeface="Arial" panose="020B0604020202020204" pitchFamily="34" charset="0"/>
              </a:rPr>
              <a:t>Independiente</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insulina</a:t>
            </a:r>
            <a:endParaRPr lang="en-US" dirty="0">
              <a:latin typeface="Arial" panose="020B0604020202020204" pitchFamily="34" charset="0"/>
              <a:cs typeface="Arial" panose="020B0604020202020204" pitchFamily="34" charset="0"/>
            </a:endParaRPr>
          </a:p>
        </p:txBody>
      </p:sp>
      <p:sp>
        <p:nvSpPr>
          <p:cNvPr id="8" name="TextBox 12">
            <a:extLst>
              <a:ext uri="{FF2B5EF4-FFF2-40B4-BE49-F238E27FC236}">
                <a16:creationId xmlns:a16="http://schemas.microsoft.com/office/drawing/2014/main" id="{DE42B063-BDC7-4A48-8115-A725812B37B0}"/>
              </a:ext>
            </a:extLst>
          </p:cNvPr>
          <p:cNvSpPr txBox="1"/>
          <p:nvPr/>
        </p:nvSpPr>
        <p:spPr>
          <a:xfrm>
            <a:off x="2969444" y="3859425"/>
            <a:ext cx="1005468" cy="369332"/>
          </a:xfrm>
          <a:prstGeom prst="rect">
            <a:avLst/>
          </a:prstGeom>
          <a:noFill/>
          <a:ln>
            <a:noFill/>
          </a:ln>
        </p:spPr>
        <p:txBody>
          <a:bodyPr wrap="none" rtlCol="0">
            <a:spAutoFit/>
          </a:bodyPr>
          <a:lstStyle/>
          <a:p>
            <a:r>
              <a:rPr lang="en-US" dirty="0">
                <a:latin typeface="Arial" panose="020B0604020202020204" pitchFamily="34" charset="0"/>
                <a:cs typeface="Arial" panose="020B0604020202020204" pitchFamily="34" charset="0"/>
              </a:rPr>
              <a:t>GLUT-4</a:t>
            </a:r>
          </a:p>
        </p:txBody>
      </p:sp>
      <p:sp>
        <p:nvSpPr>
          <p:cNvPr id="9" name="TextBox 13">
            <a:extLst>
              <a:ext uri="{FF2B5EF4-FFF2-40B4-BE49-F238E27FC236}">
                <a16:creationId xmlns:a16="http://schemas.microsoft.com/office/drawing/2014/main" id="{335493FE-C620-7344-B58D-0383FC580312}"/>
              </a:ext>
            </a:extLst>
          </p:cNvPr>
          <p:cNvSpPr txBox="1"/>
          <p:nvPr/>
        </p:nvSpPr>
        <p:spPr>
          <a:xfrm>
            <a:off x="7789111" y="3859425"/>
            <a:ext cx="1390124" cy="369332"/>
          </a:xfrm>
          <a:prstGeom prst="rect">
            <a:avLst/>
          </a:prstGeom>
          <a:noFill/>
          <a:ln>
            <a:noFill/>
          </a:ln>
        </p:spPr>
        <p:txBody>
          <a:bodyPr wrap="none" rtlCol="0">
            <a:spAutoFit/>
          </a:bodyPr>
          <a:lstStyle/>
          <a:p>
            <a:r>
              <a:rPr lang="en-US" dirty="0">
                <a:latin typeface="Arial" panose="020B0604020202020204" pitchFamily="34" charset="0"/>
                <a:cs typeface="Arial" panose="020B0604020202020204" pitchFamily="34" charset="0"/>
              </a:rPr>
              <a:t>GLUT 1,2,3</a:t>
            </a:r>
          </a:p>
        </p:txBody>
      </p:sp>
      <p:sp>
        <p:nvSpPr>
          <p:cNvPr id="10" name="TextBox 14">
            <a:extLst>
              <a:ext uri="{FF2B5EF4-FFF2-40B4-BE49-F238E27FC236}">
                <a16:creationId xmlns:a16="http://schemas.microsoft.com/office/drawing/2014/main" id="{64BBA70D-9F4F-CE4A-BD0A-DA0C8BAAB9EC}"/>
              </a:ext>
            </a:extLst>
          </p:cNvPr>
          <p:cNvSpPr txBox="1"/>
          <p:nvPr/>
        </p:nvSpPr>
        <p:spPr>
          <a:xfrm>
            <a:off x="2141214" y="4952229"/>
            <a:ext cx="2659701" cy="923330"/>
          </a:xfrm>
          <a:prstGeom prst="rect">
            <a:avLst/>
          </a:prstGeom>
          <a:noFill/>
          <a:ln>
            <a:noFill/>
          </a:ln>
        </p:spPr>
        <p:txBody>
          <a:bodyPr wrap="square" rtlCol="0">
            <a:spAutoFit/>
          </a:bodyPr>
          <a:lstStyle/>
          <a:p>
            <a:pPr marL="285750" indent="-285750">
              <a:buFont typeface="Wingdings" panose="05000000000000000000" pitchFamily="2" charset="2"/>
              <a:buChar char="ü"/>
            </a:pPr>
            <a:r>
              <a:rPr lang="en-US" dirty="0" err="1">
                <a:latin typeface="Arial" panose="020B0604020202020204" pitchFamily="34" charset="0"/>
                <a:cs typeface="Arial" panose="020B0604020202020204" pitchFamily="34" charset="0"/>
              </a:rPr>
              <a:t>Músculo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Esquelético</a:t>
            </a: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dirty="0" err="1">
                <a:latin typeface="Arial" panose="020B0604020202020204" pitchFamily="34" charset="0"/>
                <a:cs typeface="Arial" panose="020B0604020202020204" pitchFamily="34" charset="0"/>
              </a:rPr>
              <a:t>Miocardio</a:t>
            </a: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dirty="0" err="1">
                <a:latin typeface="Arial" panose="020B0604020202020204" pitchFamily="34" charset="0"/>
                <a:cs typeface="Arial" panose="020B0604020202020204" pitchFamily="34" charset="0"/>
              </a:rPr>
              <a:t>Adipocitos</a:t>
            </a:r>
            <a:endParaRPr lang="en-US" dirty="0">
              <a:latin typeface="Arial" panose="020B0604020202020204" pitchFamily="34" charset="0"/>
              <a:cs typeface="Arial" panose="020B0604020202020204" pitchFamily="34" charset="0"/>
            </a:endParaRPr>
          </a:p>
        </p:txBody>
      </p:sp>
      <p:sp>
        <p:nvSpPr>
          <p:cNvPr id="11" name="TextBox 15">
            <a:extLst>
              <a:ext uri="{FF2B5EF4-FFF2-40B4-BE49-F238E27FC236}">
                <a16:creationId xmlns:a16="http://schemas.microsoft.com/office/drawing/2014/main" id="{FF7FDDCE-4766-CE41-B530-DFC7A6151785}"/>
              </a:ext>
            </a:extLst>
          </p:cNvPr>
          <p:cNvSpPr txBox="1"/>
          <p:nvPr/>
        </p:nvSpPr>
        <p:spPr>
          <a:xfrm>
            <a:off x="7445910" y="4947429"/>
            <a:ext cx="2599853" cy="1200329"/>
          </a:xfrm>
          <a:prstGeom prst="rect">
            <a:avLst/>
          </a:prstGeom>
          <a:noFill/>
          <a:ln>
            <a:noFill/>
          </a:ln>
        </p:spPr>
        <p:txBody>
          <a:bodyPr wrap="square" rtlCol="0">
            <a:spAutoFit/>
          </a:bodyPr>
          <a:lstStyle/>
          <a:p>
            <a:pPr marL="285750" indent="-285750">
              <a:buFont typeface="Wingdings" panose="05000000000000000000" pitchFamily="2" charset="2"/>
              <a:buChar char="ü"/>
            </a:pPr>
            <a:r>
              <a:rPr lang="en-US" dirty="0" err="1">
                <a:latin typeface="Arial" panose="020B0604020202020204" pitchFamily="34" charset="0"/>
                <a:cs typeface="Arial" panose="020B0604020202020204" pitchFamily="34" charset="0"/>
              </a:rPr>
              <a:t>Neuronas</a:t>
            </a: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dirty="0" err="1">
                <a:latin typeface="Arial" panose="020B0604020202020204" pitchFamily="34" charset="0"/>
                <a:cs typeface="Arial" panose="020B0604020202020204" pitchFamily="34" charset="0"/>
              </a:rPr>
              <a:t>Hepatocitos</a:t>
            </a: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dirty="0" err="1">
                <a:latin typeface="Arial" panose="020B0604020202020204" pitchFamily="34" charset="0"/>
                <a:cs typeface="Arial" panose="020B0604020202020204" pitchFamily="34" charset="0"/>
              </a:rPr>
              <a:t>Endotelio</a:t>
            </a: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dirty="0" err="1">
                <a:latin typeface="Arial" panose="020B0604020202020204" pitchFamily="34" charset="0"/>
                <a:cs typeface="Arial" panose="020B0604020202020204" pitchFamily="34" charset="0"/>
              </a:rPr>
              <a:t>Células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sanguíneas</a:t>
            </a:r>
            <a:endParaRPr lang="en-US" dirty="0">
              <a:latin typeface="Arial" panose="020B0604020202020204" pitchFamily="34" charset="0"/>
              <a:cs typeface="Arial" panose="020B0604020202020204" pitchFamily="34" charset="0"/>
            </a:endParaRPr>
          </a:p>
        </p:txBody>
      </p:sp>
      <p:cxnSp>
        <p:nvCxnSpPr>
          <p:cNvPr id="12" name="Straight Arrow Connector 17">
            <a:extLst>
              <a:ext uri="{FF2B5EF4-FFF2-40B4-BE49-F238E27FC236}">
                <a16:creationId xmlns:a16="http://schemas.microsoft.com/office/drawing/2014/main" id="{0494DD61-969B-6946-A551-DD70F89F89A2}"/>
              </a:ext>
            </a:extLst>
          </p:cNvPr>
          <p:cNvCxnSpPr/>
          <p:nvPr/>
        </p:nvCxnSpPr>
        <p:spPr>
          <a:xfrm>
            <a:off x="3471065" y="2779305"/>
            <a:ext cx="0" cy="10081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8">
            <a:extLst>
              <a:ext uri="{FF2B5EF4-FFF2-40B4-BE49-F238E27FC236}">
                <a16:creationId xmlns:a16="http://schemas.microsoft.com/office/drawing/2014/main" id="{C21016A0-5834-AA42-ADA1-99D451947F58}"/>
              </a:ext>
            </a:extLst>
          </p:cNvPr>
          <p:cNvCxnSpPr>
            <a:cxnSpLocks/>
          </p:cNvCxnSpPr>
          <p:nvPr/>
        </p:nvCxnSpPr>
        <p:spPr>
          <a:xfrm>
            <a:off x="3471065" y="4291473"/>
            <a:ext cx="0" cy="54329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20">
            <a:extLst>
              <a:ext uri="{FF2B5EF4-FFF2-40B4-BE49-F238E27FC236}">
                <a16:creationId xmlns:a16="http://schemas.microsoft.com/office/drawing/2014/main" id="{94C48AA2-6B89-6B4F-81A2-5DE1271A9B65}"/>
              </a:ext>
            </a:extLst>
          </p:cNvPr>
          <p:cNvCxnSpPr/>
          <p:nvPr/>
        </p:nvCxnSpPr>
        <p:spPr>
          <a:xfrm>
            <a:off x="8476941" y="2779305"/>
            <a:ext cx="0" cy="10081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21">
            <a:extLst>
              <a:ext uri="{FF2B5EF4-FFF2-40B4-BE49-F238E27FC236}">
                <a16:creationId xmlns:a16="http://schemas.microsoft.com/office/drawing/2014/main" id="{ADCF9319-0913-804E-8F64-1FE921B3A9F3}"/>
              </a:ext>
            </a:extLst>
          </p:cNvPr>
          <p:cNvCxnSpPr>
            <a:cxnSpLocks/>
          </p:cNvCxnSpPr>
          <p:nvPr/>
        </p:nvCxnSpPr>
        <p:spPr>
          <a:xfrm>
            <a:off x="8476938" y="4291473"/>
            <a:ext cx="0" cy="54329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Oval 27">
            <a:extLst>
              <a:ext uri="{FF2B5EF4-FFF2-40B4-BE49-F238E27FC236}">
                <a16:creationId xmlns:a16="http://schemas.microsoft.com/office/drawing/2014/main" id="{B5D842DF-505E-F84A-9CBC-8BE1CDBBEA12}"/>
              </a:ext>
            </a:extLst>
          </p:cNvPr>
          <p:cNvSpPr/>
          <p:nvPr/>
        </p:nvSpPr>
        <p:spPr>
          <a:xfrm>
            <a:off x="4407169" y="2851313"/>
            <a:ext cx="3024336" cy="1224136"/>
          </a:xfrm>
          <a:prstGeom prst="ellipse">
            <a:avLst/>
          </a:prstGeom>
          <a:no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9" name="TextBox 28">
            <a:extLst>
              <a:ext uri="{FF2B5EF4-FFF2-40B4-BE49-F238E27FC236}">
                <a16:creationId xmlns:a16="http://schemas.microsoft.com/office/drawing/2014/main" id="{5FEB0967-D86A-804E-AED8-786B7D6E4020}"/>
              </a:ext>
            </a:extLst>
          </p:cNvPr>
          <p:cNvSpPr txBox="1"/>
          <p:nvPr/>
        </p:nvSpPr>
        <p:spPr>
          <a:xfrm>
            <a:off x="4983233" y="2995329"/>
            <a:ext cx="1944216" cy="1015663"/>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Resistencia </a:t>
            </a:r>
            <a:r>
              <a:rPr lang="en-US" sz="2000" dirty="0" err="1">
                <a:latin typeface="Arial" panose="020B0604020202020204" pitchFamily="34" charset="0"/>
                <a:cs typeface="Arial" panose="020B0604020202020204" pitchFamily="34" charset="0"/>
              </a:rPr>
              <a:t>periférica</a:t>
            </a:r>
            <a:r>
              <a:rPr lang="en-US" sz="2000" dirty="0">
                <a:latin typeface="Arial" panose="020B0604020202020204" pitchFamily="34" charset="0"/>
                <a:cs typeface="Arial" panose="020B0604020202020204" pitchFamily="34" charset="0"/>
              </a:rPr>
              <a:t> a la </a:t>
            </a:r>
            <a:r>
              <a:rPr lang="en-US" sz="2000" dirty="0" err="1">
                <a:latin typeface="Arial" panose="020B0604020202020204" pitchFamily="34" charset="0"/>
                <a:cs typeface="Arial" panose="020B0604020202020204" pitchFamily="34" charset="0"/>
              </a:rPr>
              <a:t>insulina</a:t>
            </a:r>
            <a:endParaRPr lang="en-US" sz="2000" dirty="0">
              <a:latin typeface="Arial" panose="020B0604020202020204" pitchFamily="34" charset="0"/>
              <a:cs typeface="Arial" panose="020B0604020202020204" pitchFamily="34" charset="0"/>
            </a:endParaRPr>
          </a:p>
        </p:txBody>
      </p:sp>
      <p:sp>
        <p:nvSpPr>
          <p:cNvPr id="20" name="Down Arrow 29">
            <a:extLst>
              <a:ext uri="{FF2B5EF4-FFF2-40B4-BE49-F238E27FC236}">
                <a16:creationId xmlns:a16="http://schemas.microsoft.com/office/drawing/2014/main" id="{D6CC0F88-90E1-6A44-BB17-9266EB5933D8}"/>
              </a:ext>
            </a:extLst>
          </p:cNvPr>
          <p:cNvSpPr/>
          <p:nvPr/>
        </p:nvSpPr>
        <p:spPr>
          <a:xfrm>
            <a:off x="2407418" y="3485511"/>
            <a:ext cx="589896" cy="720080"/>
          </a:xfrm>
          <a:prstGeom prst="downArrow">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21" name="Down Arrow 30">
            <a:extLst>
              <a:ext uri="{FF2B5EF4-FFF2-40B4-BE49-F238E27FC236}">
                <a16:creationId xmlns:a16="http://schemas.microsoft.com/office/drawing/2014/main" id="{91231C16-9D75-804B-9B0E-B01F8B1FD6E8}"/>
              </a:ext>
            </a:extLst>
          </p:cNvPr>
          <p:cNvSpPr/>
          <p:nvPr/>
        </p:nvSpPr>
        <p:spPr>
          <a:xfrm rot="10800000">
            <a:off x="9179235" y="3433702"/>
            <a:ext cx="570015" cy="707430"/>
          </a:xfrm>
          <a:prstGeom prst="downArrow">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22" name="2 Rectángulo">
            <a:extLst>
              <a:ext uri="{FF2B5EF4-FFF2-40B4-BE49-F238E27FC236}">
                <a16:creationId xmlns:a16="http://schemas.microsoft.com/office/drawing/2014/main" id="{666DC2B4-3599-1B49-B4D3-F651C8009AF9}"/>
              </a:ext>
            </a:extLst>
          </p:cNvPr>
          <p:cNvSpPr/>
          <p:nvPr/>
        </p:nvSpPr>
        <p:spPr>
          <a:xfrm>
            <a:off x="2131238" y="6060090"/>
            <a:ext cx="5729056" cy="246221"/>
          </a:xfrm>
          <a:prstGeom prst="rect">
            <a:avLst/>
          </a:prstGeom>
          <a:noFill/>
        </p:spPr>
        <p:txBody>
          <a:bodyPr wrap="square">
            <a:spAutoFit/>
          </a:bodyPr>
          <a:lstStyle/>
          <a:p>
            <a:r>
              <a:rPr lang="es-CO" sz="1000" dirty="0">
                <a:latin typeface="Arial" panose="020B0604020202020204" pitchFamily="34" charset="0"/>
                <a:cs typeface="Arial" panose="020B0604020202020204" pitchFamily="34" charset="0"/>
              </a:rPr>
              <a:t>Carli F. CAN J Anesth, 2015, 62: 110-119</a:t>
            </a:r>
          </a:p>
        </p:txBody>
      </p:sp>
      <p:cxnSp>
        <p:nvCxnSpPr>
          <p:cNvPr id="24" name="Conector angular 23">
            <a:extLst>
              <a:ext uri="{FF2B5EF4-FFF2-40B4-BE49-F238E27FC236}">
                <a16:creationId xmlns:a16="http://schemas.microsoft.com/office/drawing/2014/main" id="{B3C06A93-0F72-AE4A-B3CC-8A9EE1B0CC3B}"/>
              </a:ext>
            </a:extLst>
          </p:cNvPr>
          <p:cNvCxnSpPr>
            <a:cxnSpLocks/>
          </p:cNvCxnSpPr>
          <p:nvPr/>
        </p:nvCxnSpPr>
        <p:spPr>
          <a:xfrm>
            <a:off x="7314447" y="1607624"/>
            <a:ext cx="1163814" cy="75143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angular 25">
            <a:extLst>
              <a:ext uri="{FF2B5EF4-FFF2-40B4-BE49-F238E27FC236}">
                <a16:creationId xmlns:a16="http://schemas.microsoft.com/office/drawing/2014/main" id="{392C52E2-92D5-BA40-966A-5CA308B41E63}"/>
              </a:ext>
            </a:extLst>
          </p:cNvPr>
          <p:cNvCxnSpPr>
            <a:cxnSpLocks/>
          </p:cNvCxnSpPr>
          <p:nvPr/>
        </p:nvCxnSpPr>
        <p:spPr>
          <a:xfrm rot="10800000" flipV="1">
            <a:off x="3471065" y="1595819"/>
            <a:ext cx="1118421" cy="75143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600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42708-9386-6F4A-934A-CFFE819E2DEA}"/>
              </a:ext>
            </a:extLst>
          </p:cNvPr>
          <p:cNvSpPr txBox="1"/>
          <p:nvPr/>
        </p:nvSpPr>
        <p:spPr>
          <a:xfrm>
            <a:off x="2233534" y="614363"/>
            <a:ext cx="7573617" cy="1077218"/>
          </a:xfrm>
          <a:prstGeom prst="rect">
            <a:avLst/>
          </a:prstGeom>
          <a:noFill/>
        </p:spPr>
        <p:txBody>
          <a:bodyPr wrap="square" rtlCol="0">
            <a:spAutoFit/>
          </a:bodyPr>
          <a:lstStyle/>
          <a:p>
            <a:pPr algn="ctr"/>
            <a:r>
              <a:rPr lang="en-US" sz="3200" b="1" dirty="0" err="1">
                <a:solidFill>
                  <a:srgbClr val="7030A0"/>
                </a:solidFill>
                <a:latin typeface="Arial" panose="020B0604020202020204" pitchFamily="34" charset="0"/>
                <a:cs typeface="Arial" panose="020B0604020202020204" pitchFamily="34" charset="0"/>
              </a:rPr>
              <a:t>Metabolismo</a:t>
            </a:r>
            <a:r>
              <a:rPr lang="en-US" sz="3200" b="1" dirty="0">
                <a:solidFill>
                  <a:srgbClr val="7030A0"/>
                </a:solidFill>
                <a:latin typeface="Arial" panose="020B0604020202020204" pitchFamily="34" charset="0"/>
                <a:cs typeface="Arial" panose="020B0604020202020204" pitchFamily="34" charset="0"/>
              </a:rPr>
              <a:t> de las proteínas y </a:t>
            </a:r>
            <a:r>
              <a:rPr lang="en-US" sz="3200" b="1" dirty="0" err="1">
                <a:solidFill>
                  <a:srgbClr val="7030A0"/>
                </a:solidFill>
                <a:latin typeface="Arial" panose="020B0604020202020204" pitchFamily="34" charset="0"/>
                <a:cs typeface="Arial" panose="020B0604020202020204" pitchFamily="34" charset="0"/>
              </a:rPr>
              <a:t>aminoácidos</a:t>
            </a:r>
            <a:r>
              <a:rPr lang="en-US" sz="3200" b="1" dirty="0">
                <a:solidFill>
                  <a:srgbClr val="7030A0"/>
                </a:solidFill>
                <a:latin typeface="Arial" panose="020B0604020202020204" pitchFamily="34" charset="0"/>
                <a:cs typeface="Arial" panose="020B0604020202020204" pitchFamily="34" charset="0"/>
              </a:rPr>
              <a:t> </a:t>
            </a:r>
            <a:r>
              <a:rPr lang="en-US" sz="3200" b="1" dirty="0" err="1">
                <a:solidFill>
                  <a:srgbClr val="7030A0"/>
                </a:solidFill>
                <a:latin typeface="Arial" panose="020B0604020202020204" pitchFamily="34" charset="0"/>
                <a:cs typeface="Arial" panose="020B0604020202020204" pitchFamily="34" charset="0"/>
              </a:rPr>
              <a:t>durante</a:t>
            </a:r>
            <a:r>
              <a:rPr lang="en-US" sz="3200" b="1" dirty="0">
                <a:solidFill>
                  <a:srgbClr val="7030A0"/>
                </a:solidFill>
                <a:latin typeface="Arial" panose="020B0604020202020204" pitchFamily="34" charset="0"/>
                <a:cs typeface="Arial" panose="020B0604020202020204" pitchFamily="34" charset="0"/>
              </a:rPr>
              <a:t> la </a:t>
            </a:r>
            <a:r>
              <a:rPr lang="en-US" sz="3200" b="1" dirty="0" err="1">
                <a:solidFill>
                  <a:srgbClr val="7030A0"/>
                </a:solidFill>
                <a:latin typeface="Arial" panose="020B0604020202020204" pitchFamily="34" charset="0"/>
                <a:cs typeface="Arial" panose="020B0604020202020204" pitchFamily="34" charset="0"/>
              </a:rPr>
              <a:t>inflamación</a:t>
            </a:r>
            <a:endParaRPr lang="en-US" sz="3200" b="1" dirty="0">
              <a:solidFill>
                <a:srgbClr val="7030A0"/>
              </a:solidFill>
              <a:latin typeface="Arial" panose="020B0604020202020204" pitchFamily="34" charset="0"/>
              <a:cs typeface="Arial" panose="020B0604020202020204" pitchFamily="34" charset="0"/>
            </a:endParaRPr>
          </a:p>
        </p:txBody>
      </p:sp>
      <p:graphicFrame>
        <p:nvGraphicFramePr>
          <p:cNvPr id="5" name="Table 1">
            <a:extLst>
              <a:ext uri="{FF2B5EF4-FFF2-40B4-BE49-F238E27FC236}">
                <a16:creationId xmlns:a16="http://schemas.microsoft.com/office/drawing/2014/main" id="{2AAA8721-A1DA-134A-9B36-594AC6597F93}"/>
              </a:ext>
            </a:extLst>
          </p:cNvPr>
          <p:cNvGraphicFramePr>
            <a:graphicFrameLocks noGrp="1"/>
          </p:cNvGraphicFramePr>
          <p:nvPr>
            <p:extLst>
              <p:ext uri="{D42A27DB-BD31-4B8C-83A1-F6EECF244321}">
                <p14:modId xmlns:p14="http://schemas.microsoft.com/office/powerpoint/2010/main" val="2368898574"/>
              </p:ext>
            </p:extLst>
          </p:nvPr>
        </p:nvGraphicFramePr>
        <p:xfrm>
          <a:off x="2565109" y="2736059"/>
          <a:ext cx="6910466" cy="1821645"/>
        </p:xfrm>
        <a:graphic>
          <a:graphicData uri="http://schemas.openxmlformats.org/drawingml/2006/table">
            <a:tbl>
              <a:tblPr firstRow="1" bandRow="1">
                <a:tableStyleId>{BC89EF96-8CEA-46FF-86C4-4CE0E7609802}</a:tableStyleId>
              </a:tblPr>
              <a:tblGrid>
                <a:gridCol w="3357797">
                  <a:extLst>
                    <a:ext uri="{9D8B030D-6E8A-4147-A177-3AD203B41FA5}">
                      <a16:colId xmlns:a16="http://schemas.microsoft.com/office/drawing/2014/main" val="20000"/>
                    </a:ext>
                  </a:extLst>
                </a:gridCol>
                <a:gridCol w="3552669">
                  <a:extLst>
                    <a:ext uri="{9D8B030D-6E8A-4147-A177-3AD203B41FA5}">
                      <a16:colId xmlns:a16="http://schemas.microsoft.com/office/drawing/2014/main" val="20001"/>
                    </a:ext>
                  </a:extLst>
                </a:gridCol>
              </a:tblGrid>
              <a:tr h="583609">
                <a:tc>
                  <a:txBody>
                    <a:bodyPr/>
                    <a:lstStyle/>
                    <a:p>
                      <a:r>
                        <a:rPr lang="en-US" sz="2400" b="0" dirty="0" err="1">
                          <a:solidFill>
                            <a:schemeClr val="tx1"/>
                          </a:solidFill>
                          <a:latin typeface="Arial" panose="020B0604020202020204" pitchFamily="34" charset="0"/>
                          <a:cs typeface="Arial" panose="020B0604020202020204" pitchFamily="34" charset="0"/>
                        </a:rPr>
                        <a:t>Proteólisis</a:t>
                      </a:r>
                      <a:endParaRPr lang="en-US" sz="24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dirty="0" err="1">
                          <a:solidFill>
                            <a:schemeClr val="tx1"/>
                          </a:solidFill>
                          <a:latin typeface="Arial" panose="020B0604020202020204" pitchFamily="34" charset="0"/>
                          <a:cs typeface="Arial" panose="020B0604020202020204" pitchFamily="34" charset="0"/>
                        </a:rPr>
                        <a:t>Aumentada</a:t>
                      </a:r>
                      <a:endParaRPr lang="en-US" sz="24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62805">
                <a:tc>
                  <a:txBody>
                    <a:bodyPr/>
                    <a:lstStyle/>
                    <a:p>
                      <a:r>
                        <a:rPr lang="en-US" sz="2400" b="0" dirty="0" err="1">
                          <a:solidFill>
                            <a:schemeClr val="tx1"/>
                          </a:solidFill>
                          <a:latin typeface="Arial" panose="020B0604020202020204" pitchFamily="34" charset="0"/>
                          <a:cs typeface="Arial" panose="020B0604020202020204" pitchFamily="34" charset="0"/>
                        </a:rPr>
                        <a:t>Proteosíntesis</a:t>
                      </a:r>
                      <a:endParaRPr lang="en-US" sz="24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400" b="0" dirty="0" err="1">
                          <a:solidFill>
                            <a:schemeClr val="tx1"/>
                          </a:solidFill>
                          <a:latin typeface="Arial" panose="020B0604020202020204" pitchFamily="34" charset="0"/>
                          <a:cs typeface="Arial" panose="020B0604020202020204" pitchFamily="34" charset="0"/>
                        </a:rPr>
                        <a:t>Aumentada</a:t>
                      </a:r>
                      <a:endParaRPr lang="en-US" sz="24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675231">
                <a:tc>
                  <a:txBody>
                    <a:bodyPr/>
                    <a:lstStyle/>
                    <a:p>
                      <a:r>
                        <a:rPr lang="en-US" sz="2400" b="0" dirty="0" err="1">
                          <a:solidFill>
                            <a:schemeClr val="tx1"/>
                          </a:solidFill>
                          <a:latin typeface="Arial" panose="020B0604020202020204" pitchFamily="34" charset="0"/>
                          <a:cs typeface="Arial" panose="020B0604020202020204" pitchFamily="34" charset="0"/>
                        </a:rPr>
                        <a:t>Oxidación</a:t>
                      </a:r>
                      <a:r>
                        <a:rPr lang="en-US" sz="2400" b="0" dirty="0">
                          <a:solidFill>
                            <a:schemeClr val="tx1"/>
                          </a:solidFill>
                          <a:latin typeface="Arial" panose="020B0604020202020204" pitchFamily="34" charset="0"/>
                          <a:cs typeface="Arial" panose="020B0604020202020204" pitchFamily="34" charset="0"/>
                        </a:rPr>
                        <a:t> de</a:t>
                      </a:r>
                      <a:r>
                        <a:rPr lang="en-US" sz="2400" b="0" baseline="0" dirty="0">
                          <a:solidFill>
                            <a:schemeClr val="tx1"/>
                          </a:solidFill>
                          <a:latin typeface="Arial" panose="020B0604020202020204" pitchFamily="34" charset="0"/>
                          <a:cs typeface="Arial" panose="020B0604020202020204" pitchFamily="34" charset="0"/>
                        </a:rPr>
                        <a:t> </a:t>
                      </a:r>
                      <a:r>
                        <a:rPr lang="en-US" sz="2400" b="0" baseline="0" dirty="0" err="1">
                          <a:solidFill>
                            <a:schemeClr val="tx1"/>
                          </a:solidFill>
                          <a:latin typeface="Arial" panose="020B0604020202020204" pitchFamily="34" charset="0"/>
                          <a:cs typeface="Arial" panose="020B0604020202020204" pitchFamily="34" charset="0"/>
                        </a:rPr>
                        <a:t>proteínas</a:t>
                      </a:r>
                      <a:endParaRPr lang="en-US" sz="24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dirty="0" err="1">
                          <a:solidFill>
                            <a:schemeClr val="tx1"/>
                          </a:solidFill>
                          <a:latin typeface="Arial" panose="020B0604020202020204" pitchFamily="34" charset="0"/>
                          <a:cs typeface="Arial" panose="020B0604020202020204" pitchFamily="34" charset="0"/>
                        </a:rPr>
                        <a:t>Muy</a:t>
                      </a:r>
                      <a:r>
                        <a:rPr lang="en-US" sz="2400" b="0" baseline="0" dirty="0">
                          <a:solidFill>
                            <a:schemeClr val="tx1"/>
                          </a:solidFill>
                          <a:latin typeface="Arial" panose="020B0604020202020204" pitchFamily="34" charset="0"/>
                          <a:cs typeface="Arial" panose="020B0604020202020204" pitchFamily="34" charset="0"/>
                        </a:rPr>
                        <a:t> </a:t>
                      </a:r>
                      <a:r>
                        <a:rPr lang="en-US" sz="2400" b="0" baseline="0" dirty="0" err="1">
                          <a:solidFill>
                            <a:schemeClr val="tx1"/>
                          </a:solidFill>
                          <a:latin typeface="Arial" panose="020B0604020202020204" pitchFamily="34" charset="0"/>
                          <a:cs typeface="Arial" panose="020B0604020202020204" pitchFamily="34" charset="0"/>
                        </a:rPr>
                        <a:t>aumentada</a:t>
                      </a:r>
                      <a:endParaRPr lang="en-US" sz="24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6" name="CuadroTexto 5">
            <a:extLst>
              <a:ext uri="{FF2B5EF4-FFF2-40B4-BE49-F238E27FC236}">
                <a16:creationId xmlns:a16="http://schemas.microsoft.com/office/drawing/2014/main" id="{5F209A73-E1C4-EE41-B987-E196BC9B3C96}"/>
              </a:ext>
            </a:extLst>
          </p:cNvPr>
          <p:cNvSpPr txBox="1"/>
          <p:nvPr/>
        </p:nvSpPr>
        <p:spPr>
          <a:xfrm>
            <a:off x="2430118" y="4748919"/>
            <a:ext cx="5383204" cy="246221"/>
          </a:xfrm>
          <a:prstGeom prst="rect">
            <a:avLst/>
          </a:prstGeom>
          <a:solidFill>
            <a:schemeClr val="bg1"/>
          </a:solidFill>
        </p:spPr>
        <p:txBody>
          <a:bodyPr wrap="none" rtlCol="0">
            <a:spAutoFit/>
          </a:bodyPr>
          <a:lstStyle/>
          <a:p>
            <a:pPr algn="ctr"/>
            <a:r>
              <a:rPr lang="es-ES_tradnl" sz="1000" dirty="0" err="1">
                <a:latin typeface="Arial" panose="020B0604020202020204" pitchFamily="34" charset="0"/>
                <a:cs typeface="Arial" panose="020B0604020202020204" pitchFamily="34" charset="0"/>
              </a:rPr>
              <a:t>Sobotka</a:t>
            </a:r>
            <a:r>
              <a:rPr lang="es-ES_tradnl" sz="1000" dirty="0">
                <a:latin typeface="Arial" panose="020B0604020202020204" pitchFamily="34" charset="0"/>
                <a:cs typeface="Arial" panose="020B0604020202020204" pitchFamily="34" charset="0"/>
              </a:rPr>
              <a:t> L. Et al. LLL </a:t>
            </a:r>
            <a:r>
              <a:rPr lang="es-ES_tradnl" sz="1000" dirty="0" err="1">
                <a:latin typeface="Arial" panose="020B0604020202020204" pitchFamily="34" charset="0"/>
                <a:cs typeface="Arial" panose="020B0604020202020204" pitchFamily="34" charset="0"/>
              </a:rPr>
              <a:t>topic</a:t>
            </a:r>
            <a:r>
              <a:rPr lang="es-ES_tradnl" sz="1000" dirty="0">
                <a:latin typeface="Arial" panose="020B0604020202020204" pitchFamily="34" charset="0"/>
                <a:cs typeface="Arial" panose="020B0604020202020204" pitchFamily="34" charset="0"/>
              </a:rPr>
              <a:t> 5: </a:t>
            </a:r>
            <a:r>
              <a:rPr lang="es-ES_tradnl" sz="1000" dirty="0" err="1">
                <a:latin typeface="Arial" panose="020B0604020202020204" pitchFamily="34" charset="0"/>
                <a:cs typeface="Arial" panose="020B0604020202020204" pitchFamily="34" charset="0"/>
              </a:rPr>
              <a:t>malnutrition</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Undernutrition</a:t>
            </a:r>
            <a:r>
              <a:rPr lang="es-ES_tradnl" sz="1000" dirty="0">
                <a:latin typeface="Arial" panose="020B0604020202020204" pitchFamily="34" charset="0"/>
                <a:cs typeface="Arial" panose="020B0604020202020204" pitchFamily="34" charset="0"/>
              </a:rPr>
              <a:t>: simple and stress </a:t>
            </a:r>
            <a:r>
              <a:rPr lang="es-ES_tradnl" sz="1000" dirty="0" err="1">
                <a:latin typeface="Arial" panose="020B0604020202020204" pitchFamily="34" charset="0"/>
                <a:cs typeface="Arial" panose="020B0604020202020204" pitchFamily="34" charset="0"/>
              </a:rPr>
              <a:t>starvation</a:t>
            </a:r>
            <a:r>
              <a:rPr lang="es-ES_tradnl" sz="1000" dirty="0">
                <a:latin typeface="Arial" panose="020B0604020202020204" pitchFamily="34" charset="0"/>
                <a:cs typeface="Arial" panose="020B0604020202020204" pitchFamily="34" charset="0"/>
              </a:rPr>
              <a:t>. 2006</a:t>
            </a:r>
          </a:p>
        </p:txBody>
      </p:sp>
    </p:spTree>
    <p:extLst>
      <p:ext uri="{BB962C8B-B14F-4D97-AF65-F5344CB8AC3E}">
        <p14:creationId xmlns:p14="http://schemas.microsoft.com/office/powerpoint/2010/main" val="1539704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1C3A9B63-148E-E74E-9467-40568D72EFC6}"/>
              </a:ext>
            </a:extLst>
          </p:cNvPr>
          <p:cNvSpPr txBox="1"/>
          <p:nvPr/>
        </p:nvSpPr>
        <p:spPr>
          <a:xfrm>
            <a:off x="-71440" y="633960"/>
            <a:ext cx="12191999" cy="584775"/>
          </a:xfrm>
          <a:prstGeom prst="rect">
            <a:avLst/>
          </a:prstGeom>
          <a:noFill/>
        </p:spPr>
        <p:txBody>
          <a:bodyPr wrap="square" rtlCol="0">
            <a:spAutoFit/>
          </a:bodyPr>
          <a:lstStyle/>
          <a:p>
            <a:pPr algn="ctr"/>
            <a:r>
              <a:rPr lang="en-US" sz="3200" b="1" dirty="0" err="1">
                <a:solidFill>
                  <a:srgbClr val="7030A0"/>
                </a:solidFill>
                <a:latin typeface="Arial" panose="020B0604020202020204" pitchFamily="34" charset="0"/>
                <a:cs typeface="Arial" panose="020B0604020202020204" pitchFamily="34" charset="0"/>
              </a:rPr>
              <a:t>Pérdida</a:t>
            </a:r>
            <a:r>
              <a:rPr lang="en-US" sz="3200" b="1" dirty="0">
                <a:solidFill>
                  <a:srgbClr val="7030A0"/>
                </a:solidFill>
                <a:latin typeface="Arial" panose="020B0604020202020204" pitchFamily="34" charset="0"/>
                <a:cs typeface="Arial" panose="020B0604020202020204" pitchFamily="34" charset="0"/>
              </a:rPr>
              <a:t> de </a:t>
            </a:r>
            <a:r>
              <a:rPr lang="en-US" sz="3200" b="1" dirty="0" err="1">
                <a:solidFill>
                  <a:srgbClr val="7030A0"/>
                </a:solidFill>
                <a:latin typeface="Arial" panose="020B0604020202020204" pitchFamily="34" charset="0"/>
                <a:cs typeface="Arial" panose="020B0604020202020204" pitchFamily="34" charset="0"/>
              </a:rPr>
              <a:t>nitrógeno</a:t>
            </a:r>
            <a:r>
              <a:rPr lang="en-US" sz="3200" b="1" dirty="0">
                <a:solidFill>
                  <a:srgbClr val="7030A0"/>
                </a:solidFill>
                <a:latin typeface="Arial" panose="020B0604020202020204" pitchFamily="34" charset="0"/>
                <a:cs typeface="Arial" panose="020B0604020202020204" pitchFamily="34" charset="0"/>
              </a:rPr>
              <a:t> </a:t>
            </a:r>
            <a:r>
              <a:rPr lang="en-US" sz="3200" b="1" dirty="0" err="1">
                <a:solidFill>
                  <a:srgbClr val="7030A0"/>
                </a:solidFill>
                <a:latin typeface="Arial" panose="020B0604020202020204" pitchFamily="34" charset="0"/>
                <a:cs typeface="Arial" panose="020B0604020202020204" pitchFamily="34" charset="0"/>
              </a:rPr>
              <a:t>durante</a:t>
            </a:r>
            <a:r>
              <a:rPr lang="en-US" sz="3200" b="1" dirty="0">
                <a:solidFill>
                  <a:srgbClr val="7030A0"/>
                </a:solidFill>
                <a:latin typeface="Arial" panose="020B0604020202020204" pitchFamily="34" charset="0"/>
                <a:cs typeface="Arial" panose="020B0604020202020204" pitchFamily="34" charset="0"/>
              </a:rPr>
              <a:t> el </a:t>
            </a:r>
            <a:r>
              <a:rPr lang="en-US" sz="3200" b="1" dirty="0" err="1">
                <a:solidFill>
                  <a:srgbClr val="7030A0"/>
                </a:solidFill>
                <a:latin typeface="Arial" panose="020B0604020202020204" pitchFamily="34" charset="0"/>
                <a:cs typeface="Arial" panose="020B0604020202020204" pitchFamily="34" charset="0"/>
              </a:rPr>
              <a:t>estrés</a:t>
            </a:r>
            <a:endParaRPr lang="en-US" sz="3200" b="1" dirty="0">
              <a:solidFill>
                <a:srgbClr val="7030A0"/>
              </a:solidFill>
              <a:latin typeface="Arial" panose="020B0604020202020204" pitchFamily="34" charset="0"/>
              <a:cs typeface="Arial" panose="020B0604020202020204" pitchFamily="34" charset="0"/>
            </a:endParaRPr>
          </a:p>
        </p:txBody>
      </p:sp>
      <p:graphicFrame>
        <p:nvGraphicFramePr>
          <p:cNvPr id="5" name="Table 1">
            <a:extLst>
              <a:ext uri="{FF2B5EF4-FFF2-40B4-BE49-F238E27FC236}">
                <a16:creationId xmlns:a16="http://schemas.microsoft.com/office/drawing/2014/main" id="{19643881-202F-8048-BEB3-F13928365C3D}"/>
              </a:ext>
            </a:extLst>
          </p:cNvPr>
          <p:cNvGraphicFramePr>
            <a:graphicFrameLocks noGrp="1"/>
          </p:cNvGraphicFramePr>
          <p:nvPr>
            <p:extLst>
              <p:ext uri="{D42A27DB-BD31-4B8C-83A1-F6EECF244321}">
                <p14:modId xmlns:p14="http://schemas.microsoft.com/office/powerpoint/2010/main" val="3328880049"/>
              </p:ext>
            </p:extLst>
          </p:nvPr>
        </p:nvGraphicFramePr>
        <p:xfrm>
          <a:off x="1618938" y="1767351"/>
          <a:ext cx="8705739" cy="3323298"/>
        </p:xfrm>
        <a:graphic>
          <a:graphicData uri="http://schemas.openxmlformats.org/drawingml/2006/table">
            <a:tbl>
              <a:tblPr firstRow="1" bandRow="1">
                <a:tableStyleId>{5C22544A-7EE6-4342-B048-85BDC9FD1C3A}</a:tableStyleId>
              </a:tblPr>
              <a:tblGrid>
                <a:gridCol w="5906124">
                  <a:extLst>
                    <a:ext uri="{9D8B030D-6E8A-4147-A177-3AD203B41FA5}">
                      <a16:colId xmlns:a16="http://schemas.microsoft.com/office/drawing/2014/main" val="20000"/>
                    </a:ext>
                  </a:extLst>
                </a:gridCol>
                <a:gridCol w="2799615">
                  <a:extLst>
                    <a:ext uri="{9D8B030D-6E8A-4147-A177-3AD203B41FA5}">
                      <a16:colId xmlns:a16="http://schemas.microsoft.com/office/drawing/2014/main" val="20001"/>
                    </a:ext>
                  </a:extLst>
                </a:gridCol>
              </a:tblGrid>
              <a:tr h="1001156">
                <a:tc>
                  <a:txBody>
                    <a:bodyPr/>
                    <a:lstStyle/>
                    <a:p>
                      <a:pPr algn="ctr"/>
                      <a:r>
                        <a:rPr lang="en-US" sz="3200" dirty="0" err="1">
                          <a:solidFill>
                            <a:schemeClr val="bg1"/>
                          </a:solidFill>
                          <a:latin typeface="Arial" panose="020B0604020202020204" pitchFamily="34" charset="0"/>
                          <a:cs typeface="Arial" panose="020B0604020202020204" pitchFamily="34" charset="0"/>
                        </a:rPr>
                        <a:t>Pérdidas</a:t>
                      </a:r>
                      <a:r>
                        <a:rPr lang="en-US" sz="3200" dirty="0">
                          <a:solidFill>
                            <a:schemeClr val="bg1"/>
                          </a:solidFill>
                          <a:latin typeface="Arial" panose="020B0604020202020204" pitchFamily="34" charset="0"/>
                          <a:cs typeface="Arial" panose="020B0604020202020204" pitchFamily="34" charset="0"/>
                        </a:rPr>
                        <a:t> de </a:t>
                      </a:r>
                      <a:r>
                        <a:rPr lang="en-US" sz="3200" dirty="0" err="1">
                          <a:solidFill>
                            <a:schemeClr val="bg1"/>
                          </a:solidFill>
                          <a:latin typeface="Arial" panose="020B0604020202020204" pitchFamily="34" charset="0"/>
                          <a:cs typeface="Arial" panose="020B0604020202020204" pitchFamily="34" charset="0"/>
                        </a:rPr>
                        <a:t>Nitrógeno</a:t>
                      </a:r>
                      <a:r>
                        <a:rPr lang="en-US" sz="3200" dirty="0">
                          <a:solidFill>
                            <a:schemeClr val="bg1"/>
                          </a:solidFill>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ctr"/>
                      <a:r>
                        <a:rPr lang="en-US" sz="3600" dirty="0">
                          <a:solidFill>
                            <a:schemeClr val="bg1"/>
                          </a:solidFill>
                          <a:latin typeface="Arial" panose="020B0604020202020204" pitchFamily="34" charset="0"/>
                          <a:cs typeface="Arial" panose="020B0604020202020204" pitchFamily="34" charset="0"/>
                        </a:rPr>
                        <a:t>g/día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10000"/>
                  </a:ext>
                </a:extLst>
              </a:tr>
              <a:tr h="583020">
                <a:tc>
                  <a:txBody>
                    <a:bodyPr/>
                    <a:lstStyle/>
                    <a:p>
                      <a:pPr marL="184150" indent="-42863">
                        <a:tabLst/>
                      </a:pPr>
                      <a:r>
                        <a:rPr lang="en-US" sz="2800" b="0" dirty="0" err="1">
                          <a:solidFill>
                            <a:schemeClr val="tx1"/>
                          </a:solidFill>
                          <a:latin typeface="Arial" panose="020B0604020202020204" pitchFamily="34" charset="0"/>
                          <a:cs typeface="Arial" panose="020B0604020202020204" pitchFamily="34" charset="0"/>
                        </a:rPr>
                        <a:t>Cirugía</a:t>
                      </a:r>
                      <a:r>
                        <a:rPr lang="en-US" sz="2800" b="0" dirty="0">
                          <a:solidFill>
                            <a:schemeClr val="tx1"/>
                          </a:solidFill>
                          <a:latin typeface="Arial" panose="020B0604020202020204" pitchFamily="34" charset="0"/>
                          <a:cs typeface="Arial" panose="020B0604020202020204" pitchFamily="34" charset="0"/>
                        </a:rPr>
                        <a:t> </a:t>
                      </a:r>
                      <a:r>
                        <a:rPr lang="en-US" sz="2800" b="0" dirty="0" err="1">
                          <a:solidFill>
                            <a:schemeClr val="tx1"/>
                          </a:solidFill>
                          <a:latin typeface="Arial" panose="020B0604020202020204" pitchFamily="34" charset="0"/>
                          <a:cs typeface="Arial" panose="020B0604020202020204" pitchFamily="34" charset="0"/>
                        </a:rPr>
                        <a:t>menor</a:t>
                      </a:r>
                      <a:endParaRPr lang="en-US" sz="28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a:solidFill>
                            <a:schemeClr val="tx1"/>
                          </a:solidFill>
                          <a:latin typeface="Arial" panose="020B0604020202020204" pitchFamily="34" charset="0"/>
                          <a:cs typeface="Arial" panose="020B0604020202020204" pitchFamily="34" charset="0"/>
                        </a:rPr>
                        <a:t>40 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94944">
                <a:tc>
                  <a:txBody>
                    <a:bodyPr/>
                    <a:lstStyle/>
                    <a:p>
                      <a:pPr marL="0" indent="141288">
                        <a:tabLst/>
                      </a:pPr>
                      <a:r>
                        <a:rPr lang="en-US" sz="2800" b="0" dirty="0" err="1">
                          <a:solidFill>
                            <a:schemeClr val="tx1"/>
                          </a:solidFill>
                          <a:latin typeface="Arial" panose="020B0604020202020204" pitchFamily="34" charset="0"/>
                          <a:cs typeface="Arial" panose="020B0604020202020204" pitchFamily="34" charset="0"/>
                        </a:rPr>
                        <a:t>Cirugía</a:t>
                      </a:r>
                      <a:r>
                        <a:rPr lang="en-US" sz="2800" b="0" dirty="0">
                          <a:solidFill>
                            <a:schemeClr val="tx1"/>
                          </a:solidFill>
                          <a:latin typeface="Arial" panose="020B0604020202020204" pitchFamily="34" charset="0"/>
                          <a:cs typeface="Arial" panose="020B0604020202020204" pitchFamily="34" charset="0"/>
                        </a:rPr>
                        <a:t> gastrointestinal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a:solidFill>
                            <a:schemeClr val="tx1"/>
                          </a:solidFill>
                          <a:latin typeface="Arial" panose="020B0604020202020204" pitchFamily="34" charset="0"/>
                          <a:cs typeface="Arial" panose="020B0604020202020204" pitchFamily="34" charset="0"/>
                        </a:rPr>
                        <a:t>100–150 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72089">
                <a:tc>
                  <a:txBody>
                    <a:bodyPr/>
                    <a:lstStyle/>
                    <a:p>
                      <a:pPr marL="184150" indent="0">
                        <a:tabLst/>
                      </a:pPr>
                      <a:r>
                        <a:rPr lang="en-US" sz="2800" b="0" dirty="0">
                          <a:solidFill>
                            <a:schemeClr val="tx1"/>
                          </a:solidFill>
                          <a:latin typeface="Arial" panose="020B0604020202020204" pitchFamily="34" charset="0"/>
                          <a:cs typeface="Arial" panose="020B0604020202020204" pitchFamily="34" charset="0"/>
                        </a:rPr>
                        <a:t>Sepsis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a:solidFill>
                            <a:schemeClr val="tx1"/>
                          </a:solidFill>
                          <a:latin typeface="Arial" panose="020B0604020202020204" pitchFamily="34" charset="0"/>
                          <a:cs typeface="Arial" panose="020B0604020202020204" pitchFamily="34" charset="0"/>
                        </a:rPr>
                        <a:t>200 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72089">
                <a:tc>
                  <a:txBody>
                    <a:bodyPr/>
                    <a:lstStyle/>
                    <a:p>
                      <a:pPr marL="184150" indent="-42863">
                        <a:tabLst/>
                      </a:pPr>
                      <a:r>
                        <a:rPr lang="en-US" sz="2800" b="0" dirty="0" err="1">
                          <a:solidFill>
                            <a:schemeClr val="tx1"/>
                          </a:solidFill>
                          <a:latin typeface="Arial" panose="020B0604020202020204" pitchFamily="34" charset="0"/>
                          <a:cs typeface="Arial" panose="020B0604020202020204" pitchFamily="34" charset="0"/>
                        </a:rPr>
                        <a:t>Quemaduras</a:t>
                      </a:r>
                      <a:endParaRPr lang="en-US" sz="28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a:solidFill>
                            <a:schemeClr val="tx1"/>
                          </a:solidFill>
                          <a:latin typeface="Arial" panose="020B0604020202020204" pitchFamily="34" charset="0"/>
                          <a:cs typeface="Arial" panose="020B0604020202020204" pitchFamily="34" charset="0"/>
                        </a:rPr>
                        <a:t>300 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6" name="CuadroTexto 5">
            <a:extLst>
              <a:ext uri="{FF2B5EF4-FFF2-40B4-BE49-F238E27FC236}">
                <a16:creationId xmlns:a16="http://schemas.microsoft.com/office/drawing/2014/main" id="{490836E3-656A-6A49-9496-ABE3EE692873}"/>
              </a:ext>
            </a:extLst>
          </p:cNvPr>
          <p:cNvSpPr txBox="1"/>
          <p:nvPr/>
        </p:nvSpPr>
        <p:spPr>
          <a:xfrm>
            <a:off x="1475215" y="5209060"/>
            <a:ext cx="7192995" cy="230832"/>
          </a:xfrm>
          <a:prstGeom prst="rect">
            <a:avLst/>
          </a:prstGeom>
          <a:solidFill>
            <a:schemeClr val="bg1"/>
          </a:solidFill>
        </p:spPr>
        <p:txBody>
          <a:bodyPr wrap="none" rtlCol="0">
            <a:spAutoFit/>
          </a:bodyPr>
          <a:lstStyle/>
          <a:p>
            <a:pPr algn="ctr"/>
            <a:r>
              <a:rPr lang="es-ES_tradnl" sz="900" dirty="0">
                <a:latin typeface="Arial" panose="020B0604020202020204" pitchFamily="34" charset="0"/>
                <a:cs typeface="Arial" panose="020B0604020202020204" pitchFamily="34" charset="0"/>
              </a:rPr>
              <a:t>Traducida de </a:t>
            </a:r>
            <a:r>
              <a:rPr lang="es-ES_tradnl" sz="900" dirty="0" err="1">
                <a:latin typeface="Arial" panose="020B0604020202020204" pitchFamily="34" charset="0"/>
                <a:cs typeface="Arial" panose="020B0604020202020204" pitchFamily="34" charset="0"/>
              </a:rPr>
              <a:t>Carli</a:t>
            </a:r>
            <a:r>
              <a:rPr lang="es-ES_tradnl" sz="900" dirty="0">
                <a:latin typeface="Arial" panose="020B0604020202020204" pitchFamily="34" charset="0"/>
                <a:cs typeface="Arial" panose="020B0604020202020204" pitchFamily="34" charset="0"/>
              </a:rPr>
              <a:t> F. </a:t>
            </a:r>
            <a:r>
              <a:rPr lang="es-ES_tradnl" sz="900" dirty="0" err="1">
                <a:latin typeface="Arial" panose="020B0604020202020204" pitchFamily="34" charset="0"/>
                <a:cs typeface="Arial" panose="020B0604020202020204" pitchFamily="34" charset="0"/>
              </a:rPr>
              <a:t>Physiologic</a:t>
            </a:r>
            <a:r>
              <a:rPr lang="es-ES_tradnl" sz="900" dirty="0">
                <a:latin typeface="Arial" panose="020B0604020202020204" pitchFamily="34" charset="0"/>
                <a:cs typeface="Arial" panose="020B0604020202020204" pitchFamily="34" charset="0"/>
              </a:rPr>
              <a:t> </a:t>
            </a:r>
            <a:r>
              <a:rPr lang="es-ES_tradnl" sz="900" dirty="0" err="1">
                <a:latin typeface="Arial" panose="020B0604020202020204" pitchFamily="34" charset="0"/>
                <a:cs typeface="Arial" panose="020B0604020202020204" pitchFamily="34" charset="0"/>
              </a:rPr>
              <a:t>considerations</a:t>
            </a:r>
            <a:r>
              <a:rPr lang="es-ES_tradnl" sz="900" dirty="0">
                <a:latin typeface="Arial" panose="020B0604020202020204" pitchFamily="34" charset="0"/>
                <a:cs typeface="Arial" panose="020B0604020202020204" pitchFamily="34" charset="0"/>
              </a:rPr>
              <a:t> of ERAS </a:t>
            </a:r>
            <a:r>
              <a:rPr lang="es-ES_tradnl" sz="900" dirty="0" err="1">
                <a:latin typeface="Arial" panose="020B0604020202020204" pitchFamily="34" charset="0"/>
                <a:cs typeface="Arial" panose="020B0604020202020204" pitchFamily="34" charset="0"/>
              </a:rPr>
              <a:t>programs</a:t>
            </a:r>
            <a:r>
              <a:rPr lang="es-ES_tradnl" sz="900" dirty="0">
                <a:latin typeface="Arial" panose="020B0604020202020204" pitchFamily="34" charset="0"/>
                <a:cs typeface="Arial" panose="020B0604020202020204" pitchFamily="34" charset="0"/>
              </a:rPr>
              <a:t>: </a:t>
            </a:r>
            <a:r>
              <a:rPr lang="es-ES_tradnl" sz="900" dirty="0" err="1">
                <a:latin typeface="Arial" panose="020B0604020202020204" pitchFamily="34" charset="0"/>
                <a:cs typeface="Arial" panose="020B0604020202020204" pitchFamily="34" charset="0"/>
              </a:rPr>
              <a:t>implications</a:t>
            </a:r>
            <a:r>
              <a:rPr lang="es-ES_tradnl" sz="900" dirty="0">
                <a:latin typeface="Arial" panose="020B0604020202020204" pitchFamily="34" charset="0"/>
                <a:cs typeface="Arial" panose="020B0604020202020204" pitchFamily="34" charset="0"/>
              </a:rPr>
              <a:t> of </a:t>
            </a:r>
            <a:r>
              <a:rPr lang="es-ES_tradnl" sz="900" dirty="0" err="1">
                <a:latin typeface="Arial" panose="020B0604020202020204" pitchFamily="34" charset="0"/>
                <a:cs typeface="Arial" panose="020B0604020202020204" pitchFamily="34" charset="0"/>
              </a:rPr>
              <a:t>the</a:t>
            </a:r>
            <a:r>
              <a:rPr lang="es-ES_tradnl" sz="900" dirty="0">
                <a:latin typeface="Arial" panose="020B0604020202020204" pitchFamily="34" charset="0"/>
                <a:cs typeface="Arial" panose="020B0604020202020204" pitchFamily="34" charset="0"/>
              </a:rPr>
              <a:t> stress response. Can </a:t>
            </a:r>
            <a:r>
              <a:rPr lang="es-ES_tradnl" sz="900" dirty="0" err="1">
                <a:latin typeface="Arial" panose="020B0604020202020204" pitchFamily="34" charset="0"/>
                <a:cs typeface="Arial" panose="020B0604020202020204" pitchFamily="34" charset="0"/>
              </a:rPr>
              <a:t>Janesth</a:t>
            </a:r>
            <a:r>
              <a:rPr lang="es-ES_tradnl" sz="900" dirty="0">
                <a:latin typeface="Arial" panose="020B0604020202020204" pitchFamily="34" charset="0"/>
                <a:cs typeface="Arial" panose="020B0604020202020204" pitchFamily="34" charset="0"/>
              </a:rPr>
              <a:t>. 2015, 62: 110-119</a:t>
            </a:r>
          </a:p>
        </p:txBody>
      </p:sp>
    </p:spTree>
    <p:extLst>
      <p:ext uri="{BB962C8B-B14F-4D97-AF65-F5344CB8AC3E}">
        <p14:creationId xmlns:p14="http://schemas.microsoft.com/office/powerpoint/2010/main" val="3297246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B87BBB-F7D5-EF48-81DD-CD7AB33611C6}"/>
              </a:ext>
            </a:extLst>
          </p:cNvPr>
          <p:cNvSpPr txBox="1"/>
          <p:nvPr/>
        </p:nvSpPr>
        <p:spPr>
          <a:xfrm>
            <a:off x="3200400" y="414337"/>
            <a:ext cx="5387009" cy="1077218"/>
          </a:xfrm>
          <a:prstGeom prst="rect">
            <a:avLst/>
          </a:prstGeom>
          <a:noFill/>
        </p:spPr>
        <p:txBody>
          <a:bodyPr wrap="square" rtlCol="0">
            <a:spAutoFit/>
          </a:bodyPr>
          <a:lstStyle/>
          <a:p>
            <a:pPr algn="ctr"/>
            <a:r>
              <a:rPr lang="en-US" sz="3200" b="1" dirty="0" err="1">
                <a:solidFill>
                  <a:srgbClr val="7030A0"/>
                </a:solidFill>
                <a:latin typeface="Arial" panose="020B0604020202020204" pitchFamily="34" charset="0"/>
                <a:cs typeface="Arial" panose="020B0604020202020204" pitchFamily="34" charset="0"/>
              </a:rPr>
              <a:t>Metabolismo</a:t>
            </a:r>
            <a:r>
              <a:rPr lang="en-US" sz="3200" b="1" dirty="0">
                <a:solidFill>
                  <a:srgbClr val="7030A0"/>
                </a:solidFill>
                <a:latin typeface="Arial" panose="020B0604020202020204" pitchFamily="34" charset="0"/>
                <a:cs typeface="Arial" panose="020B0604020202020204" pitchFamily="34" charset="0"/>
              </a:rPr>
              <a:t> de los </a:t>
            </a:r>
            <a:r>
              <a:rPr lang="en-US" sz="3200" b="1" dirty="0" err="1">
                <a:solidFill>
                  <a:srgbClr val="7030A0"/>
                </a:solidFill>
                <a:latin typeface="Arial" panose="020B0604020202020204" pitchFamily="34" charset="0"/>
                <a:cs typeface="Arial" panose="020B0604020202020204" pitchFamily="34" charset="0"/>
              </a:rPr>
              <a:t>lípidos</a:t>
            </a:r>
            <a:r>
              <a:rPr lang="en-US" sz="3200" b="1" dirty="0">
                <a:solidFill>
                  <a:srgbClr val="7030A0"/>
                </a:solidFill>
                <a:latin typeface="Arial" panose="020B0604020202020204" pitchFamily="34" charset="0"/>
                <a:cs typeface="Arial" panose="020B0604020202020204" pitchFamily="34" charset="0"/>
              </a:rPr>
              <a:t> </a:t>
            </a:r>
            <a:r>
              <a:rPr lang="en-US" sz="3200" b="1" dirty="0" err="1">
                <a:solidFill>
                  <a:srgbClr val="7030A0"/>
                </a:solidFill>
                <a:latin typeface="Arial" panose="020B0604020202020204" pitchFamily="34" charset="0"/>
                <a:cs typeface="Arial" panose="020B0604020202020204" pitchFamily="34" charset="0"/>
              </a:rPr>
              <a:t>durante</a:t>
            </a:r>
            <a:r>
              <a:rPr lang="en-US" sz="3200" b="1" dirty="0">
                <a:solidFill>
                  <a:srgbClr val="7030A0"/>
                </a:solidFill>
                <a:latin typeface="Arial" panose="020B0604020202020204" pitchFamily="34" charset="0"/>
                <a:cs typeface="Arial" panose="020B0604020202020204" pitchFamily="34" charset="0"/>
              </a:rPr>
              <a:t> la </a:t>
            </a:r>
            <a:r>
              <a:rPr lang="en-US" sz="3200" b="1" dirty="0" err="1">
                <a:solidFill>
                  <a:srgbClr val="7030A0"/>
                </a:solidFill>
                <a:latin typeface="Arial" panose="020B0604020202020204" pitchFamily="34" charset="0"/>
                <a:cs typeface="Arial" panose="020B0604020202020204" pitchFamily="34" charset="0"/>
              </a:rPr>
              <a:t>inflamación</a:t>
            </a:r>
            <a:endParaRPr lang="en-US" sz="3200" b="1" dirty="0">
              <a:solidFill>
                <a:srgbClr val="7030A0"/>
              </a:solidFill>
              <a:latin typeface="Arial" panose="020B0604020202020204" pitchFamily="34" charset="0"/>
              <a:cs typeface="Arial" panose="020B0604020202020204" pitchFamily="34" charset="0"/>
            </a:endParaRPr>
          </a:p>
        </p:txBody>
      </p:sp>
      <p:graphicFrame>
        <p:nvGraphicFramePr>
          <p:cNvPr id="5" name="Table 2">
            <a:extLst>
              <a:ext uri="{FF2B5EF4-FFF2-40B4-BE49-F238E27FC236}">
                <a16:creationId xmlns:a16="http://schemas.microsoft.com/office/drawing/2014/main" id="{C99CF347-010C-FB4A-B2B0-AD48D11ABA87}"/>
              </a:ext>
            </a:extLst>
          </p:cNvPr>
          <p:cNvGraphicFramePr>
            <a:graphicFrameLocks noGrp="1"/>
          </p:cNvGraphicFramePr>
          <p:nvPr>
            <p:extLst>
              <p:ext uri="{D42A27DB-BD31-4B8C-83A1-F6EECF244321}">
                <p14:modId xmlns:p14="http://schemas.microsoft.com/office/powerpoint/2010/main" val="949174943"/>
              </p:ext>
            </p:extLst>
          </p:nvPr>
        </p:nvGraphicFramePr>
        <p:xfrm>
          <a:off x="1471805" y="2234340"/>
          <a:ext cx="8844197" cy="3127226"/>
        </p:xfrm>
        <a:graphic>
          <a:graphicData uri="http://schemas.openxmlformats.org/drawingml/2006/table">
            <a:tbl>
              <a:tblPr firstRow="1" bandRow="1">
                <a:tableStyleId>{22838BEF-8BB2-4498-84A7-C5851F593DF1}</a:tableStyleId>
              </a:tblPr>
              <a:tblGrid>
                <a:gridCol w="5426167">
                  <a:extLst>
                    <a:ext uri="{9D8B030D-6E8A-4147-A177-3AD203B41FA5}">
                      <a16:colId xmlns:a16="http://schemas.microsoft.com/office/drawing/2014/main" val="20000"/>
                    </a:ext>
                  </a:extLst>
                </a:gridCol>
                <a:gridCol w="3418030">
                  <a:extLst>
                    <a:ext uri="{9D8B030D-6E8A-4147-A177-3AD203B41FA5}">
                      <a16:colId xmlns:a16="http://schemas.microsoft.com/office/drawing/2014/main" val="20001"/>
                    </a:ext>
                  </a:extLst>
                </a:gridCol>
              </a:tblGrid>
              <a:tr h="750962">
                <a:tc>
                  <a:txBody>
                    <a:bodyPr/>
                    <a:lstStyle/>
                    <a:p>
                      <a:r>
                        <a:rPr lang="en-US" sz="2800" b="0" dirty="0" err="1">
                          <a:solidFill>
                            <a:schemeClr val="tx1"/>
                          </a:solidFill>
                          <a:latin typeface="Arial" panose="020B0604020202020204" pitchFamily="34" charset="0"/>
                          <a:cs typeface="Arial" panose="020B0604020202020204" pitchFamily="34" charset="0"/>
                        </a:rPr>
                        <a:t>Lipólisis</a:t>
                      </a:r>
                      <a:endParaRPr lang="en-US" sz="28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err="1">
                          <a:solidFill>
                            <a:schemeClr val="tx1"/>
                          </a:solidFill>
                          <a:latin typeface="Arial" panose="020B0604020202020204" pitchFamily="34" charset="0"/>
                          <a:cs typeface="Arial" panose="020B0604020202020204" pitchFamily="34" charset="0"/>
                        </a:rPr>
                        <a:t>Muy</a:t>
                      </a:r>
                      <a:r>
                        <a:rPr lang="en-US" sz="2800" b="0" baseline="0" dirty="0">
                          <a:solidFill>
                            <a:schemeClr val="tx1"/>
                          </a:solidFill>
                          <a:latin typeface="Arial" panose="020B0604020202020204" pitchFamily="34" charset="0"/>
                          <a:cs typeface="Arial" panose="020B0604020202020204" pitchFamily="34" charset="0"/>
                        </a:rPr>
                        <a:t> </a:t>
                      </a:r>
                      <a:r>
                        <a:rPr lang="en-US" sz="2800" b="0" dirty="0" err="1">
                          <a:solidFill>
                            <a:schemeClr val="tx1"/>
                          </a:solidFill>
                          <a:latin typeface="Arial" panose="020B0604020202020204" pitchFamily="34" charset="0"/>
                          <a:cs typeface="Arial" panose="020B0604020202020204" pitchFamily="34" charset="0"/>
                        </a:rPr>
                        <a:t>Aumentada</a:t>
                      </a:r>
                      <a:endParaRPr lang="en-US" sz="28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792088">
                <a:tc>
                  <a:txBody>
                    <a:bodyPr/>
                    <a:lstStyle/>
                    <a:p>
                      <a:r>
                        <a:rPr lang="en-US" sz="2800" b="0" dirty="0" err="1">
                          <a:solidFill>
                            <a:schemeClr val="tx1"/>
                          </a:solidFill>
                          <a:latin typeface="Arial" panose="020B0604020202020204" pitchFamily="34" charset="0"/>
                          <a:cs typeface="Arial" panose="020B0604020202020204" pitchFamily="34" charset="0"/>
                        </a:rPr>
                        <a:t>Oxidación</a:t>
                      </a:r>
                      <a:r>
                        <a:rPr lang="en-US" sz="2800" b="0" dirty="0">
                          <a:solidFill>
                            <a:schemeClr val="tx1"/>
                          </a:solidFill>
                          <a:latin typeface="Arial" panose="020B0604020202020204" pitchFamily="34" charset="0"/>
                          <a:cs typeface="Arial" panose="020B0604020202020204" pitchFamily="34" charset="0"/>
                        </a:rPr>
                        <a:t> de los </a:t>
                      </a:r>
                      <a:r>
                        <a:rPr lang="en-US" sz="2800" b="0" dirty="0" err="1">
                          <a:solidFill>
                            <a:schemeClr val="tx1"/>
                          </a:solidFill>
                          <a:latin typeface="Arial" panose="020B0604020202020204" pitchFamily="34" charset="0"/>
                          <a:cs typeface="Arial" panose="020B0604020202020204" pitchFamily="34" charset="0"/>
                        </a:rPr>
                        <a:t>lípidos</a:t>
                      </a:r>
                      <a:endParaRPr lang="en-US" sz="28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err="1">
                          <a:solidFill>
                            <a:schemeClr val="tx1"/>
                          </a:solidFill>
                          <a:latin typeface="Arial" panose="020B0604020202020204" pitchFamily="34" charset="0"/>
                          <a:cs typeface="Arial" panose="020B0604020202020204" pitchFamily="34" charset="0"/>
                        </a:rPr>
                        <a:t>Aumentada</a:t>
                      </a:r>
                      <a:endParaRPr lang="en-US" sz="28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92088">
                <a:tc>
                  <a:txBody>
                    <a:bodyPr/>
                    <a:lstStyle/>
                    <a:p>
                      <a:r>
                        <a:rPr lang="en-US" sz="2800" b="0" dirty="0" err="1">
                          <a:solidFill>
                            <a:schemeClr val="tx1"/>
                          </a:solidFill>
                          <a:latin typeface="Arial" panose="020B0604020202020204" pitchFamily="34" charset="0"/>
                          <a:cs typeface="Arial" panose="020B0604020202020204" pitchFamily="34" charset="0"/>
                        </a:rPr>
                        <a:t>Cetogénesis</a:t>
                      </a:r>
                      <a:endParaRPr lang="en-US" sz="28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err="1">
                          <a:solidFill>
                            <a:schemeClr val="tx1"/>
                          </a:solidFill>
                          <a:latin typeface="Arial" panose="020B0604020202020204" pitchFamily="34" charset="0"/>
                          <a:cs typeface="Arial" panose="020B0604020202020204" pitchFamily="34" charset="0"/>
                        </a:rPr>
                        <a:t>Disminuída</a:t>
                      </a:r>
                      <a:endParaRPr lang="en-US" sz="28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792088">
                <a:tc>
                  <a:txBody>
                    <a:bodyPr/>
                    <a:lstStyle/>
                    <a:p>
                      <a:r>
                        <a:rPr lang="en-US" sz="2800" b="0" dirty="0" err="1">
                          <a:solidFill>
                            <a:schemeClr val="tx1"/>
                          </a:solidFill>
                          <a:latin typeface="Arial" panose="020B0604020202020204" pitchFamily="34" charset="0"/>
                          <a:cs typeface="Arial" panose="020B0604020202020204" pitchFamily="34" charset="0"/>
                        </a:rPr>
                        <a:t>Ciclo</a:t>
                      </a:r>
                      <a:r>
                        <a:rPr lang="en-US" sz="2800" b="0" dirty="0">
                          <a:solidFill>
                            <a:schemeClr val="tx1"/>
                          </a:solidFill>
                          <a:latin typeface="Arial" panose="020B0604020202020204" pitchFamily="34" charset="0"/>
                          <a:cs typeface="Arial" panose="020B0604020202020204" pitchFamily="34" charset="0"/>
                        </a:rPr>
                        <a:t> </a:t>
                      </a:r>
                      <a:r>
                        <a:rPr lang="en-US" sz="2800" b="0" dirty="0" err="1">
                          <a:solidFill>
                            <a:schemeClr val="tx1"/>
                          </a:solidFill>
                          <a:latin typeface="Arial" panose="020B0604020202020204" pitchFamily="34" charset="0"/>
                          <a:cs typeface="Arial" panose="020B0604020202020204" pitchFamily="34" charset="0"/>
                        </a:rPr>
                        <a:t>ácidos</a:t>
                      </a:r>
                      <a:r>
                        <a:rPr lang="en-US" sz="2800" b="0" dirty="0">
                          <a:solidFill>
                            <a:schemeClr val="tx1"/>
                          </a:solidFill>
                          <a:latin typeface="Arial" panose="020B0604020202020204" pitchFamily="34" charset="0"/>
                          <a:cs typeface="Arial" panose="020B0604020202020204" pitchFamily="34" charset="0"/>
                        </a:rPr>
                        <a:t> </a:t>
                      </a:r>
                      <a:r>
                        <a:rPr lang="en-US" sz="2800" b="0" dirty="0" err="1">
                          <a:solidFill>
                            <a:schemeClr val="tx1"/>
                          </a:solidFill>
                          <a:latin typeface="Arial" panose="020B0604020202020204" pitchFamily="34" charset="0"/>
                          <a:cs typeface="Arial" panose="020B0604020202020204" pitchFamily="34" charset="0"/>
                        </a:rPr>
                        <a:t>grasos-triglicéridos</a:t>
                      </a:r>
                      <a:endParaRPr lang="en-US" sz="28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baseline="0" dirty="0" err="1">
                          <a:solidFill>
                            <a:schemeClr val="tx1"/>
                          </a:solidFill>
                          <a:latin typeface="Arial" panose="020B0604020202020204" pitchFamily="34" charset="0"/>
                          <a:cs typeface="Arial" panose="020B0604020202020204" pitchFamily="34" charset="0"/>
                        </a:rPr>
                        <a:t>Aumentado</a:t>
                      </a:r>
                      <a:endParaRPr lang="en-US" sz="28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6" name="CuadroTexto 5">
            <a:extLst>
              <a:ext uri="{FF2B5EF4-FFF2-40B4-BE49-F238E27FC236}">
                <a16:creationId xmlns:a16="http://schemas.microsoft.com/office/drawing/2014/main" id="{209EF057-4706-D94F-8C7F-97091BA7038C}"/>
              </a:ext>
            </a:extLst>
          </p:cNvPr>
          <p:cNvSpPr txBox="1"/>
          <p:nvPr/>
        </p:nvSpPr>
        <p:spPr>
          <a:xfrm>
            <a:off x="1471805" y="5472532"/>
            <a:ext cx="6988707" cy="246221"/>
          </a:xfrm>
          <a:prstGeom prst="rect">
            <a:avLst/>
          </a:prstGeom>
          <a:solidFill>
            <a:schemeClr val="bg1"/>
          </a:solidFill>
        </p:spPr>
        <p:txBody>
          <a:bodyPr wrap="square" rtlCol="0">
            <a:spAutoFit/>
          </a:bodyPr>
          <a:lstStyle/>
          <a:p>
            <a:r>
              <a:rPr lang="es-ES_tradnl" sz="1000" dirty="0" err="1">
                <a:latin typeface="Arial" panose="020B0604020202020204" pitchFamily="34" charset="0"/>
                <a:cs typeface="Arial" panose="020B0604020202020204" pitchFamily="34" charset="0"/>
              </a:rPr>
              <a:t>Sobotka</a:t>
            </a:r>
            <a:r>
              <a:rPr lang="es-ES_tradnl" sz="1000" dirty="0">
                <a:latin typeface="Arial" panose="020B0604020202020204" pitchFamily="34" charset="0"/>
                <a:cs typeface="Arial" panose="020B0604020202020204" pitchFamily="34" charset="0"/>
              </a:rPr>
              <a:t> L. Et al. LLL </a:t>
            </a:r>
            <a:r>
              <a:rPr lang="es-ES_tradnl" sz="1000" dirty="0" err="1">
                <a:latin typeface="Arial" panose="020B0604020202020204" pitchFamily="34" charset="0"/>
                <a:cs typeface="Arial" panose="020B0604020202020204" pitchFamily="34" charset="0"/>
              </a:rPr>
              <a:t>Topic</a:t>
            </a:r>
            <a:r>
              <a:rPr lang="es-ES_tradnl" sz="1000" dirty="0">
                <a:latin typeface="Arial" panose="020B0604020202020204" pitchFamily="34" charset="0"/>
                <a:cs typeface="Arial" panose="020B0604020202020204" pitchFamily="34" charset="0"/>
              </a:rPr>
              <a:t> 5: </a:t>
            </a:r>
            <a:r>
              <a:rPr lang="es-ES_tradnl" sz="1000" dirty="0" err="1">
                <a:latin typeface="Arial" panose="020B0604020202020204" pitchFamily="34" charset="0"/>
                <a:cs typeface="Arial" panose="020B0604020202020204" pitchFamily="34" charset="0"/>
              </a:rPr>
              <a:t>Malnutrition</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Undernutrition</a:t>
            </a:r>
            <a:r>
              <a:rPr lang="es-ES_tradnl" sz="1000" dirty="0">
                <a:latin typeface="Arial" panose="020B0604020202020204" pitchFamily="34" charset="0"/>
                <a:cs typeface="Arial" panose="020B0604020202020204" pitchFamily="34" charset="0"/>
              </a:rPr>
              <a:t>: simple and stress </a:t>
            </a:r>
            <a:r>
              <a:rPr lang="es-ES_tradnl" sz="1000" dirty="0" err="1">
                <a:latin typeface="Arial" panose="020B0604020202020204" pitchFamily="34" charset="0"/>
                <a:cs typeface="Arial" panose="020B0604020202020204" pitchFamily="34" charset="0"/>
              </a:rPr>
              <a:t>starvation</a:t>
            </a:r>
            <a:r>
              <a:rPr lang="es-ES_tradnl" sz="1000" dirty="0">
                <a:latin typeface="Arial" panose="020B0604020202020204" pitchFamily="34" charset="0"/>
                <a:cs typeface="Arial" panose="020B0604020202020204" pitchFamily="34" charset="0"/>
              </a:rPr>
              <a:t>. 2006</a:t>
            </a:r>
          </a:p>
        </p:txBody>
      </p:sp>
    </p:spTree>
    <p:extLst>
      <p:ext uri="{BB962C8B-B14F-4D97-AF65-F5344CB8AC3E}">
        <p14:creationId xmlns:p14="http://schemas.microsoft.com/office/powerpoint/2010/main" val="1801847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2 Marcador de contenido">
            <a:extLst>
              <a:ext uri="{FF2B5EF4-FFF2-40B4-BE49-F238E27FC236}">
                <a16:creationId xmlns:a16="http://schemas.microsoft.com/office/drawing/2014/main" id="{AB59A5EA-1732-0F4E-8DC0-4DF6C2D7FBCC}"/>
              </a:ext>
            </a:extLst>
          </p:cNvPr>
          <p:cNvSpPr txBox="1">
            <a:spLocks/>
          </p:cNvSpPr>
          <p:nvPr/>
        </p:nvSpPr>
        <p:spPr>
          <a:xfrm>
            <a:off x="1770703" y="2017294"/>
            <a:ext cx="9419074" cy="3877296"/>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70000"/>
              </a:lnSpc>
              <a:buClr>
                <a:srgbClr val="7030A0"/>
              </a:buClr>
              <a:buSzPct val="90000"/>
              <a:buFont typeface="Wingdings" panose="05000000000000000000" pitchFamily="2" charset="2"/>
              <a:buChar char="v"/>
            </a:pPr>
            <a:r>
              <a:rPr lang="es-CO" sz="2600" dirty="0">
                <a:latin typeface="Arial" panose="020B0604020202020204" pitchFamily="34" charset="0"/>
                <a:cs typeface="Arial" panose="020B0604020202020204" pitchFamily="34" charset="0"/>
              </a:rPr>
              <a:t>Entender la diferencia entre desnutrición por disminución de aportes y desnutrición asociada a enfermedad.</a:t>
            </a:r>
          </a:p>
          <a:p>
            <a:pPr algn="just">
              <a:lnSpc>
                <a:spcPct val="170000"/>
              </a:lnSpc>
              <a:buClr>
                <a:srgbClr val="7030A0"/>
              </a:buClr>
              <a:buSzPct val="90000"/>
              <a:buFont typeface="Wingdings" panose="05000000000000000000" pitchFamily="2" charset="2"/>
              <a:buChar char="v"/>
            </a:pPr>
            <a:r>
              <a:rPr lang="es-CO" sz="2600" dirty="0">
                <a:latin typeface="Arial" panose="020B0604020202020204" pitchFamily="34" charset="0"/>
                <a:cs typeface="Arial" panose="020B0604020202020204" pitchFamily="34" charset="0"/>
              </a:rPr>
              <a:t>Identificar la enfermedad como un factor de riesgo para la malnutrición.</a:t>
            </a:r>
          </a:p>
          <a:p>
            <a:pPr algn="just">
              <a:lnSpc>
                <a:spcPct val="170000"/>
              </a:lnSpc>
              <a:buClr>
                <a:srgbClr val="7030A0"/>
              </a:buClr>
              <a:buSzPct val="90000"/>
              <a:buFont typeface="Wingdings" panose="05000000000000000000" pitchFamily="2" charset="2"/>
              <a:buChar char="v"/>
            </a:pPr>
            <a:r>
              <a:rPr lang="es-CO" sz="2600" dirty="0">
                <a:latin typeface="Arial" panose="020B0604020202020204" pitchFamily="34" charset="0"/>
                <a:cs typeface="Arial" panose="020B0604020202020204" pitchFamily="34" charset="0"/>
              </a:rPr>
              <a:t>Reconocer el envejecimiento como un factor de riesgo nutricional.</a:t>
            </a:r>
          </a:p>
          <a:p>
            <a:pPr algn="just">
              <a:lnSpc>
                <a:spcPct val="170000"/>
              </a:lnSpc>
              <a:buClr>
                <a:srgbClr val="7030A0"/>
              </a:buClr>
              <a:buSzPct val="90000"/>
              <a:buFont typeface="Wingdings" panose="05000000000000000000" pitchFamily="2" charset="2"/>
              <a:buChar char="v"/>
            </a:pPr>
            <a:r>
              <a:rPr lang="es-CO" sz="2600" dirty="0">
                <a:latin typeface="Arial" panose="020B0604020202020204" pitchFamily="34" charset="0"/>
                <a:cs typeface="Arial" panose="020B0604020202020204" pitchFamily="34" charset="0"/>
              </a:rPr>
              <a:t>Conocer los mecanismos fisiopatológicos que determinan la utilización de nutrientes durante la enfermedad.</a:t>
            </a:r>
          </a:p>
          <a:p>
            <a:pPr algn="just">
              <a:lnSpc>
                <a:spcPct val="110000"/>
              </a:lnSpc>
              <a:buClr>
                <a:srgbClr val="7030A0"/>
              </a:buClr>
              <a:buSzPct val="90000"/>
              <a:buFont typeface="Wingdings" panose="05000000000000000000" pitchFamily="2" charset="2"/>
              <a:buChar char="v"/>
            </a:pPr>
            <a:endParaRPr lang="es-CO" dirty="0">
              <a:latin typeface="Arial" panose="020B0604020202020204" pitchFamily="34" charset="0"/>
              <a:cs typeface="Arial" panose="020B0604020202020204" pitchFamily="34" charset="0"/>
            </a:endParaRPr>
          </a:p>
        </p:txBody>
      </p:sp>
      <p:sp>
        <p:nvSpPr>
          <p:cNvPr id="8" name="1 Título">
            <a:extLst>
              <a:ext uri="{FF2B5EF4-FFF2-40B4-BE49-F238E27FC236}">
                <a16:creationId xmlns:a16="http://schemas.microsoft.com/office/drawing/2014/main" id="{195F44D9-4369-884D-BB5E-6E7A60B74D60}"/>
              </a:ext>
            </a:extLst>
          </p:cNvPr>
          <p:cNvSpPr txBox="1">
            <a:spLocks/>
          </p:cNvSpPr>
          <p:nvPr/>
        </p:nvSpPr>
        <p:spPr>
          <a:xfrm>
            <a:off x="0" y="515169"/>
            <a:ext cx="12192000" cy="860979"/>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b="1" dirty="0">
                <a:solidFill>
                  <a:srgbClr val="7030A0"/>
                </a:solidFill>
                <a:latin typeface="Arial" panose="020B0604020202020204" pitchFamily="34" charset="0"/>
                <a:cs typeface="Arial" panose="020B0604020202020204" pitchFamily="34" charset="0"/>
              </a:rPr>
              <a:t>Objetivos</a:t>
            </a:r>
          </a:p>
        </p:txBody>
      </p:sp>
    </p:spTree>
    <p:extLst>
      <p:ext uri="{BB962C8B-B14F-4D97-AF65-F5344CB8AC3E}">
        <p14:creationId xmlns:p14="http://schemas.microsoft.com/office/powerpoint/2010/main" val="1315081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9 CuadroTexto">
            <a:extLst>
              <a:ext uri="{FF2B5EF4-FFF2-40B4-BE49-F238E27FC236}">
                <a16:creationId xmlns:a16="http://schemas.microsoft.com/office/drawing/2014/main" id="{70CB37C6-8C97-E44E-9D14-5C3E0F4D8EA1}"/>
              </a:ext>
            </a:extLst>
          </p:cNvPr>
          <p:cNvSpPr txBox="1"/>
          <p:nvPr/>
        </p:nvSpPr>
        <p:spPr>
          <a:xfrm>
            <a:off x="-119271" y="516611"/>
            <a:ext cx="12191999" cy="584775"/>
          </a:xfrm>
          <a:prstGeom prst="rect">
            <a:avLst/>
          </a:prstGeom>
          <a:noFill/>
        </p:spPr>
        <p:txBody>
          <a:bodyPr wrap="square" rtlCol="0">
            <a:spAutoFit/>
          </a:bodyPr>
          <a:lstStyle/>
          <a:p>
            <a:pPr algn="ctr"/>
            <a:r>
              <a:rPr lang="es-CO" sz="3200" b="1" dirty="0">
                <a:solidFill>
                  <a:srgbClr val="7030A0"/>
                </a:solidFill>
                <a:latin typeface="Arial" panose="020B0604020202020204" pitchFamily="34" charset="0"/>
                <a:cs typeface="Arial" panose="020B0604020202020204" pitchFamily="34" charset="0"/>
              </a:rPr>
              <a:t>Enfermedad, desequilibrio, desnutrición</a:t>
            </a:r>
          </a:p>
        </p:txBody>
      </p:sp>
      <p:sp>
        <p:nvSpPr>
          <p:cNvPr id="6" name="6 CuadroTexto">
            <a:extLst>
              <a:ext uri="{FF2B5EF4-FFF2-40B4-BE49-F238E27FC236}">
                <a16:creationId xmlns:a16="http://schemas.microsoft.com/office/drawing/2014/main" id="{BD3DEB31-1F1C-8C46-AE11-EE7AB7B96D36}"/>
              </a:ext>
            </a:extLst>
          </p:cNvPr>
          <p:cNvSpPr txBox="1"/>
          <p:nvPr/>
        </p:nvSpPr>
        <p:spPr>
          <a:xfrm>
            <a:off x="3427749" y="3522877"/>
            <a:ext cx="1250407" cy="461665"/>
          </a:xfrm>
          <a:prstGeom prst="rect">
            <a:avLst/>
          </a:prstGeom>
          <a:noFill/>
        </p:spPr>
        <p:txBody>
          <a:bodyPr wrap="none" rtlCol="0">
            <a:spAutoFit/>
          </a:bodyPr>
          <a:lstStyle/>
          <a:p>
            <a:r>
              <a:rPr lang="es-CO" sz="2400" b="1" dirty="0">
                <a:solidFill>
                  <a:schemeClr val="bg1"/>
                </a:solidFill>
              </a:rPr>
              <a:t>Ingresos</a:t>
            </a:r>
          </a:p>
        </p:txBody>
      </p:sp>
      <p:sp>
        <p:nvSpPr>
          <p:cNvPr id="7" name="7 Rectángulo">
            <a:extLst>
              <a:ext uri="{FF2B5EF4-FFF2-40B4-BE49-F238E27FC236}">
                <a16:creationId xmlns:a16="http://schemas.microsoft.com/office/drawing/2014/main" id="{FD120330-1F02-7B4B-9593-703923AA6FB9}"/>
              </a:ext>
            </a:extLst>
          </p:cNvPr>
          <p:cNvSpPr/>
          <p:nvPr/>
        </p:nvSpPr>
        <p:spPr>
          <a:xfrm>
            <a:off x="6757560" y="3984542"/>
            <a:ext cx="1045414" cy="461665"/>
          </a:xfrm>
          <a:prstGeom prst="rect">
            <a:avLst/>
          </a:prstGeom>
          <a:noFill/>
        </p:spPr>
        <p:txBody>
          <a:bodyPr wrap="none">
            <a:spAutoFit/>
          </a:bodyPr>
          <a:lstStyle/>
          <a:p>
            <a:r>
              <a:rPr lang="es-CO" sz="2400" b="1" dirty="0">
                <a:solidFill>
                  <a:schemeClr val="bg1"/>
                </a:solidFill>
              </a:rPr>
              <a:t>Gastos</a:t>
            </a:r>
          </a:p>
        </p:txBody>
      </p:sp>
      <p:sp>
        <p:nvSpPr>
          <p:cNvPr id="8" name="8 Rectángulo">
            <a:extLst>
              <a:ext uri="{FF2B5EF4-FFF2-40B4-BE49-F238E27FC236}">
                <a16:creationId xmlns:a16="http://schemas.microsoft.com/office/drawing/2014/main" id="{AC53BC63-D25F-CB48-A426-2835C150550D}"/>
              </a:ext>
            </a:extLst>
          </p:cNvPr>
          <p:cNvSpPr/>
          <p:nvPr/>
        </p:nvSpPr>
        <p:spPr>
          <a:xfrm>
            <a:off x="4746408" y="4893665"/>
            <a:ext cx="1773755" cy="461665"/>
          </a:xfrm>
          <a:prstGeom prst="rect">
            <a:avLst/>
          </a:prstGeom>
          <a:noFill/>
        </p:spPr>
        <p:txBody>
          <a:bodyPr wrap="none">
            <a:spAutoFit/>
          </a:bodyPr>
          <a:lstStyle/>
          <a:p>
            <a:r>
              <a:rPr lang="es-CO" sz="2400" b="1" dirty="0">
                <a:solidFill>
                  <a:schemeClr val="bg1"/>
                </a:solidFill>
              </a:rPr>
              <a:t>Catabolismo</a:t>
            </a:r>
          </a:p>
        </p:txBody>
      </p:sp>
      <p:pic>
        <p:nvPicPr>
          <p:cNvPr id="9" name="Picture 3" descr="C:\Program Files\Microsoft Office\MEDIA\CAGCAT10\j0300840.wmf">
            <a:extLst>
              <a:ext uri="{FF2B5EF4-FFF2-40B4-BE49-F238E27FC236}">
                <a16:creationId xmlns:a16="http://schemas.microsoft.com/office/drawing/2014/main" id="{2567DEC5-1B39-4042-A61C-78FB62943ED0}"/>
              </a:ext>
            </a:extLst>
          </p:cNvPr>
          <p:cNvPicPr>
            <a:picLocks noChangeAspect="1" noChangeArrowheads="1"/>
          </p:cNvPicPr>
          <p:nvPr/>
        </p:nvPicPr>
        <p:blipFill>
          <a:blip r:embed="rId3" cstate="print">
            <a:alphaModFix amt="74000"/>
            <a:lum contrast="40000"/>
          </a:blip>
          <a:srcRect/>
          <a:stretch>
            <a:fillRect/>
          </a:stretch>
        </p:blipFill>
        <p:spPr bwMode="auto">
          <a:xfrm flipH="1">
            <a:off x="3132413" y="1148250"/>
            <a:ext cx="5688632" cy="5210918"/>
          </a:xfrm>
          <a:prstGeom prst="rect">
            <a:avLst/>
          </a:prstGeom>
          <a:noFill/>
        </p:spPr>
      </p:pic>
      <p:sp>
        <p:nvSpPr>
          <p:cNvPr id="10" name="6 CuadroTexto">
            <a:extLst>
              <a:ext uri="{FF2B5EF4-FFF2-40B4-BE49-F238E27FC236}">
                <a16:creationId xmlns:a16="http://schemas.microsoft.com/office/drawing/2014/main" id="{0A1D31BA-9E1A-3A41-84C3-950D98975D3D}"/>
              </a:ext>
            </a:extLst>
          </p:cNvPr>
          <p:cNvSpPr txBox="1"/>
          <p:nvPr/>
        </p:nvSpPr>
        <p:spPr>
          <a:xfrm>
            <a:off x="3627148" y="4616181"/>
            <a:ext cx="1250407" cy="461665"/>
          </a:xfrm>
          <a:prstGeom prst="rect">
            <a:avLst/>
          </a:prstGeom>
          <a:solidFill>
            <a:srgbClr val="7030A0"/>
          </a:solidFill>
        </p:spPr>
        <p:txBody>
          <a:bodyPr wrap="none" rtlCol="0">
            <a:spAutoFit/>
          </a:bodyPr>
          <a:lstStyle/>
          <a:p>
            <a:r>
              <a:rPr lang="es-CO" sz="2400" b="1" dirty="0">
                <a:solidFill>
                  <a:schemeClr val="bg1"/>
                </a:solidFill>
              </a:rPr>
              <a:t>Ingresos</a:t>
            </a:r>
          </a:p>
        </p:txBody>
      </p:sp>
      <p:sp>
        <p:nvSpPr>
          <p:cNvPr id="11" name="7 Rectángulo">
            <a:extLst>
              <a:ext uri="{FF2B5EF4-FFF2-40B4-BE49-F238E27FC236}">
                <a16:creationId xmlns:a16="http://schemas.microsoft.com/office/drawing/2014/main" id="{3874B311-5A18-0440-9632-A1F1468859B6}"/>
              </a:ext>
            </a:extLst>
          </p:cNvPr>
          <p:cNvSpPr/>
          <p:nvPr/>
        </p:nvSpPr>
        <p:spPr>
          <a:xfrm>
            <a:off x="7088744" y="5073130"/>
            <a:ext cx="1045414" cy="461665"/>
          </a:xfrm>
          <a:prstGeom prst="rect">
            <a:avLst/>
          </a:prstGeom>
          <a:solidFill>
            <a:srgbClr val="7030A0"/>
          </a:solidFill>
        </p:spPr>
        <p:txBody>
          <a:bodyPr wrap="none">
            <a:spAutoFit/>
          </a:bodyPr>
          <a:lstStyle/>
          <a:p>
            <a:r>
              <a:rPr lang="es-CO" sz="2400" b="1" dirty="0">
                <a:solidFill>
                  <a:schemeClr val="bg1"/>
                </a:solidFill>
              </a:rPr>
              <a:t>Gastos</a:t>
            </a:r>
          </a:p>
        </p:txBody>
      </p:sp>
      <p:sp>
        <p:nvSpPr>
          <p:cNvPr id="12" name="8 Rectángulo">
            <a:extLst>
              <a:ext uri="{FF2B5EF4-FFF2-40B4-BE49-F238E27FC236}">
                <a16:creationId xmlns:a16="http://schemas.microsoft.com/office/drawing/2014/main" id="{DA46237E-2F9A-FD4A-813D-E7A6E840AF99}"/>
              </a:ext>
            </a:extLst>
          </p:cNvPr>
          <p:cNvSpPr/>
          <p:nvPr/>
        </p:nvSpPr>
        <p:spPr>
          <a:xfrm>
            <a:off x="4883790" y="5661107"/>
            <a:ext cx="1773755" cy="461665"/>
          </a:xfrm>
          <a:prstGeom prst="rect">
            <a:avLst/>
          </a:prstGeom>
          <a:solidFill>
            <a:srgbClr val="7030A0"/>
          </a:solidFill>
        </p:spPr>
        <p:txBody>
          <a:bodyPr wrap="none">
            <a:spAutoFit/>
          </a:bodyPr>
          <a:lstStyle/>
          <a:p>
            <a:r>
              <a:rPr lang="es-CO" sz="2400" b="1" dirty="0">
                <a:solidFill>
                  <a:schemeClr val="bg1"/>
                </a:solidFill>
              </a:rPr>
              <a:t>Catabolismo</a:t>
            </a:r>
          </a:p>
        </p:txBody>
      </p:sp>
    </p:spTree>
    <p:extLst>
      <p:ext uri="{BB962C8B-B14F-4D97-AF65-F5344CB8AC3E}">
        <p14:creationId xmlns:p14="http://schemas.microsoft.com/office/powerpoint/2010/main" val="143869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FCAA0A4-5F48-DA42-AD25-E2F6464990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24677" y="63359"/>
            <a:ext cx="1655755" cy="955697"/>
          </a:xfrm>
          <a:prstGeom prst="rect">
            <a:avLst/>
          </a:prstGeom>
        </p:spPr>
      </p:pic>
      <p:sp>
        <p:nvSpPr>
          <p:cNvPr id="4" name="TextBox 4">
            <a:extLst>
              <a:ext uri="{FF2B5EF4-FFF2-40B4-BE49-F238E27FC236}">
                <a16:creationId xmlns:a16="http://schemas.microsoft.com/office/drawing/2014/main" id="{45CB90E0-1568-A248-877E-C0A76E0729E4}"/>
              </a:ext>
            </a:extLst>
          </p:cNvPr>
          <p:cNvSpPr txBox="1"/>
          <p:nvPr/>
        </p:nvSpPr>
        <p:spPr>
          <a:xfrm>
            <a:off x="-212443" y="433896"/>
            <a:ext cx="12192000" cy="584776"/>
          </a:xfrm>
          <a:prstGeom prst="rect">
            <a:avLst/>
          </a:prstGeom>
          <a:noFill/>
        </p:spPr>
        <p:txBody>
          <a:bodyPr wrap="square" rtlCol="0">
            <a:spAutoFit/>
          </a:bodyPr>
          <a:lstStyle/>
          <a:p>
            <a:pPr algn="ctr"/>
            <a:r>
              <a:rPr lang="en-US" sz="3200" b="1" dirty="0" err="1">
                <a:solidFill>
                  <a:srgbClr val="7030A0"/>
                </a:solidFill>
                <a:latin typeface="Arial" panose="020B0604020202020204" pitchFamily="34" charset="0"/>
                <a:cs typeface="Arial" panose="020B0604020202020204" pitchFamily="34" charset="0"/>
              </a:rPr>
              <a:t>Pérdida</a:t>
            </a:r>
            <a:r>
              <a:rPr lang="en-US" sz="3200" b="1" dirty="0">
                <a:solidFill>
                  <a:srgbClr val="7030A0"/>
                </a:solidFill>
                <a:latin typeface="Arial" panose="020B0604020202020204" pitchFamily="34" charset="0"/>
                <a:cs typeface="Arial" panose="020B0604020202020204" pitchFamily="34" charset="0"/>
              </a:rPr>
              <a:t> de </a:t>
            </a:r>
            <a:r>
              <a:rPr lang="en-US" sz="3200" b="1" dirty="0" err="1">
                <a:solidFill>
                  <a:srgbClr val="7030A0"/>
                </a:solidFill>
                <a:latin typeface="Arial" panose="020B0604020202020204" pitchFamily="34" charset="0"/>
                <a:cs typeface="Arial" panose="020B0604020202020204" pitchFamily="34" charset="0"/>
              </a:rPr>
              <a:t>funciones</a:t>
            </a:r>
            <a:r>
              <a:rPr lang="en-US" sz="3200" b="1" dirty="0">
                <a:solidFill>
                  <a:srgbClr val="7030A0"/>
                </a:solidFill>
                <a:latin typeface="Arial" panose="020B0604020202020204" pitchFamily="34" charset="0"/>
                <a:cs typeface="Arial" panose="020B0604020202020204" pitchFamily="34" charset="0"/>
              </a:rPr>
              <a:t> </a:t>
            </a:r>
            <a:r>
              <a:rPr lang="en-US" sz="3200" b="1" i="1" dirty="0">
                <a:solidFill>
                  <a:srgbClr val="7030A0"/>
                </a:solidFill>
                <a:latin typeface="Arial" panose="020B0604020202020204" pitchFamily="34" charset="0"/>
                <a:cs typeface="Arial" panose="020B0604020202020204" pitchFamily="34" charset="0"/>
              </a:rPr>
              <a:t>vs. </a:t>
            </a:r>
            <a:r>
              <a:rPr lang="en-US" sz="3200" b="1" dirty="0" err="1">
                <a:solidFill>
                  <a:srgbClr val="7030A0"/>
                </a:solidFill>
                <a:latin typeface="Arial" panose="020B0604020202020204" pitchFamily="34" charset="0"/>
                <a:cs typeface="Arial" panose="020B0604020202020204" pitchFamily="34" charset="0"/>
              </a:rPr>
              <a:t>recuperación</a:t>
            </a:r>
            <a:endParaRPr lang="en-US" sz="3200" b="1" dirty="0">
              <a:solidFill>
                <a:srgbClr val="7030A0"/>
              </a:solidFill>
              <a:latin typeface="Arial" panose="020B0604020202020204" pitchFamily="34" charset="0"/>
              <a:cs typeface="Arial" panose="020B0604020202020204" pitchFamily="34" charset="0"/>
            </a:endParaRPr>
          </a:p>
        </p:txBody>
      </p:sp>
      <p:cxnSp>
        <p:nvCxnSpPr>
          <p:cNvPr id="5" name="Straight Connector 2">
            <a:extLst>
              <a:ext uri="{FF2B5EF4-FFF2-40B4-BE49-F238E27FC236}">
                <a16:creationId xmlns:a16="http://schemas.microsoft.com/office/drawing/2014/main" id="{3DB494ED-A28A-2142-BDF0-AD4C20D1AD77}"/>
              </a:ext>
            </a:extLst>
          </p:cNvPr>
          <p:cNvCxnSpPr>
            <a:cxnSpLocks/>
          </p:cNvCxnSpPr>
          <p:nvPr/>
        </p:nvCxnSpPr>
        <p:spPr>
          <a:xfrm>
            <a:off x="3562091" y="2704752"/>
            <a:ext cx="6227268" cy="42302"/>
          </a:xfrm>
          <a:prstGeom prst="line">
            <a:avLst/>
          </a:prstGeom>
          <a:ln w="476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Straight Connector 3">
            <a:extLst>
              <a:ext uri="{FF2B5EF4-FFF2-40B4-BE49-F238E27FC236}">
                <a16:creationId xmlns:a16="http://schemas.microsoft.com/office/drawing/2014/main" id="{ACDCEFD2-099F-C747-8A6F-079F91BF55CB}"/>
              </a:ext>
            </a:extLst>
          </p:cNvPr>
          <p:cNvCxnSpPr>
            <a:cxnSpLocks/>
          </p:cNvCxnSpPr>
          <p:nvPr/>
        </p:nvCxnSpPr>
        <p:spPr>
          <a:xfrm>
            <a:off x="2165172" y="2697938"/>
            <a:ext cx="1454071" cy="1565379"/>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7" name="Straight Arrow Connector 11">
            <a:extLst>
              <a:ext uri="{FF2B5EF4-FFF2-40B4-BE49-F238E27FC236}">
                <a16:creationId xmlns:a16="http://schemas.microsoft.com/office/drawing/2014/main" id="{7EEA5DDB-428B-9148-AB0B-4C80A37248A7}"/>
              </a:ext>
            </a:extLst>
          </p:cNvPr>
          <p:cNvCxnSpPr>
            <a:cxnSpLocks/>
          </p:cNvCxnSpPr>
          <p:nvPr/>
        </p:nvCxnSpPr>
        <p:spPr>
          <a:xfrm>
            <a:off x="2402691" y="2747054"/>
            <a:ext cx="1262811" cy="1353203"/>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8" name="TextBox 12">
            <a:extLst>
              <a:ext uri="{FF2B5EF4-FFF2-40B4-BE49-F238E27FC236}">
                <a16:creationId xmlns:a16="http://schemas.microsoft.com/office/drawing/2014/main" id="{4A874DEB-930D-FE40-8C7C-A40AF64F90B2}"/>
              </a:ext>
            </a:extLst>
          </p:cNvPr>
          <p:cNvSpPr txBox="1"/>
          <p:nvPr/>
        </p:nvSpPr>
        <p:spPr>
          <a:xfrm>
            <a:off x="2073664" y="4881348"/>
            <a:ext cx="3013185" cy="830997"/>
          </a:xfrm>
          <a:prstGeom prst="rect">
            <a:avLst/>
          </a:prstGeom>
          <a:noFill/>
          <a:ln>
            <a:noFill/>
          </a:ln>
        </p:spPr>
        <p:txBody>
          <a:bodyPr wrap="square" rtlCol="0">
            <a:spAutoFit/>
          </a:bodyPr>
          <a:lstStyle/>
          <a:p>
            <a:pPr algn="ctr"/>
            <a:r>
              <a:rPr lang="en-US" sz="2400" b="1" dirty="0" err="1"/>
              <a:t>Pérdida</a:t>
            </a:r>
            <a:r>
              <a:rPr lang="en-US" sz="2400" b="1" dirty="0"/>
              <a:t> de peso </a:t>
            </a:r>
          </a:p>
          <a:p>
            <a:pPr algn="ctr"/>
            <a:r>
              <a:rPr lang="en-US" sz="2400" b="1" dirty="0" err="1"/>
              <a:t>Déficit</a:t>
            </a:r>
            <a:r>
              <a:rPr lang="en-US" sz="2400" b="1" dirty="0"/>
              <a:t> de </a:t>
            </a:r>
            <a:r>
              <a:rPr lang="en-US" sz="2400" b="1" dirty="0" err="1"/>
              <a:t>nutrientes</a:t>
            </a:r>
            <a:endParaRPr lang="en-US" sz="2400" b="1" dirty="0"/>
          </a:p>
        </p:txBody>
      </p:sp>
      <p:sp>
        <p:nvSpPr>
          <p:cNvPr id="9" name="TextBox 13">
            <a:extLst>
              <a:ext uri="{FF2B5EF4-FFF2-40B4-BE49-F238E27FC236}">
                <a16:creationId xmlns:a16="http://schemas.microsoft.com/office/drawing/2014/main" id="{2D88D9F2-8255-8E46-B8F4-CD8267CAF599}"/>
              </a:ext>
            </a:extLst>
          </p:cNvPr>
          <p:cNvSpPr txBox="1"/>
          <p:nvPr/>
        </p:nvSpPr>
        <p:spPr>
          <a:xfrm>
            <a:off x="2237320" y="4013285"/>
            <a:ext cx="969022" cy="492443"/>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2600" b="1" dirty="0" err="1"/>
              <a:t>Días</a:t>
            </a:r>
            <a:endParaRPr lang="en-US" sz="2600" b="1" dirty="0"/>
          </a:p>
        </p:txBody>
      </p:sp>
      <p:cxnSp>
        <p:nvCxnSpPr>
          <p:cNvPr id="10" name="Straight Connector 15">
            <a:extLst>
              <a:ext uri="{FF2B5EF4-FFF2-40B4-BE49-F238E27FC236}">
                <a16:creationId xmlns:a16="http://schemas.microsoft.com/office/drawing/2014/main" id="{868A64D5-B496-6541-B021-A1F30ADEE155}"/>
              </a:ext>
            </a:extLst>
          </p:cNvPr>
          <p:cNvCxnSpPr>
            <a:cxnSpLocks/>
          </p:cNvCxnSpPr>
          <p:nvPr/>
        </p:nvCxnSpPr>
        <p:spPr>
          <a:xfrm flipV="1">
            <a:off x="3588575" y="2777220"/>
            <a:ext cx="4660133" cy="1486097"/>
          </a:xfrm>
          <a:prstGeom prst="line">
            <a:avLst/>
          </a:prstGeom>
          <a:ln w="50800"/>
        </p:spPr>
        <p:style>
          <a:lnRef idx="2">
            <a:schemeClr val="accent1"/>
          </a:lnRef>
          <a:fillRef idx="0">
            <a:schemeClr val="accent1"/>
          </a:fillRef>
          <a:effectRef idx="1">
            <a:schemeClr val="accent1"/>
          </a:effectRef>
          <a:fontRef idx="minor">
            <a:schemeClr val="tx1"/>
          </a:fontRef>
        </p:style>
      </p:cxnSp>
      <p:sp>
        <p:nvSpPr>
          <p:cNvPr id="11" name="TextBox 19">
            <a:extLst>
              <a:ext uri="{FF2B5EF4-FFF2-40B4-BE49-F238E27FC236}">
                <a16:creationId xmlns:a16="http://schemas.microsoft.com/office/drawing/2014/main" id="{31CDEF48-0750-4340-A893-828B631B69F2}"/>
              </a:ext>
            </a:extLst>
          </p:cNvPr>
          <p:cNvSpPr txBox="1"/>
          <p:nvPr/>
        </p:nvSpPr>
        <p:spPr>
          <a:xfrm>
            <a:off x="7229796" y="1542514"/>
            <a:ext cx="2040871" cy="492443"/>
          </a:xfrm>
          <a:prstGeom prst="rect">
            <a:avLst/>
          </a:prstGeom>
          <a:noFill/>
        </p:spPr>
        <p:txBody>
          <a:bodyPr wrap="square" rtlCol="0">
            <a:spAutoFit/>
          </a:bodyPr>
          <a:lstStyle/>
          <a:p>
            <a:r>
              <a:rPr lang="en-US" sz="2600" b="1" dirty="0" err="1"/>
              <a:t>Recuperación</a:t>
            </a:r>
            <a:endParaRPr lang="en-US" sz="2600" b="1" dirty="0"/>
          </a:p>
        </p:txBody>
      </p:sp>
      <p:sp>
        <p:nvSpPr>
          <p:cNvPr id="12" name="TextBox 20">
            <a:extLst>
              <a:ext uri="{FF2B5EF4-FFF2-40B4-BE49-F238E27FC236}">
                <a16:creationId xmlns:a16="http://schemas.microsoft.com/office/drawing/2014/main" id="{D759C185-2E2F-5547-810E-BD1C90CCC19E}"/>
              </a:ext>
            </a:extLst>
          </p:cNvPr>
          <p:cNvSpPr txBox="1"/>
          <p:nvPr/>
        </p:nvSpPr>
        <p:spPr>
          <a:xfrm>
            <a:off x="5030361" y="3938902"/>
            <a:ext cx="2865388" cy="523220"/>
          </a:xfrm>
          <a:prstGeom prst="rect">
            <a:avLst/>
          </a:prstGeom>
          <a:noFill/>
          <a:ln>
            <a:noFill/>
          </a:ln>
        </p:spPr>
        <p:txBody>
          <a:bodyPr wrap="square" rtlCol="0">
            <a:spAutoFit/>
          </a:bodyPr>
          <a:lstStyle/>
          <a:p>
            <a:r>
              <a:rPr lang="en-US" sz="2800" b="1" dirty="0" err="1"/>
              <a:t>Semanas</a:t>
            </a:r>
            <a:r>
              <a:rPr lang="en-US" sz="2800" b="1" dirty="0"/>
              <a:t> - </a:t>
            </a:r>
            <a:r>
              <a:rPr lang="en-US" sz="2800" b="1" dirty="0" err="1"/>
              <a:t>meses</a:t>
            </a:r>
            <a:endParaRPr lang="en-US" sz="2800" b="1" dirty="0"/>
          </a:p>
        </p:txBody>
      </p:sp>
      <p:sp>
        <p:nvSpPr>
          <p:cNvPr id="13" name="Rounded Rectangle 14">
            <a:extLst>
              <a:ext uri="{FF2B5EF4-FFF2-40B4-BE49-F238E27FC236}">
                <a16:creationId xmlns:a16="http://schemas.microsoft.com/office/drawing/2014/main" id="{17541609-D8AF-5E42-A00A-08158EC69A4B}"/>
              </a:ext>
            </a:extLst>
          </p:cNvPr>
          <p:cNvSpPr/>
          <p:nvPr/>
        </p:nvSpPr>
        <p:spPr>
          <a:xfrm>
            <a:off x="4781216" y="3962836"/>
            <a:ext cx="3398904" cy="539139"/>
          </a:xfrm>
          <a:prstGeom prst="roundRect">
            <a:avLst/>
          </a:prstGeom>
          <a:noFill/>
          <a:ln>
            <a:solidFill>
              <a:schemeClr val="accent3"/>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D70C326E-8430-814C-A695-95B0A1106C5E}"/>
              </a:ext>
            </a:extLst>
          </p:cNvPr>
          <p:cNvSpPr/>
          <p:nvPr/>
        </p:nvSpPr>
        <p:spPr>
          <a:xfrm>
            <a:off x="1815105" y="1436661"/>
            <a:ext cx="7543208" cy="417832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Llamada de flecha hacia arriba 14">
            <a:extLst>
              <a:ext uri="{FF2B5EF4-FFF2-40B4-BE49-F238E27FC236}">
                <a16:creationId xmlns:a16="http://schemas.microsoft.com/office/drawing/2014/main" id="{8ECDC8B9-1A6B-B34A-B20C-BEE413D67E3A}"/>
              </a:ext>
            </a:extLst>
          </p:cNvPr>
          <p:cNvSpPr/>
          <p:nvPr/>
        </p:nvSpPr>
        <p:spPr>
          <a:xfrm>
            <a:off x="2016850" y="4440032"/>
            <a:ext cx="2970954" cy="1241285"/>
          </a:xfrm>
          <a:prstGeom prst="upArrowCallout">
            <a:avLst/>
          </a:prstGeom>
          <a:noFill/>
          <a:ln w="12700">
            <a:solidFill>
              <a:schemeClr val="tx2"/>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Llamada de flecha hacia abajo 15">
            <a:extLst>
              <a:ext uri="{FF2B5EF4-FFF2-40B4-BE49-F238E27FC236}">
                <a16:creationId xmlns:a16="http://schemas.microsoft.com/office/drawing/2014/main" id="{09E991CE-F554-E548-BE81-F71047C237A0}"/>
              </a:ext>
            </a:extLst>
          </p:cNvPr>
          <p:cNvSpPr/>
          <p:nvPr/>
        </p:nvSpPr>
        <p:spPr>
          <a:xfrm>
            <a:off x="7200135" y="1459391"/>
            <a:ext cx="2052393" cy="1096323"/>
          </a:xfrm>
          <a:prstGeom prst="downArrowCallout">
            <a:avLst/>
          </a:prstGeom>
          <a:noFill/>
          <a:ln>
            <a:solidFill>
              <a:schemeClr val="tx2"/>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ounded Rectangle 14">
            <a:extLst>
              <a:ext uri="{FF2B5EF4-FFF2-40B4-BE49-F238E27FC236}">
                <a16:creationId xmlns:a16="http://schemas.microsoft.com/office/drawing/2014/main" id="{2EFF4281-2BE5-3C45-A947-AF84A7920D1A}"/>
              </a:ext>
            </a:extLst>
          </p:cNvPr>
          <p:cNvSpPr/>
          <p:nvPr/>
        </p:nvSpPr>
        <p:spPr>
          <a:xfrm>
            <a:off x="2118913" y="3958807"/>
            <a:ext cx="981335" cy="539139"/>
          </a:xfrm>
          <a:prstGeom prst="roundRect">
            <a:avLst/>
          </a:prstGeom>
          <a:noFill/>
          <a:ln>
            <a:solidFill>
              <a:schemeClr val="accent3"/>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1">
            <a:extLst>
              <a:ext uri="{FF2B5EF4-FFF2-40B4-BE49-F238E27FC236}">
                <a16:creationId xmlns:a16="http://schemas.microsoft.com/office/drawing/2014/main" id="{86BD2784-0745-3241-8C1B-F3CF0712DCC9}"/>
              </a:ext>
            </a:extLst>
          </p:cNvPr>
          <p:cNvCxnSpPr>
            <a:cxnSpLocks/>
          </p:cNvCxnSpPr>
          <p:nvPr/>
        </p:nvCxnSpPr>
        <p:spPr>
          <a:xfrm flipV="1">
            <a:off x="3691391" y="2683686"/>
            <a:ext cx="4488729" cy="1416571"/>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Connector 22">
            <a:extLst>
              <a:ext uri="{FF2B5EF4-FFF2-40B4-BE49-F238E27FC236}">
                <a16:creationId xmlns:a16="http://schemas.microsoft.com/office/drawing/2014/main" id="{704C36B5-7E80-2241-8629-C9A66CF2E4BB}"/>
              </a:ext>
            </a:extLst>
          </p:cNvPr>
          <p:cNvCxnSpPr>
            <a:cxnSpLocks/>
          </p:cNvCxnSpPr>
          <p:nvPr/>
        </p:nvCxnSpPr>
        <p:spPr>
          <a:xfrm>
            <a:off x="1432872" y="2689490"/>
            <a:ext cx="2005405" cy="6377"/>
          </a:xfrm>
          <a:prstGeom prst="line">
            <a:avLst/>
          </a:prstGeom>
          <a:ln w="47625">
            <a:solidFill>
              <a:srgbClr val="00B050"/>
            </a:solidFill>
          </a:ln>
        </p:spPr>
        <p:style>
          <a:lnRef idx="2">
            <a:schemeClr val="accent1"/>
          </a:lnRef>
          <a:fillRef idx="0">
            <a:schemeClr val="accent1"/>
          </a:fillRef>
          <a:effectRef idx="1">
            <a:schemeClr val="accent1"/>
          </a:effectRef>
          <a:fontRef idx="minor">
            <a:schemeClr val="tx1"/>
          </a:fontRef>
        </p:style>
      </p:cxnSp>
      <p:sp>
        <p:nvSpPr>
          <p:cNvPr id="21" name="CuadroTexto 20">
            <a:extLst>
              <a:ext uri="{FF2B5EF4-FFF2-40B4-BE49-F238E27FC236}">
                <a16:creationId xmlns:a16="http://schemas.microsoft.com/office/drawing/2014/main" id="{B604B018-4744-7241-8718-D4792A5585E7}"/>
              </a:ext>
            </a:extLst>
          </p:cNvPr>
          <p:cNvSpPr txBox="1"/>
          <p:nvPr/>
        </p:nvSpPr>
        <p:spPr>
          <a:xfrm>
            <a:off x="1252500" y="6126219"/>
            <a:ext cx="5643921" cy="246221"/>
          </a:xfrm>
          <a:prstGeom prst="rect">
            <a:avLst/>
          </a:prstGeom>
          <a:noFill/>
        </p:spPr>
        <p:txBody>
          <a:bodyPr wrap="square" rtlCol="0">
            <a:spAutoFit/>
          </a:bodyPr>
          <a:lstStyle/>
          <a:p>
            <a:pPr algn="ctr"/>
            <a:r>
              <a:rPr lang="es-ES_tradnl" sz="1000" dirty="0" err="1">
                <a:latin typeface="Arial" panose="020B0604020202020204" pitchFamily="34" charset="0"/>
                <a:cs typeface="Arial" panose="020B0604020202020204" pitchFamily="34" charset="0"/>
              </a:rPr>
              <a:t>Correia</a:t>
            </a:r>
            <a:r>
              <a:rPr lang="es-ES_tradnl" sz="1000" dirty="0">
                <a:latin typeface="Arial" panose="020B0604020202020204" pitchFamily="34" charset="0"/>
                <a:cs typeface="Arial" panose="020B0604020202020204" pitchFamily="34" charset="0"/>
              </a:rPr>
              <a:t> MI. Et al. Hospital </a:t>
            </a:r>
            <a:r>
              <a:rPr lang="es-ES_tradnl" sz="1000" dirty="0" err="1">
                <a:latin typeface="Arial" panose="020B0604020202020204" pitchFamily="34" charset="0"/>
                <a:cs typeface="Arial" panose="020B0604020202020204" pitchFamily="34" charset="0"/>
              </a:rPr>
              <a:t>Malnutrition</a:t>
            </a:r>
            <a:r>
              <a:rPr lang="es-ES_tradnl" sz="1000" dirty="0">
                <a:latin typeface="Arial" panose="020B0604020202020204" pitchFamily="34" charset="0"/>
                <a:cs typeface="Arial" panose="020B0604020202020204" pitchFamily="34" charset="0"/>
              </a:rPr>
              <a:t> in </a:t>
            </a:r>
            <a:r>
              <a:rPr lang="es-ES_tradnl" sz="1000" dirty="0" err="1">
                <a:latin typeface="Arial" panose="020B0604020202020204" pitchFamily="34" charset="0"/>
                <a:cs typeface="Arial" panose="020B0604020202020204" pitchFamily="34" charset="0"/>
              </a:rPr>
              <a:t>Latinamerica</a:t>
            </a:r>
            <a:r>
              <a:rPr lang="es-ES_tradnl" sz="1000" dirty="0">
                <a:latin typeface="Arial" panose="020B0604020202020204" pitchFamily="34" charset="0"/>
                <a:cs typeface="Arial" panose="020B0604020202020204" pitchFamily="34" charset="0"/>
              </a:rPr>
              <a:t>. JPEN, 2016, 40 (4): 458-459</a:t>
            </a:r>
          </a:p>
        </p:txBody>
      </p:sp>
    </p:spTree>
    <p:extLst>
      <p:ext uri="{BB962C8B-B14F-4D97-AF65-F5344CB8AC3E}">
        <p14:creationId xmlns:p14="http://schemas.microsoft.com/office/powerpoint/2010/main" val="1599454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
            <a:extLst>
              <a:ext uri="{FF2B5EF4-FFF2-40B4-BE49-F238E27FC236}">
                <a16:creationId xmlns:a16="http://schemas.microsoft.com/office/drawing/2014/main" id="{A6C27CF1-5024-024E-9D1B-A5AC70924341}"/>
              </a:ext>
            </a:extLst>
          </p:cNvPr>
          <p:cNvGraphicFramePr/>
          <p:nvPr>
            <p:extLst>
              <p:ext uri="{D42A27DB-BD31-4B8C-83A1-F6EECF244321}">
                <p14:modId xmlns:p14="http://schemas.microsoft.com/office/powerpoint/2010/main" val="117492469"/>
              </p:ext>
            </p:extLst>
          </p:nvPr>
        </p:nvGraphicFramePr>
        <p:xfrm>
          <a:off x="1457333" y="1797076"/>
          <a:ext cx="8859187" cy="45017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7">
            <a:extLst>
              <a:ext uri="{FF2B5EF4-FFF2-40B4-BE49-F238E27FC236}">
                <a16:creationId xmlns:a16="http://schemas.microsoft.com/office/drawing/2014/main" id="{2E8DAA77-4245-214D-8D55-0303AC009F73}"/>
              </a:ext>
            </a:extLst>
          </p:cNvPr>
          <p:cNvSpPr txBox="1"/>
          <p:nvPr/>
        </p:nvSpPr>
        <p:spPr>
          <a:xfrm>
            <a:off x="2792539" y="389754"/>
            <a:ext cx="6422455" cy="1077218"/>
          </a:xfrm>
          <a:prstGeom prst="rect">
            <a:avLst/>
          </a:prstGeom>
          <a:noFill/>
        </p:spPr>
        <p:txBody>
          <a:bodyPr wrap="square" rtlCol="0">
            <a:spAutoFit/>
          </a:bodyPr>
          <a:lstStyle/>
          <a:p>
            <a:pPr algn="ctr"/>
            <a:r>
              <a:rPr lang="en-US" sz="3200" b="1" dirty="0" err="1">
                <a:solidFill>
                  <a:srgbClr val="7030A0"/>
                </a:solidFill>
              </a:rPr>
              <a:t>Condiciones</a:t>
            </a:r>
            <a:r>
              <a:rPr lang="en-US" sz="3200" b="1" dirty="0">
                <a:solidFill>
                  <a:srgbClr val="7030A0"/>
                </a:solidFill>
              </a:rPr>
              <a:t> que </a:t>
            </a:r>
            <a:r>
              <a:rPr lang="en-US" sz="3200" b="1" dirty="0" err="1">
                <a:solidFill>
                  <a:srgbClr val="7030A0"/>
                </a:solidFill>
              </a:rPr>
              <a:t>predisponen</a:t>
            </a:r>
            <a:r>
              <a:rPr lang="en-US" sz="3200" b="1" dirty="0">
                <a:solidFill>
                  <a:srgbClr val="7030A0"/>
                </a:solidFill>
              </a:rPr>
              <a:t> a la </a:t>
            </a:r>
            <a:r>
              <a:rPr lang="en-US" sz="3200" b="1" dirty="0" err="1">
                <a:solidFill>
                  <a:srgbClr val="7030A0"/>
                </a:solidFill>
              </a:rPr>
              <a:t>malnutrición</a:t>
            </a:r>
            <a:r>
              <a:rPr lang="en-US" sz="3200" b="1" dirty="0">
                <a:solidFill>
                  <a:srgbClr val="7030A0"/>
                </a:solidFill>
              </a:rPr>
              <a:t> </a:t>
            </a:r>
            <a:r>
              <a:rPr lang="en-US" sz="3200" b="1" dirty="0" err="1">
                <a:solidFill>
                  <a:srgbClr val="7030A0"/>
                </a:solidFill>
              </a:rPr>
              <a:t>en</a:t>
            </a:r>
            <a:r>
              <a:rPr lang="en-US" sz="3200" b="1" dirty="0">
                <a:solidFill>
                  <a:srgbClr val="7030A0"/>
                </a:solidFill>
              </a:rPr>
              <a:t> la </a:t>
            </a:r>
            <a:r>
              <a:rPr lang="en-US" sz="3200" b="1" dirty="0" err="1">
                <a:solidFill>
                  <a:srgbClr val="7030A0"/>
                </a:solidFill>
              </a:rPr>
              <a:t>enfermedad</a:t>
            </a:r>
            <a:endParaRPr lang="en-US" sz="3200" b="1" dirty="0">
              <a:solidFill>
                <a:srgbClr val="7030A0"/>
              </a:solidFill>
            </a:endParaRPr>
          </a:p>
        </p:txBody>
      </p:sp>
      <p:sp>
        <p:nvSpPr>
          <p:cNvPr id="6" name="CuadroTexto 5">
            <a:extLst>
              <a:ext uri="{FF2B5EF4-FFF2-40B4-BE49-F238E27FC236}">
                <a16:creationId xmlns:a16="http://schemas.microsoft.com/office/drawing/2014/main" id="{19361D9C-9D8A-8043-B13B-284C9AB24D9D}"/>
              </a:ext>
            </a:extLst>
          </p:cNvPr>
          <p:cNvSpPr txBox="1"/>
          <p:nvPr/>
        </p:nvSpPr>
        <p:spPr>
          <a:xfrm>
            <a:off x="1457333" y="6052606"/>
            <a:ext cx="6928747" cy="246221"/>
          </a:xfrm>
          <a:prstGeom prst="rect">
            <a:avLst/>
          </a:prstGeom>
          <a:noFill/>
        </p:spPr>
        <p:txBody>
          <a:bodyPr wrap="square" rtlCol="0">
            <a:spAutoFit/>
          </a:bodyPr>
          <a:lstStyle/>
          <a:p>
            <a:r>
              <a:rPr lang="es-ES_tradnl" sz="1000" dirty="0">
                <a:latin typeface="Arial" panose="020B0604020202020204" pitchFamily="34" charset="0"/>
                <a:cs typeface="Arial" panose="020B0604020202020204" pitchFamily="34" charset="0"/>
              </a:rPr>
              <a:t>Ochoa JB, Quick </a:t>
            </a:r>
            <a:r>
              <a:rPr lang="es-ES_tradnl" sz="1000" dirty="0" err="1">
                <a:latin typeface="Arial" panose="020B0604020202020204" pitchFamily="34" charset="0"/>
                <a:cs typeface="Arial" panose="020B0604020202020204" pitchFamily="34" charset="0"/>
              </a:rPr>
              <a:t>Fix</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for</a:t>
            </a:r>
            <a:r>
              <a:rPr lang="es-ES_tradnl" sz="1000" dirty="0">
                <a:latin typeface="Arial" panose="020B0604020202020204" pitchFamily="34" charset="0"/>
                <a:cs typeface="Arial" panose="020B0604020202020204" pitchFamily="34" charset="0"/>
              </a:rPr>
              <a:t> Hospital-</a:t>
            </a:r>
            <a:r>
              <a:rPr lang="es-ES_tradnl" sz="1000" dirty="0" err="1">
                <a:latin typeface="Arial" panose="020B0604020202020204" pitchFamily="34" charset="0"/>
                <a:cs typeface="Arial" panose="020B0604020202020204" pitchFamily="34" charset="0"/>
              </a:rPr>
              <a:t>Acquired</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Malnutrition</a:t>
            </a:r>
            <a:r>
              <a:rPr lang="es-ES_tradnl" sz="1000" dirty="0">
                <a:latin typeface="Arial" panose="020B0604020202020204" pitchFamily="34" charset="0"/>
                <a:cs typeface="Arial" panose="020B0604020202020204" pitchFamily="34" charset="0"/>
              </a:rPr>
              <a:t>. JPEN 2016; 40:302-4</a:t>
            </a:r>
          </a:p>
        </p:txBody>
      </p:sp>
    </p:spTree>
    <p:extLst>
      <p:ext uri="{BB962C8B-B14F-4D97-AF65-F5344CB8AC3E}">
        <p14:creationId xmlns:p14="http://schemas.microsoft.com/office/powerpoint/2010/main" val="859736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24950EC3-D092-5444-8C23-BAA1F9D4037F}"/>
              </a:ext>
            </a:extLst>
          </p:cNvPr>
          <p:cNvSpPr txBox="1"/>
          <p:nvPr/>
        </p:nvSpPr>
        <p:spPr>
          <a:xfrm>
            <a:off x="2393093" y="311740"/>
            <a:ext cx="7338932" cy="1080285"/>
          </a:xfrm>
          <a:prstGeom prst="rect">
            <a:avLst/>
          </a:prstGeom>
          <a:noFill/>
        </p:spPr>
        <p:txBody>
          <a:bodyPr wrap="square" rtlCol="0">
            <a:spAutoFit/>
          </a:bodyPr>
          <a:lstStyle/>
          <a:p>
            <a:pPr algn="ctr"/>
            <a:r>
              <a:rPr lang="en-US" sz="3200" b="1" dirty="0" err="1">
                <a:solidFill>
                  <a:srgbClr val="7030A0"/>
                </a:solidFill>
                <a:latin typeface="Arial" panose="020B0604020202020204" pitchFamily="34" charset="0"/>
                <a:cs typeface="Arial" panose="020B0604020202020204" pitchFamily="34" charset="0"/>
              </a:rPr>
              <a:t>Factores</a:t>
            </a:r>
            <a:r>
              <a:rPr lang="en-US" sz="3200" b="1" dirty="0">
                <a:solidFill>
                  <a:srgbClr val="7030A0"/>
                </a:solidFill>
                <a:latin typeface="Arial" panose="020B0604020202020204" pitchFamily="34" charset="0"/>
                <a:cs typeface="Arial" panose="020B0604020202020204" pitchFamily="34" charset="0"/>
              </a:rPr>
              <a:t> </a:t>
            </a:r>
            <a:r>
              <a:rPr lang="en-US" sz="3200" b="1" dirty="0" err="1">
                <a:solidFill>
                  <a:srgbClr val="7030A0"/>
                </a:solidFill>
                <a:latin typeface="Arial" panose="020B0604020202020204" pitchFamily="34" charset="0"/>
                <a:cs typeface="Arial" panose="020B0604020202020204" pitchFamily="34" charset="0"/>
              </a:rPr>
              <a:t>asociados</a:t>
            </a:r>
            <a:r>
              <a:rPr lang="en-US" sz="3200" b="1" dirty="0">
                <a:solidFill>
                  <a:srgbClr val="7030A0"/>
                </a:solidFill>
                <a:latin typeface="Arial" panose="020B0604020202020204" pitchFamily="34" charset="0"/>
                <a:cs typeface="Arial" panose="020B0604020202020204" pitchFamily="34" charset="0"/>
              </a:rPr>
              <a:t> a la </a:t>
            </a:r>
            <a:r>
              <a:rPr lang="en-US" sz="3200" b="1" dirty="0" err="1">
                <a:solidFill>
                  <a:srgbClr val="7030A0"/>
                </a:solidFill>
                <a:latin typeface="Arial" panose="020B0604020202020204" pitchFamily="34" charset="0"/>
                <a:cs typeface="Arial" panose="020B0604020202020204" pitchFamily="34" charset="0"/>
              </a:rPr>
              <a:t>malnutrición</a:t>
            </a:r>
            <a:r>
              <a:rPr lang="en-US" sz="3200" b="1" dirty="0">
                <a:solidFill>
                  <a:srgbClr val="7030A0"/>
                </a:solidFill>
                <a:latin typeface="Arial" panose="020B0604020202020204" pitchFamily="34" charset="0"/>
                <a:cs typeface="Arial" panose="020B0604020202020204" pitchFamily="34" charset="0"/>
              </a:rPr>
              <a:t> </a:t>
            </a:r>
            <a:r>
              <a:rPr lang="en-US" sz="3200" b="1" dirty="0" err="1">
                <a:solidFill>
                  <a:srgbClr val="7030A0"/>
                </a:solidFill>
                <a:latin typeface="Arial" panose="020B0604020202020204" pitchFamily="34" charset="0"/>
                <a:cs typeface="Arial" panose="020B0604020202020204" pitchFamily="34" charset="0"/>
              </a:rPr>
              <a:t>hospitalaria</a:t>
            </a:r>
            <a:endParaRPr lang="en-US" sz="3200" b="1" dirty="0">
              <a:solidFill>
                <a:srgbClr val="7030A0"/>
              </a:solidFill>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27FA8CF7-0C37-6E40-84FC-6024F26E856C}"/>
              </a:ext>
            </a:extLst>
          </p:cNvPr>
          <p:cNvSpPr txBox="1"/>
          <p:nvPr/>
        </p:nvSpPr>
        <p:spPr>
          <a:xfrm>
            <a:off x="1813160" y="6214034"/>
            <a:ext cx="7386959" cy="246221"/>
          </a:xfrm>
          <a:prstGeom prst="rect">
            <a:avLst/>
          </a:prstGeom>
          <a:noFill/>
        </p:spPr>
        <p:txBody>
          <a:bodyPr wrap="none" rtlCol="0">
            <a:spAutoFit/>
          </a:bodyPr>
          <a:lstStyle/>
          <a:p>
            <a:r>
              <a:rPr lang="es-ES_tradnl" sz="1000" dirty="0" err="1">
                <a:latin typeface="Arial" panose="020B0604020202020204" pitchFamily="34" charset="0"/>
                <a:cs typeface="Arial" panose="020B0604020202020204" pitchFamily="34" charset="0"/>
              </a:rPr>
              <a:t>Fuchs</a:t>
            </a:r>
            <a:r>
              <a:rPr lang="es-ES_tradnl" sz="1000" dirty="0">
                <a:latin typeface="Arial" panose="020B0604020202020204" pitchFamily="34" charset="0"/>
                <a:cs typeface="Arial" panose="020B0604020202020204" pitchFamily="34" charset="0"/>
              </a:rPr>
              <a:t> V et al, Estado Nutricio en Pacientes internados en un hospital público de la ciudad de México. </a:t>
            </a:r>
            <a:r>
              <a:rPr lang="es-ES_tradnl" sz="1000" dirty="0" err="1">
                <a:latin typeface="Arial" panose="020B0604020202020204" pitchFamily="34" charset="0"/>
                <a:cs typeface="Arial" panose="020B0604020202020204" pitchFamily="34" charset="0"/>
              </a:rPr>
              <a:t>Nutr</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Hosp</a:t>
            </a:r>
            <a:r>
              <a:rPr lang="es-ES_tradnl" sz="1000" dirty="0">
                <a:latin typeface="Arial" panose="020B0604020202020204" pitchFamily="34" charset="0"/>
                <a:cs typeface="Arial" panose="020B0604020202020204" pitchFamily="34" charset="0"/>
              </a:rPr>
              <a:t> 23(3): 294-303</a:t>
            </a:r>
          </a:p>
        </p:txBody>
      </p:sp>
      <p:grpSp>
        <p:nvGrpSpPr>
          <p:cNvPr id="16" name="Grupo 15">
            <a:extLst>
              <a:ext uri="{FF2B5EF4-FFF2-40B4-BE49-F238E27FC236}">
                <a16:creationId xmlns:a16="http://schemas.microsoft.com/office/drawing/2014/main" id="{2A12E485-6D0D-9244-8313-088A00888860}"/>
              </a:ext>
            </a:extLst>
          </p:cNvPr>
          <p:cNvGrpSpPr/>
          <p:nvPr/>
        </p:nvGrpSpPr>
        <p:grpSpPr>
          <a:xfrm>
            <a:off x="2083740" y="1281264"/>
            <a:ext cx="7461260" cy="4932770"/>
            <a:chOff x="2517952" y="1255842"/>
            <a:chExt cx="6624736" cy="4464496"/>
          </a:xfrm>
        </p:grpSpPr>
        <p:pic>
          <p:nvPicPr>
            <p:cNvPr id="17" name="Picture 1">
              <a:extLst>
                <a:ext uri="{FF2B5EF4-FFF2-40B4-BE49-F238E27FC236}">
                  <a16:creationId xmlns:a16="http://schemas.microsoft.com/office/drawing/2014/main" id="{E3255912-8330-DD47-9412-437EB4D86610}"/>
                </a:ext>
              </a:extLst>
            </p:cNvPr>
            <p:cNvPicPr>
              <a:picLocks noChangeAspect="1"/>
            </p:cNvPicPr>
            <p:nvPr/>
          </p:nvPicPr>
          <p:blipFill>
            <a:blip r:embed="rId3"/>
            <a:stretch>
              <a:fillRect/>
            </a:stretch>
          </p:blipFill>
          <p:spPr>
            <a:xfrm>
              <a:off x="2517952" y="1270690"/>
              <a:ext cx="6624736" cy="4330734"/>
            </a:xfrm>
            <a:prstGeom prst="rect">
              <a:avLst/>
            </a:prstGeom>
          </p:spPr>
        </p:pic>
        <p:sp>
          <p:nvSpPr>
            <p:cNvPr id="18" name="Oval 4">
              <a:extLst>
                <a:ext uri="{FF2B5EF4-FFF2-40B4-BE49-F238E27FC236}">
                  <a16:creationId xmlns:a16="http://schemas.microsoft.com/office/drawing/2014/main" id="{2D3C19E3-DCDB-2444-AA79-E7AB7A01A517}"/>
                </a:ext>
              </a:extLst>
            </p:cNvPr>
            <p:cNvSpPr/>
            <p:nvPr/>
          </p:nvSpPr>
          <p:spPr>
            <a:xfrm>
              <a:off x="7447384" y="1399858"/>
              <a:ext cx="1296144" cy="1008112"/>
            </a:xfrm>
            <a:prstGeom prst="ellipse">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9" name="Oval 6">
              <a:extLst>
                <a:ext uri="{FF2B5EF4-FFF2-40B4-BE49-F238E27FC236}">
                  <a16:creationId xmlns:a16="http://schemas.microsoft.com/office/drawing/2014/main" id="{401A3234-BCD3-A747-931C-DC393FC23A17}"/>
                </a:ext>
              </a:extLst>
            </p:cNvPr>
            <p:cNvSpPr/>
            <p:nvPr/>
          </p:nvSpPr>
          <p:spPr>
            <a:xfrm>
              <a:off x="7519392" y="4712226"/>
              <a:ext cx="1296144" cy="1008112"/>
            </a:xfrm>
            <a:prstGeom prst="ellipse">
              <a:avLst/>
            </a:prstGeom>
            <a:noFill/>
            <a:ln w="127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7">
              <a:extLst>
                <a:ext uri="{FF2B5EF4-FFF2-40B4-BE49-F238E27FC236}">
                  <a16:creationId xmlns:a16="http://schemas.microsoft.com/office/drawing/2014/main" id="{5BA78791-66C2-5942-A956-414BCABA2986}"/>
                </a:ext>
              </a:extLst>
            </p:cNvPr>
            <p:cNvSpPr/>
            <p:nvPr/>
          </p:nvSpPr>
          <p:spPr>
            <a:xfrm>
              <a:off x="4927104" y="2047930"/>
              <a:ext cx="1296144" cy="1008112"/>
            </a:xfrm>
            <a:prstGeom prst="ellipse">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5">
              <a:extLst>
                <a:ext uri="{FF2B5EF4-FFF2-40B4-BE49-F238E27FC236}">
                  <a16:creationId xmlns:a16="http://schemas.microsoft.com/office/drawing/2014/main" id="{45B95754-72CD-D646-9C76-11D2188CD0EB}"/>
                </a:ext>
              </a:extLst>
            </p:cNvPr>
            <p:cNvSpPr/>
            <p:nvPr/>
          </p:nvSpPr>
          <p:spPr>
            <a:xfrm>
              <a:off x="7473142" y="1255842"/>
              <a:ext cx="250144" cy="305578"/>
            </a:xfrm>
            <a:prstGeom prst="rect">
              <a:avLst/>
            </a:prstGeom>
          </p:spPr>
          <p:txBody>
            <a:bodyPr wrap="none">
              <a:spAutoFit/>
            </a:bodyPr>
            <a:lstStyle/>
            <a:p>
              <a:pPr lvl="0" algn="ctr"/>
              <a:r>
                <a:rPr lang="en-US" dirty="0">
                  <a:solidFill>
                    <a:srgbClr val="7030A0"/>
                  </a:solidFill>
                </a:rPr>
                <a:t>1</a:t>
              </a:r>
            </a:p>
          </p:txBody>
        </p:sp>
        <p:sp>
          <p:nvSpPr>
            <p:cNvPr id="22" name="Rectangle 8">
              <a:extLst>
                <a:ext uri="{FF2B5EF4-FFF2-40B4-BE49-F238E27FC236}">
                  <a16:creationId xmlns:a16="http://schemas.microsoft.com/office/drawing/2014/main" id="{E7B9D05B-0732-634F-A87E-EAD9882B0BB5}"/>
                </a:ext>
              </a:extLst>
            </p:cNvPr>
            <p:cNvSpPr/>
            <p:nvPr/>
          </p:nvSpPr>
          <p:spPr>
            <a:xfrm>
              <a:off x="4952862" y="1975922"/>
              <a:ext cx="250144" cy="305578"/>
            </a:xfrm>
            <a:prstGeom prst="rect">
              <a:avLst/>
            </a:prstGeom>
          </p:spPr>
          <p:txBody>
            <a:bodyPr wrap="none">
              <a:spAutoFit/>
            </a:bodyPr>
            <a:lstStyle/>
            <a:p>
              <a:pPr lvl="0" algn="ctr"/>
              <a:r>
                <a:rPr lang="en-US" dirty="0">
                  <a:solidFill>
                    <a:srgbClr val="7030A0"/>
                  </a:solidFill>
                </a:rPr>
                <a:t>2</a:t>
              </a:r>
            </a:p>
          </p:txBody>
        </p:sp>
        <p:sp>
          <p:nvSpPr>
            <p:cNvPr id="23" name="TextBox 9">
              <a:extLst>
                <a:ext uri="{FF2B5EF4-FFF2-40B4-BE49-F238E27FC236}">
                  <a16:creationId xmlns:a16="http://schemas.microsoft.com/office/drawing/2014/main" id="{480CBBD3-66E0-BA4A-A9B3-FC2DCC4C5CC9}"/>
                </a:ext>
              </a:extLst>
            </p:cNvPr>
            <p:cNvSpPr txBox="1"/>
            <p:nvPr/>
          </p:nvSpPr>
          <p:spPr>
            <a:xfrm>
              <a:off x="7519392" y="4712226"/>
              <a:ext cx="250144" cy="305578"/>
            </a:xfrm>
            <a:prstGeom prst="rect">
              <a:avLst/>
            </a:prstGeom>
            <a:noFill/>
          </p:spPr>
          <p:txBody>
            <a:bodyPr wrap="none" rtlCol="0">
              <a:spAutoFit/>
            </a:bodyPr>
            <a:lstStyle/>
            <a:p>
              <a:r>
                <a:rPr lang="en-US" dirty="0">
                  <a:solidFill>
                    <a:srgbClr val="7030A0"/>
                  </a:solidFill>
                </a:rPr>
                <a:t>3</a:t>
              </a:r>
            </a:p>
          </p:txBody>
        </p:sp>
        <p:sp>
          <p:nvSpPr>
            <p:cNvPr id="24" name="Oval 7">
              <a:extLst>
                <a:ext uri="{FF2B5EF4-FFF2-40B4-BE49-F238E27FC236}">
                  <a16:creationId xmlns:a16="http://schemas.microsoft.com/office/drawing/2014/main" id="{01C4ACE3-8E99-8F49-A4E3-260C51A26403}"/>
                </a:ext>
              </a:extLst>
            </p:cNvPr>
            <p:cNvSpPr/>
            <p:nvPr/>
          </p:nvSpPr>
          <p:spPr>
            <a:xfrm>
              <a:off x="2517952" y="4069621"/>
              <a:ext cx="1296144" cy="1008112"/>
            </a:xfrm>
            <a:prstGeom prst="ellipse">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8">
              <a:extLst>
                <a:ext uri="{FF2B5EF4-FFF2-40B4-BE49-F238E27FC236}">
                  <a16:creationId xmlns:a16="http://schemas.microsoft.com/office/drawing/2014/main" id="{F622051D-725E-3D44-AB9B-A4384944D712}"/>
                </a:ext>
              </a:extLst>
            </p:cNvPr>
            <p:cNvSpPr/>
            <p:nvPr/>
          </p:nvSpPr>
          <p:spPr>
            <a:xfrm>
              <a:off x="2792622" y="3795631"/>
              <a:ext cx="250144" cy="305578"/>
            </a:xfrm>
            <a:prstGeom prst="rect">
              <a:avLst/>
            </a:prstGeom>
          </p:spPr>
          <p:txBody>
            <a:bodyPr wrap="none">
              <a:spAutoFit/>
            </a:bodyPr>
            <a:lstStyle/>
            <a:p>
              <a:pPr lvl="0" algn="ctr"/>
              <a:r>
                <a:rPr lang="en-US" dirty="0">
                  <a:solidFill>
                    <a:srgbClr val="7030A0"/>
                  </a:solidFill>
                </a:rPr>
                <a:t>4</a:t>
              </a:r>
            </a:p>
          </p:txBody>
        </p:sp>
      </p:grpSp>
    </p:spTree>
    <p:extLst>
      <p:ext uri="{BB962C8B-B14F-4D97-AF65-F5344CB8AC3E}">
        <p14:creationId xmlns:p14="http://schemas.microsoft.com/office/powerpoint/2010/main" val="261873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442058A2-E5AA-1F40-BE3B-5A448CCC7373}"/>
              </a:ext>
            </a:extLst>
          </p:cNvPr>
          <p:cNvSpPr txBox="1"/>
          <p:nvPr/>
        </p:nvSpPr>
        <p:spPr>
          <a:xfrm>
            <a:off x="2394857" y="549773"/>
            <a:ext cx="7458269" cy="1077218"/>
          </a:xfrm>
          <a:prstGeom prst="rect">
            <a:avLst/>
          </a:prstGeom>
          <a:noFill/>
        </p:spPr>
        <p:txBody>
          <a:bodyPr wrap="square" rtlCol="0">
            <a:spAutoFit/>
          </a:bodyPr>
          <a:lstStyle/>
          <a:p>
            <a:pPr algn="ctr"/>
            <a:r>
              <a:rPr lang="en-US" sz="3200" b="1" dirty="0" err="1">
                <a:solidFill>
                  <a:srgbClr val="7030A0"/>
                </a:solidFill>
                <a:latin typeface="Arial" panose="020B0604020202020204" pitchFamily="34" charset="0"/>
                <a:cs typeface="Arial" panose="020B0604020202020204" pitchFamily="34" charset="0"/>
              </a:rPr>
              <a:t>Causas</a:t>
            </a:r>
            <a:r>
              <a:rPr lang="en-US" sz="3200" b="1" dirty="0">
                <a:solidFill>
                  <a:srgbClr val="7030A0"/>
                </a:solidFill>
                <a:latin typeface="Arial" panose="020B0604020202020204" pitchFamily="34" charset="0"/>
                <a:cs typeface="Arial" panose="020B0604020202020204" pitchFamily="34" charset="0"/>
              </a:rPr>
              <a:t> de </a:t>
            </a:r>
            <a:r>
              <a:rPr lang="en-US" sz="3200" b="1" dirty="0" err="1">
                <a:solidFill>
                  <a:srgbClr val="7030A0"/>
                </a:solidFill>
                <a:latin typeface="Arial" panose="020B0604020202020204" pitchFamily="34" charset="0"/>
                <a:cs typeface="Arial" panose="020B0604020202020204" pitchFamily="34" charset="0"/>
              </a:rPr>
              <a:t>malnutrición</a:t>
            </a:r>
            <a:r>
              <a:rPr lang="en-US" sz="3200" b="1" dirty="0">
                <a:solidFill>
                  <a:srgbClr val="7030A0"/>
                </a:solidFill>
                <a:latin typeface="Arial" panose="020B0604020202020204" pitchFamily="34" charset="0"/>
                <a:cs typeface="Arial" panose="020B0604020202020204" pitchFamily="34" charset="0"/>
              </a:rPr>
              <a:t> </a:t>
            </a:r>
            <a:r>
              <a:rPr lang="en-US" sz="3200" b="1" dirty="0" err="1">
                <a:solidFill>
                  <a:srgbClr val="7030A0"/>
                </a:solidFill>
                <a:latin typeface="Arial" panose="020B0604020202020204" pitchFamily="34" charset="0"/>
                <a:cs typeface="Arial" panose="020B0604020202020204" pitchFamily="34" charset="0"/>
              </a:rPr>
              <a:t>asociada</a:t>
            </a:r>
            <a:r>
              <a:rPr lang="en-US" sz="3200" b="1" dirty="0">
                <a:solidFill>
                  <a:srgbClr val="7030A0"/>
                </a:solidFill>
                <a:latin typeface="Arial" panose="020B0604020202020204" pitchFamily="34" charset="0"/>
                <a:cs typeface="Arial" panose="020B0604020202020204" pitchFamily="34" charset="0"/>
              </a:rPr>
              <a:t> a </a:t>
            </a:r>
            <a:r>
              <a:rPr lang="en-US" sz="3200" b="1" dirty="0" err="1">
                <a:solidFill>
                  <a:srgbClr val="7030A0"/>
                </a:solidFill>
                <a:latin typeface="Arial" panose="020B0604020202020204" pitchFamily="34" charset="0"/>
                <a:cs typeface="Arial" panose="020B0604020202020204" pitchFamily="34" charset="0"/>
              </a:rPr>
              <a:t>enfermedad</a:t>
            </a:r>
            <a:r>
              <a:rPr lang="en-US" sz="3200" b="1" dirty="0">
                <a:solidFill>
                  <a:srgbClr val="7030A0"/>
                </a:solidFill>
                <a:latin typeface="Arial" panose="020B0604020202020204" pitchFamily="34" charset="0"/>
                <a:cs typeface="Arial" panose="020B0604020202020204" pitchFamily="34" charset="0"/>
              </a:rPr>
              <a:t> </a:t>
            </a:r>
          </a:p>
        </p:txBody>
      </p:sp>
      <p:graphicFrame>
        <p:nvGraphicFramePr>
          <p:cNvPr id="6" name="3 Marcador de contenido">
            <a:extLst>
              <a:ext uri="{FF2B5EF4-FFF2-40B4-BE49-F238E27FC236}">
                <a16:creationId xmlns:a16="http://schemas.microsoft.com/office/drawing/2014/main" id="{6417FFFB-989F-6E45-9A26-628CE7523638}"/>
              </a:ext>
            </a:extLst>
          </p:cNvPr>
          <p:cNvGraphicFramePr>
            <a:graphicFrameLocks/>
          </p:cNvGraphicFramePr>
          <p:nvPr>
            <p:extLst>
              <p:ext uri="{D42A27DB-BD31-4B8C-83A1-F6EECF244321}">
                <p14:modId xmlns:p14="http://schemas.microsoft.com/office/powerpoint/2010/main" val="55043066"/>
              </p:ext>
            </p:extLst>
          </p:nvPr>
        </p:nvGraphicFramePr>
        <p:xfrm>
          <a:off x="1297970" y="2256184"/>
          <a:ext cx="10160023" cy="3640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6C8A0524-07AE-B843-B511-AAC112114475}"/>
              </a:ext>
            </a:extLst>
          </p:cNvPr>
          <p:cNvSpPr txBox="1"/>
          <p:nvPr/>
        </p:nvSpPr>
        <p:spPr>
          <a:xfrm>
            <a:off x="1297970" y="5896948"/>
            <a:ext cx="6643899" cy="246221"/>
          </a:xfrm>
          <a:prstGeom prst="rect">
            <a:avLst/>
          </a:prstGeom>
          <a:solidFill>
            <a:schemeClr val="bg1"/>
          </a:solidFill>
        </p:spPr>
        <p:txBody>
          <a:bodyPr wrap="square" rtlCol="0">
            <a:spAutoFit/>
          </a:bodyPr>
          <a:lstStyle/>
          <a:p>
            <a:r>
              <a:rPr lang="es-ES_tradnl" sz="1000" dirty="0">
                <a:latin typeface="Arial" panose="020B0604020202020204" pitchFamily="34" charset="0"/>
                <a:cs typeface="Arial" panose="020B0604020202020204" pitchFamily="34" charset="0"/>
              </a:rPr>
              <a:t>Gil, A. Tratado de Nutrición. 1 ed. Tomo 4 Nutrición Clínica Panamericana; 2010</a:t>
            </a:r>
          </a:p>
        </p:txBody>
      </p:sp>
    </p:spTree>
    <p:extLst>
      <p:ext uri="{BB962C8B-B14F-4D97-AF65-F5344CB8AC3E}">
        <p14:creationId xmlns:p14="http://schemas.microsoft.com/office/powerpoint/2010/main" val="1518987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F12C9DF7-3F6E-2E4E-9FD3-065942684909}"/>
              </a:ext>
            </a:extLst>
          </p:cNvPr>
          <p:cNvSpPr txBox="1">
            <a:spLocks/>
          </p:cNvSpPr>
          <p:nvPr/>
        </p:nvSpPr>
        <p:spPr>
          <a:xfrm>
            <a:off x="-167952" y="619133"/>
            <a:ext cx="12192000" cy="571500"/>
          </a:xfrm>
          <a:prstGeom prst="rect">
            <a:avLst/>
          </a:prstGeom>
          <a:ln>
            <a:noFill/>
          </a:ln>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b="1" dirty="0">
                <a:solidFill>
                  <a:srgbClr val="7030A0"/>
                </a:solidFill>
                <a:latin typeface="Arial" panose="020B0604020202020204" pitchFamily="34" charset="0"/>
                <a:cs typeface="Arial" panose="020B0604020202020204" pitchFamily="34" charset="0"/>
              </a:rPr>
              <a:t>1. Disminución de aportes</a:t>
            </a:r>
          </a:p>
        </p:txBody>
      </p:sp>
      <p:graphicFrame>
        <p:nvGraphicFramePr>
          <p:cNvPr id="5" name="Diagrama 4">
            <a:extLst>
              <a:ext uri="{FF2B5EF4-FFF2-40B4-BE49-F238E27FC236}">
                <a16:creationId xmlns:a16="http://schemas.microsoft.com/office/drawing/2014/main" id="{11BA9DFA-9801-C842-B98A-978BA83B5E31}"/>
              </a:ext>
            </a:extLst>
          </p:cNvPr>
          <p:cNvGraphicFramePr/>
          <p:nvPr>
            <p:extLst>
              <p:ext uri="{D42A27DB-BD31-4B8C-83A1-F6EECF244321}">
                <p14:modId xmlns:p14="http://schemas.microsoft.com/office/powerpoint/2010/main" val="3652438427"/>
              </p:ext>
            </p:extLst>
          </p:nvPr>
        </p:nvGraphicFramePr>
        <p:xfrm>
          <a:off x="2026453" y="1343009"/>
          <a:ext cx="8767383" cy="47947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uadroTexto 5">
            <a:extLst>
              <a:ext uri="{FF2B5EF4-FFF2-40B4-BE49-F238E27FC236}">
                <a16:creationId xmlns:a16="http://schemas.microsoft.com/office/drawing/2014/main" id="{36F1A0BB-AB9F-1C42-AD00-9D3D6E403E89}"/>
              </a:ext>
            </a:extLst>
          </p:cNvPr>
          <p:cNvSpPr txBox="1"/>
          <p:nvPr/>
        </p:nvSpPr>
        <p:spPr>
          <a:xfrm>
            <a:off x="1977380" y="6081807"/>
            <a:ext cx="6419081" cy="246221"/>
          </a:xfrm>
          <a:prstGeom prst="rect">
            <a:avLst/>
          </a:prstGeom>
          <a:solidFill>
            <a:schemeClr val="bg1"/>
          </a:solidFill>
        </p:spPr>
        <p:txBody>
          <a:bodyPr wrap="square" rtlCol="0">
            <a:spAutoFit/>
          </a:bodyPr>
          <a:lstStyle/>
          <a:p>
            <a:r>
              <a:rPr lang="es-ES_tradnl" sz="1000" dirty="0">
                <a:latin typeface="Arial" panose="020B0604020202020204" pitchFamily="34" charset="0"/>
                <a:cs typeface="Arial" panose="020B0604020202020204" pitchFamily="34" charset="0"/>
              </a:rPr>
              <a:t>Gil, A. Tratado de Nutrición. 1 ed. Tomo 4 Nutrición Clínica Panamericana; 2010</a:t>
            </a:r>
          </a:p>
        </p:txBody>
      </p:sp>
    </p:spTree>
    <p:extLst>
      <p:ext uri="{BB962C8B-B14F-4D97-AF65-F5344CB8AC3E}">
        <p14:creationId xmlns:p14="http://schemas.microsoft.com/office/powerpoint/2010/main" val="584274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71507DA3-61CD-BC4F-8801-77ACE90BAFFE}"/>
              </a:ext>
            </a:extLst>
          </p:cNvPr>
          <p:cNvSpPr txBox="1">
            <a:spLocks/>
          </p:cNvSpPr>
          <p:nvPr/>
        </p:nvSpPr>
        <p:spPr>
          <a:xfrm>
            <a:off x="0" y="675555"/>
            <a:ext cx="12192000" cy="710709"/>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b="1" dirty="0">
                <a:solidFill>
                  <a:srgbClr val="7030A0"/>
                </a:solidFill>
                <a:latin typeface="Arial" panose="020B0604020202020204" pitchFamily="34" charset="0"/>
                <a:cs typeface="Arial" panose="020B0604020202020204" pitchFamily="34" charset="0"/>
              </a:rPr>
              <a:t>2. Aumento de consumo</a:t>
            </a:r>
          </a:p>
        </p:txBody>
      </p:sp>
      <p:sp>
        <p:nvSpPr>
          <p:cNvPr id="5" name="CuadroTexto 4">
            <a:extLst>
              <a:ext uri="{FF2B5EF4-FFF2-40B4-BE49-F238E27FC236}">
                <a16:creationId xmlns:a16="http://schemas.microsoft.com/office/drawing/2014/main" id="{D2936614-6DE7-A74A-AF49-159019597902}"/>
              </a:ext>
            </a:extLst>
          </p:cNvPr>
          <p:cNvSpPr txBox="1"/>
          <p:nvPr/>
        </p:nvSpPr>
        <p:spPr>
          <a:xfrm>
            <a:off x="1262410" y="6002810"/>
            <a:ext cx="6291754" cy="246221"/>
          </a:xfrm>
          <a:prstGeom prst="rect">
            <a:avLst/>
          </a:prstGeom>
          <a:solidFill>
            <a:schemeClr val="bg1"/>
          </a:solidFill>
        </p:spPr>
        <p:txBody>
          <a:bodyPr wrap="square" rtlCol="0">
            <a:spAutoFit/>
          </a:bodyPr>
          <a:lstStyle/>
          <a:p>
            <a:r>
              <a:rPr lang="es-ES_tradnl" sz="1000" dirty="0">
                <a:latin typeface="Arial" panose="020B0604020202020204" pitchFamily="34" charset="0"/>
                <a:cs typeface="Arial" panose="020B0604020202020204" pitchFamily="34" charset="0"/>
              </a:rPr>
              <a:t>Gil, A. Tratado de Nutrición. 1 ed. Tomo 4 Nutrición Clínica Panamericana; 2010</a:t>
            </a:r>
          </a:p>
        </p:txBody>
      </p:sp>
      <p:graphicFrame>
        <p:nvGraphicFramePr>
          <p:cNvPr id="6" name="Diagrama 5">
            <a:extLst>
              <a:ext uri="{FF2B5EF4-FFF2-40B4-BE49-F238E27FC236}">
                <a16:creationId xmlns:a16="http://schemas.microsoft.com/office/drawing/2014/main" id="{4987F513-337D-124C-8E4F-D90D6DC7B43B}"/>
              </a:ext>
            </a:extLst>
          </p:cNvPr>
          <p:cNvGraphicFramePr/>
          <p:nvPr>
            <p:extLst>
              <p:ext uri="{D42A27DB-BD31-4B8C-83A1-F6EECF244321}">
                <p14:modId xmlns:p14="http://schemas.microsoft.com/office/powerpoint/2010/main" val="2249472017"/>
              </p:ext>
            </p:extLst>
          </p:nvPr>
        </p:nvGraphicFramePr>
        <p:xfrm>
          <a:off x="1262410" y="1844957"/>
          <a:ext cx="9983449"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6196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57862473-4F81-9D45-A869-C82F7C31232E}"/>
              </a:ext>
            </a:extLst>
          </p:cNvPr>
          <p:cNvSpPr txBox="1">
            <a:spLocks/>
          </p:cNvSpPr>
          <p:nvPr/>
        </p:nvSpPr>
        <p:spPr>
          <a:xfrm>
            <a:off x="0" y="697740"/>
            <a:ext cx="12192000" cy="651843"/>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b="1" dirty="0">
                <a:solidFill>
                  <a:srgbClr val="7030A0"/>
                </a:solidFill>
                <a:latin typeface="Arial" panose="020B0604020202020204" pitchFamily="34" charset="0"/>
                <a:cs typeface="Arial" panose="020B0604020202020204" pitchFamily="34" charset="0"/>
              </a:rPr>
              <a:t>3. Aumento de pérdidas</a:t>
            </a:r>
          </a:p>
        </p:txBody>
      </p:sp>
      <p:sp>
        <p:nvSpPr>
          <p:cNvPr id="5" name="CuadroTexto 4">
            <a:extLst>
              <a:ext uri="{FF2B5EF4-FFF2-40B4-BE49-F238E27FC236}">
                <a16:creationId xmlns:a16="http://schemas.microsoft.com/office/drawing/2014/main" id="{2FDC75C2-743F-7D4F-80F0-B32D4AD89186}"/>
              </a:ext>
            </a:extLst>
          </p:cNvPr>
          <p:cNvSpPr txBox="1"/>
          <p:nvPr/>
        </p:nvSpPr>
        <p:spPr>
          <a:xfrm>
            <a:off x="2441658" y="5984960"/>
            <a:ext cx="6096000" cy="246221"/>
          </a:xfrm>
          <a:prstGeom prst="rect">
            <a:avLst/>
          </a:prstGeom>
          <a:solidFill>
            <a:schemeClr val="bg1"/>
          </a:solidFill>
        </p:spPr>
        <p:txBody>
          <a:bodyPr wrap="square" rtlCol="0">
            <a:spAutoFit/>
          </a:bodyPr>
          <a:lstStyle/>
          <a:p>
            <a:r>
              <a:rPr lang="es-ES_tradnl" sz="1000" dirty="0">
                <a:latin typeface="Arial" panose="020B0604020202020204" pitchFamily="34" charset="0"/>
                <a:cs typeface="Arial" panose="020B0604020202020204" pitchFamily="34" charset="0"/>
              </a:rPr>
              <a:t>Gil, A. Tratado de Nutrición. 1 ed. Tomo 4 Nutrición Clínica Panamericana; 2010</a:t>
            </a:r>
          </a:p>
        </p:txBody>
      </p:sp>
      <p:graphicFrame>
        <p:nvGraphicFramePr>
          <p:cNvPr id="6" name="Diagrama 5">
            <a:extLst>
              <a:ext uri="{FF2B5EF4-FFF2-40B4-BE49-F238E27FC236}">
                <a16:creationId xmlns:a16="http://schemas.microsoft.com/office/drawing/2014/main" id="{40AC0A5E-835E-C34D-A30D-8B2882FD4D65}"/>
              </a:ext>
            </a:extLst>
          </p:cNvPr>
          <p:cNvGraphicFramePr/>
          <p:nvPr>
            <p:extLst>
              <p:ext uri="{D42A27DB-BD31-4B8C-83A1-F6EECF244321}">
                <p14:modId xmlns:p14="http://schemas.microsoft.com/office/powerpoint/2010/main" val="3327618331"/>
              </p:ext>
            </p:extLst>
          </p:nvPr>
        </p:nvGraphicFramePr>
        <p:xfrm>
          <a:off x="2475825" y="1757323"/>
          <a:ext cx="751007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5584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7F756F4B-C7EB-0E44-80F5-7D7D2F3D277B}"/>
              </a:ext>
            </a:extLst>
          </p:cNvPr>
          <p:cNvSpPr txBox="1">
            <a:spLocks/>
          </p:cNvSpPr>
          <p:nvPr/>
        </p:nvSpPr>
        <p:spPr>
          <a:xfrm>
            <a:off x="-174036" y="681779"/>
            <a:ext cx="12192000" cy="699587"/>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b="1" dirty="0">
                <a:solidFill>
                  <a:srgbClr val="7030A0"/>
                </a:solidFill>
                <a:latin typeface="Arial" panose="020B0604020202020204" pitchFamily="34" charset="0"/>
                <a:cs typeface="Arial" panose="020B0604020202020204" pitchFamily="34" charset="0"/>
              </a:rPr>
              <a:t>4. Acciones terapéuticas deletéreas</a:t>
            </a:r>
          </a:p>
        </p:txBody>
      </p:sp>
      <p:sp>
        <p:nvSpPr>
          <p:cNvPr id="5" name="CuadroTexto 4">
            <a:extLst>
              <a:ext uri="{FF2B5EF4-FFF2-40B4-BE49-F238E27FC236}">
                <a16:creationId xmlns:a16="http://schemas.microsoft.com/office/drawing/2014/main" id="{9272E18B-9F49-4641-8F34-731A2E463A7A}"/>
              </a:ext>
            </a:extLst>
          </p:cNvPr>
          <p:cNvSpPr txBox="1"/>
          <p:nvPr/>
        </p:nvSpPr>
        <p:spPr>
          <a:xfrm>
            <a:off x="2122788" y="6013921"/>
            <a:ext cx="6808825" cy="246221"/>
          </a:xfrm>
          <a:prstGeom prst="rect">
            <a:avLst/>
          </a:prstGeom>
          <a:solidFill>
            <a:schemeClr val="bg1"/>
          </a:solidFill>
        </p:spPr>
        <p:txBody>
          <a:bodyPr wrap="square" rtlCol="0">
            <a:spAutoFit/>
          </a:bodyPr>
          <a:lstStyle/>
          <a:p>
            <a:r>
              <a:rPr lang="es-ES_tradnl" sz="1000" dirty="0">
                <a:latin typeface="Arial" panose="020B0604020202020204" pitchFamily="34" charset="0"/>
                <a:cs typeface="Arial" panose="020B0604020202020204" pitchFamily="34" charset="0"/>
              </a:rPr>
              <a:t>Gil, A. Tratado de Nutrición. 1 ed. Tomo 4 Nutrición Clínica Panamericana; 2010</a:t>
            </a:r>
          </a:p>
        </p:txBody>
      </p:sp>
      <p:graphicFrame>
        <p:nvGraphicFramePr>
          <p:cNvPr id="6" name="Diagrama 5">
            <a:extLst>
              <a:ext uri="{FF2B5EF4-FFF2-40B4-BE49-F238E27FC236}">
                <a16:creationId xmlns:a16="http://schemas.microsoft.com/office/drawing/2014/main" id="{2BE43BA6-4B12-A349-A162-C644FB2C7139}"/>
              </a:ext>
            </a:extLst>
          </p:cNvPr>
          <p:cNvGraphicFramePr/>
          <p:nvPr>
            <p:extLst>
              <p:ext uri="{D42A27DB-BD31-4B8C-83A1-F6EECF244321}">
                <p14:modId xmlns:p14="http://schemas.microsoft.com/office/powerpoint/2010/main" val="547417073"/>
              </p:ext>
            </p:extLst>
          </p:nvPr>
        </p:nvGraphicFramePr>
        <p:xfrm>
          <a:off x="2122788" y="1788754"/>
          <a:ext cx="8159547"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4375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CA25E59-85F8-C44C-B6E8-9F62A203BCED}"/>
              </a:ext>
            </a:extLst>
          </p:cNvPr>
          <p:cNvSpPr txBox="1">
            <a:spLocks/>
          </p:cNvSpPr>
          <p:nvPr/>
        </p:nvSpPr>
        <p:spPr>
          <a:xfrm>
            <a:off x="-186613" y="741451"/>
            <a:ext cx="12192000" cy="860979"/>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_tradnl" sz="3200" b="1" dirty="0">
                <a:solidFill>
                  <a:srgbClr val="7030A0"/>
                </a:solidFill>
                <a:latin typeface="Arial" panose="020B0604020202020204" pitchFamily="34" charset="0"/>
                <a:cs typeface="Arial" panose="020B0604020202020204" pitchFamily="34" charset="0"/>
              </a:rPr>
              <a:t>Retomando </a:t>
            </a:r>
            <a:r>
              <a:rPr lang="is-IS" sz="3200" b="1" dirty="0">
                <a:solidFill>
                  <a:srgbClr val="7030A0"/>
                </a:solidFill>
                <a:latin typeface="Arial" panose="020B0604020202020204" pitchFamily="34" charset="0"/>
                <a:cs typeface="Arial" panose="020B0604020202020204" pitchFamily="34" charset="0"/>
              </a:rPr>
              <a:t>…... Paciente # 1</a:t>
            </a:r>
            <a:endParaRPr lang="es-ES_tradnl" sz="3200" b="1" dirty="0">
              <a:solidFill>
                <a:srgbClr val="7030A0"/>
              </a:solidFill>
              <a:latin typeface="Arial" panose="020B0604020202020204" pitchFamily="34" charset="0"/>
              <a:cs typeface="Arial" panose="020B0604020202020204" pitchFamily="34" charset="0"/>
            </a:endParaRPr>
          </a:p>
        </p:txBody>
      </p:sp>
      <p:sp>
        <p:nvSpPr>
          <p:cNvPr id="5" name="Marcador de contenido 2">
            <a:extLst>
              <a:ext uri="{FF2B5EF4-FFF2-40B4-BE49-F238E27FC236}">
                <a16:creationId xmlns:a16="http://schemas.microsoft.com/office/drawing/2014/main" id="{F746F056-0C79-DC44-828F-BD4E821E4D84}"/>
              </a:ext>
            </a:extLst>
          </p:cNvPr>
          <p:cNvSpPr txBox="1">
            <a:spLocks/>
          </p:cNvSpPr>
          <p:nvPr/>
        </p:nvSpPr>
        <p:spPr>
          <a:xfrm>
            <a:off x="1270269" y="2314141"/>
            <a:ext cx="10281029" cy="341485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0000"/>
              </a:lnSpc>
              <a:buClr>
                <a:srgbClr val="7030A0"/>
              </a:buClr>
              <a:buFont typeface="+mj-lt"/>
              <a:buAutoNum type="arabicParenR"/>
            </a:pPr>
            <a:r>
              <a:rPr lang="es-ES_tradnl" b="1" dirty="0">
                <a:solidFill>
                  <a:srgbClr val="7030A0"/>
                </a:solidFill>
                <a:latin typeface="Arial" panose="020B0604020202020204" pitchFamily="34" charset="0"/>
                <a:cs typeface="Arial" panose="020B0604020202020204" pitchFamily="34" charset="0"/>
              </a:rPr>
              <a:t>¿Cuál es el su comportamiento metabólico?</a:t>
            </a:r>
          </a:p>
          <a:p>
            <a:pPr lvl="1">
              <a:lnSpc>
                <a:spcPct val="100000"/>
              </a:lnSpc>
              <a:buClr>
                <a:srgbClr val="7030A0"/>
              </a:buClr>
            </a:pPr>
            <a:r>
              <a:rPr lang="es-ES_tradnl" sz="2600" dirty="0">
                <a:latin typeface="Arial" panose="020B0604020202020204" pitchFamily="34" charset="0"/>
                <a:cs typeface="Arial" panose="020B0604020202020204" pitchFamily="34" charset="0"/>
              </a:rPr>
              <a:t>Desnutrida crónica y crónicamente inflamada</a:t>
            </a:r>
          </a:p>
          <a:p>
            <a:pPr lvl="1">
              <a:lnSpc>
                <a:spcPct val="100000"/>
              </a:lnSpc>
              <a:buClr>
                <a:srgbClr val="7030A0"/>
              </a:buClr>
            </a:pPr>
            <a:r>
              <a:rPr lang="es-ES_tradnl" sz="2600" dirty="0">
                <a:latin typeface="Arial" panose="020B0604020202020204" pitchFamily="34" charset="0"/>
                <a:cs typeface="Arial" panose="020B0604020202020204" pitchFamily="34" charset="0"/>
              </a:rPr>
              <a:t>Infección en curso: proteólisis, resistencia a la insulina, beta-oxidación</a:t>
            </a:r>
          </a:p>
          <a:p>
            <a:pPr marL="914400" lvl="1" indent="-457200">
              <a:lnSpc>
                <a:spcPct val="100000"/>
              </a:lnSpc>
              <a:buClr>
                <a:schemeClr val="accent1">
                  <a:lumMod val="75000"/>
                </a:schemeClr>
              </a:buClr>
              <a:buFont typeface="+mj-lt"/>
              <a:buAutoNum type="arabicParenR"/>
            </a:pPr>
            <a:endParaRPr lang="es-ES_tradnl" b="1" dirty="0">
              <a:latin typeface="Arial" panose="020B0604020202020204" pitchFamily="34" charset="0"/>
              <a:cs typeface="Arial" panose="020B0604020202020204" pitchFamily="34" charset="0"/>
            </a:endParaRPr>
          </a:p>
          <a:p>
            <a:pPr marL="514350" indent="-514350">
              <a:lnSpc>
                <a:spcPct val="100000"/>
              </a:lnSpc>
              <a:buClr>
                <a:srgbClr val="7030A0"/>
              </a:buClr>
              <a:buFont typeface="+mj-lt"/>
              <a:buAutoNum type="arabicParenR"/>
            </a:pPr>
            <a:r>
              <a:rPr lang="es-ES_tradnl" b="1" dirty="0">
                <a:solidFill>
                  <a:srgbClr val="7030A0"/>
                </a:solidFill>
                <a:latin typeface="Arial" panose="020B0604020202020204" pitchFamily="34" charset="0"/>
                <a:cs typeface="Arial" panose="020B0604020202020204" pitchFamily="34" charset="0"/>
              </a:rPr>
              <a:t>¿Cómo se comprometen las reservas corporales o la composición corporal?</a:t>
            </a:r>
          </a:p>
          <a:p>
            <a:pPr marL="742950" lvl="1" indent="-342900">
              <a:lnSpc>
                <a:spcPct val="100000"/>
              </a:lnSpc>
              <a:buClr>
                <a:srgbClr val="7030A0"/>
              </a:buClr>
            </a:pPr>
            <a:r>
              <a:rPr lang="es-ES_tradnl" dirty="0">
                <a:latin typeface="Arial" panose="020B0604020202020204" pitchFamily="34" charset="0"/>
                <a:cs typeface="Arial" panose="020B0604020202020204" pitchFamily="34" charset="0"/>
              </a:rPr>
              <a:t> </a:t>
            </a:r>
            <a:r>
              <a:rPr lang="es-ES_tradnl" sz="2600" dirty="0">
                <a:latin typeface="Arial" panose="020B0604020202020204" pitchFamily="34" charset="0"/>
                <a:cs typeface="Arial" panose="020B0604020202020204" pitchFamily="34" charset="0"/>
              </a:rPr>
              <a:t>Lo que más se afecta es la masa muscular</a:t>
            </a:r>
          </a:p>
        </p:txBody>
      </p:sp>
    </p:spTree>
    <p:extLst>
      <p:ext uri="{BB962C8B-B14F-4D97-AF65-F5344CB8AC3E}">
        <p14:creationId xmlns:p14="http://schemas.microsoft.com/office/powerpoint/2010/main" val="244004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433952"/>
            <a:ext cx="12192000" cy="874643"/>
          </a:xfrm>
        </p:spPr>
        <p:txBody>
          <a:bodyPr>
            <a:normAutofit/>
          </a:bodyPr>
          <a:lstStyle/>
          <a:p>
            <a:pPr algn="ctr"/>
            <a:r>
              <a:rPr lang="es-ES_tradnl" sz="3200" b="1" dirty="0">
                <a:solidFill>
                  <a:srgbClr val="7030A0"/>
                </a:solidFill>
                <a:latin typeface="Arial" panose="020B0604020202020204" pitchFamily="34" charset="0"/>
                <a:cs typeface="Arial" panose="020B0604020202020204" pitchFamily="34" charset="0"/>
              </a:rPr>
              <a:t>Caso #1</a:t>
            </a:r>
          </a:p>
        </p:txBody>
      </p:sp>
      <p:sp>
        <p:nvSpPr>
          <p:cNvPr id="3" name="Marcador de contenido 2"/>
          <p:cNvSpPr>
            <a:spLocks noGrp="1"/>
          </p:cNvSpPr>
          <p:nvPr>
            <p:ph sz="half" idx="1"/>
          </p:nvPr>
        </p:nvSpPr>
        <p:spPr>
          <a:xfrm>
            <a:off x="750757" y="1825625"/>
            <a:ext cx="5345243" cy="4351338"/>
          </a:xfrm>
          <a:ln>
            <a:solidFill>
              <a:schemeClr val="tx1"/>
            </a:solidFill>
          </a:ln>
        </p:spPr>
        <p:txBody>
          <a:bodyPr>
            <a:normAutofit fontScale="77500" lnSpcReduction="20000"/>
          </a:bodyPr>
          <a:lstStyle/>
          <a:p>
            <a:pPr>
              <a:lnSpc>
                <a:spcPct val="170000"/>
              </a:lnSpc>
              <a:buClr>
                <a:srgbClr val="7030A0"/>
              </a:buClr>
              <a:buSzPct val="95000"/>
            </a:pPr>
            <a:r>
              <a:rPr lang="es-ES_tradnl" sz="2400" dirty="0">
                <a:latin typeface="Arial" panose="020B0604020202020204" pitchFamily="34" charset="0"/>
                <a:cs typeface="Arial" panose="020B0604020202020204" pitchFamily="34" charset="0"/>
              </a:rPr>
              <a:t>A. N. Mujer de 71 años de edad</a:t>
            </a:r>
          </a:p>
          <a:p>
            <a:pPr>
              <a:lnSpc>
                <a:spcPct val="170000"/>
              </a:lnSpc>
              <a:buClr>
                <a:srgbClr val="7030A0"/>
              </a:buClr>
              <a:buSzPct val="95000"/>
            </a:pPr>
            <a:r>
              <a:rPr lang="es-ES_tradnl" sz="2400" dirty="0">
                <a:latin typeface="Arial" panose="020B0604020202020204" pitchFamily="34" charset="0"/>
                <a:cs typeface="Arial" panose="020B0604020202020204" pitchFamily="34" charset="0"/>
              </a:rPr>
              <a:t>Diagnóstico de Enfermedad Pulmonar Obstructiva Crónica por humo de tabaco (fumadora activa).</a:t>
            </a:r>
          </a:p>
          <a:p>
            <a:pPr>
              <a:lnSpc>
                <a:spcPct val="170000"/>
              </a:lnSpc>
              <a:buClr>
                <a:srgbClr val="7030A0"/>
              </a:buClr>
              <a:buSzPct val="95000"/>
            </a:pPr>
            <a:r>
              <a:rPr lang="es-ES_tradnl" sz="2400" dirty="0">
                <a:latin typeface="Arial" panose="020B0604020202020204" pitchFamily="34" charset="0"/>
                <a:cs typeface="Arial" panose="020B0604020202020204" pitchFamily="34" charset="0"/>
              </a:rPr>
              <a:t>Comorbilidades: hipertensión arterial manejada con medicamentos.</a:t>
            </a:r>
          </a:p>
          <a:p>
            <a:pPr>
              <a:lnSpc>
                <a:spcPct val="170000"/>
              </a:lnSpc>
              <a:buClr>
                <a:srgbClr val="7030A0"/>
              </a:buClr>
              <a:buSzPct val="95000"/>
            </a:pPr>
            <a:r>
              <a:rPr lang="es-ES_tradnl" sz="2400" dirty="0">
                <a:latin typeface="Arial" panose="020B0604020202020204" pitchFamily="34" charset="0"/>
                <a:cs typeface="Arial" panose="020B0604020202020204" pitchFamily="34" charset="0"/>
              </a:rPr>
              <a:t>En manejo con broncodilatadores, oxígeno- </a:t>
            </a:r>
            <a:r>
              <a:rPr lang="es-ES_tradnl" sz="2400" dirty="0" err="1">
                <a:latin typeface="Arial" panose="020B0604020202020204" pitchFamily="34" charset="0"/>
                <a:cs typeface="Arial" panose="020B0604020202020204" pitchFamily="34" charset="0"/>
              </a:rPr>
              <a:t>requiriente</a:t>
            </a:r>
            <a:r>
              <a:rPr lang="es-ES_tradnl" sz="2400" dirty="0">
                <a:latin typeface="Arial" panose="020B0604020202020204" pitchFamily="34" charset="0"/>
                <a:cs typeface="Arial" panose="020B0604020202020204" pitchFamily="34" charset="0"/>
              </a:rPr>
              <a:t> en forma ocasional.</a:t>
            </a:r>
          </a:p>
        </p:txBody>
      </p:sp>
      <p:sp>
        <p:nvSpPr>
          <p:cNvPr id="4" name="Marcador de contenido 3"/>
          <p:cNvSpPr>
            <a:spLocks noGrp="1"/>
          </p:cNvSpPr>
          <p:nvPr>
            <p:ph sz="half" idx="2"/>
          </p:nvPr>
        </p:nvSpPr>
        <p:spPr>
          <a:ln>
            <a:solidFill>
              <a:schemeClr val="tx1"/>
            </a:solidFill>
          </a:ln>
        </p:spPr>
        <p:txBody>
          <a:bodyPr>
            <a:normAutofit fontScale="77500" lnSpcReduction="20000"/>
          </a:bodyPr>
          <a:lstStyle/>
          <a:p>
            <a:pPr algn="just">
              <a:lnSpc>
                <a:spcPct val="160000"/>
              </a:lnSpc>
              <a:buClr>
                <a:srgbClr val="7030A0"/>
              </a:buClr>
              <a:buSzPct val="95000"/>
            </a:pPr>
            <a:r>
              <a:rPr lang="es-ES_tradnl" sz="2400" dirty="0">
                <a:latin typeface="Arial" panose="020B0604020202020204" pitchFamily="34" charset="0"/>
                <a:cs typeface="Arial" panose="020B0604020202020204" pitchFamily="34" charset="0"/>
              </a:rPr>
              <a:t>Peso actual: 47 kg</a:t>
            </a:r>
          </a:p>
          <a:p>
            <a:pPr algn="just">
              <a:lnSpc>
                <a:spcPct val="160000"/>
              </a:lnSpc>
              <a:buClr>
                <a:srgbClr val="7030A0"/>
              </a:buClr>
              <a:buSzPct val="95000"/>
            </a:pPr>
            <a:r>
              <a:rPr lang="es-ES_tradnl" sz="2400" dirty="0">
                <a:latin typeface="Arial" panose="020B0604020202020204" pitchFamily="34" charset="0"/>
                <a:cs typeface="Arial" panose="020B0604020202020204" pitchFamily="34" charset="0"/>
              </a:rPr>
              <a:t>Peso usual hace seis meses: 50 Kg</a:t>
            </a:r>
          </a:p>
          <a:p>
            <a:pPr algn="just">
              <a:lnSpc>
                <a:spcPct val="160000"/>
              </a:lnSpc>
              <a:buClr>
                <a:srgbClr val="7030A0"/>
              </a:buClr>
              <a:buSzPct val="95000"/>
            </a:pPr>
            <a:r>
              <a:rPr lang="es-ES_tradnl" sz="2400" dirty="0">
                <a:latin typeface="Arial" panose="020B0604020202020204" pitchFamily="34" charset="0"/>
                <a:cs typeface="Arial" panose="020B0604020202020204" pitchFamily="34" charset="0"/>
              </a:rPr>
              <a:t>Talla: 155 cm</a:t>
            </a:r>
          </a:p>
          <a:p>
            <a:pPr algn="just">
              <a:lnSpc>
                <a:spcPct val="160000"/>
              </a:lnSpc>
              <a:buClr>
                <a:srgbClr val="7030A0"/>
              </a:buClr>
              <a:buSzPct val="95000"/>
            </a:pPr>
            <a:r>
              <a:rPr lang="es-ES_tradnl" sz="2400" dirty="0">
                <a:latin typeface="Arial" panose="020B0604020202020204" pitchFamily="34" charset="0"/>
                <a:cs typeface="Arial" panose="020B0604020202020204" pitchFamily="34" charset="0"/>
              </a:rPr>
              <a:t>IMC: 19.5</a:t>
            </a:r>
          </a:p>
          <a:p>
            <a:pPr algn="just">
              <a:lnSpc>
                <a:spcPct val="160000"/>
              </a:lnSpc>
              <a:buClr>
                <a:srgbClr val="7030A0"/>
              </a:buClr>
              <a:buSzPct val="95000"/>
            </a:pPr>
            <a:r>
              <a:rPr lang="es-ES_tradnl" sz="2400" dirty="0">
                <a:latin typeface="Arial" panose="020B0604020202020204" pitchFamily="34" charset="0"/>
                <a:cs typeface="Arial" panose="020B0604020202020204" pitchFamily="34" charset="0"/>
              </a:rPr>
              <a:t>Pérdida de 6% de su peso en seis meses</a:t>
            </a:r>
          </a:p>
          <a:p>
            <a:pPr algn="just">
              <a:lnSpc>
                <a:spcPct val="160000"/>
              </a:lnSpc>
              <a:buClr>
                <a:srgbClr val="7030A0"/>
              </a:buClr>
              <a:buSzPct val="95000"/>
            </a:pPr>
            <a:r>
              <a:rPr lang="es-ES_tradnl" sz="2400" dirty="0">
                <a:latin typeface="Arial" panose="020B0604020202020204" pitchFamily="34" charset="0"/>
                <a:cs typeface="Arial" panose="020B0604020202020204" pitchFamily="34" charset="0"/>
              </a:rPr>
              <a:t>Ingesta baja por </a:t>
            </a:r>
            <a:r>
              <a:rPr lang="es-ES_tradnl" sz="2400" dirty="0" err="1">
                <a:latin typeface="Arial" panose="020B0604020202020204" pitchFamily="34" charset="0"/>
                <a:cs typeface="Arial" panose="020B0604020202020204" pitchFamily="34" charset="0"/>
              </a:rPr>
              <a:t>hiporexia</a:t>
            </a:r>
            <a:r>
              <a:rPr lang="es-ES_tradnl" sz="2400" dirty="0">
                <a:latin typeface="Arial" panose="020B0604020202020204" pitchFamily="34" charset="0"/>
                <a:cs typeface="Arial" panose="020B0604020202020204" pitchFamily="34" charset="0"/>
              </a:rPr>
              <a:t>. Consume principalmente alimentos a base de carbohidratos complejos y en consistencia blanda y líquida.</a:t>
            </a:r>
          </a:p>
        </p:txBody>
      </p:sp>
    </p:spTree>
    <p:extLst>
      <p:ext uri="{BB962C8B-B14F-4D97-AF65-F5344CB8AC3E}">
        <p14:creationId xmlns:p14="http://schemas.microsoft.com/office/powerpoint/2010/main" val="77459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21D38506-50EA-6D46-9931-EBBB7C99FD1F}"/>
              </a:ext>
            </a:extLst>
          </p:cNvPr>
          <p:cNvSpPr txBox="1">
            <a:spLocks/>
          </p:cNvSpPr>
          <p:nvPr/>
        </p:nvSpPr>
        <p:spPr>
          <a:xfrm>
            <a:off x="2371396" y="420901"/>
            <a:ext cx="6718852" cy="1312971"/>
          </a:xfrm>
          <a:prstGeom prst="rect">
            <a:avLst/>
          </a:prstGeom>
          <a:ln>
            <a:no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_tradnl" sz="3200" b="1" dirty="0">
                <a:solidFill>
                  <a:srgbClr val="7030A0"/>
                </a:solidFill>
                <a:latin typeface="Arial" panose="020B0604020202020204" pitchFamily="34" charset="0"/>
                <a:cs typeface="Arial" panose="020B0604020202020204" pitchFamily="34" charset="0"/>
              </a:rPr>
              <a:t>¿Por qué nos preocupa la masa muscular en esta paciente?</a:t>
            </a:r>
          </a:p>
        </p:txBody>
      </p:sp>
      <p:pic>
        <p:nvPicPr>
          <p:cNvPr id="5" name="Imagen 4">
            <a:extLst>
              <a:ext uri="{FF2B5EF4-FFF2-40B4-BE49-F238E27FC236}">
                <a16:creationId xmlns:a16="http://schemas.microsoft.com/office/drawing/2014/main" id="{691B5CB1-AD36-7D4E-9131-DAC755FA60F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57898" y="2052736"/>
            <a:ext cx="6532350" cy="4110682"/>
          </a:xfrm>
          <a:prstGeom prst="rect">
            <a:avLst/>
          </a:prstGeom>
          <a:noFill/>
          <a:ln>
            <a:noFill/>
          </a:ln>
          <a:effectLst>
            <a:softEdge rad="355600"/>
          </a:effectLst>
        </p:spPr>
      </p:pic>
    </p:spTree>
    <p:extLst>
      <p:ext uri="{BB962C8B-B14F-4D97-AF65-F5344CB8AC3E}">
        <p14:creationId xmlns:p14="http://schemas.microsoft.com/office/powerpoint/2010/main" val="1376991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FCAA0A4-5F48-DA42-AD25-E2F6464990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24677" y="63359"/>
            <a:ext cx="1655755" cy="955697"/>
          </a:xfrm>
          <a:prstGeom prst="rect">
            <a:avLst/>
          </a:prstGeom>
        </p:spPr>
      </p:pic>
      <p:sp>
        <p:nvSpPr>
          <p:cNvPr id="4" name="1 Título">
            <a:extLst>
              <a:ext uri="{FF2B5EF4-FFF2-40B4-BE49-F238E27FC236}">
                <a16:creationId xmlns:a16="http://schemas.microsoft.com/office/drawing/2014/main" id="{D3BBFD2E-6BE8-834B-9896-A7148C272686}"/>
              </a:ext>
            </a:extLst>
          </p:cNvPr>
          <p:cNvSpPr txBox="1">
            <a:spLocks/>
          </p:cNvSpPr>
          <p:nvPr/>
        </p:nvSpPr>
        <p:spPr>
          <a:xfrm>
            <a:off x="0" y="346877"/>
            <a:ext cx="12192000" cy="848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altLang="es-CO" sz="3200" b="1" dirty="0">
                <a:solidFill>
                  <a:srgbClr val="7030A0"/>
                </a:solidFill>
                <a:latin typeface="Arial" panose="020B0604020202020204" pitchFamily="34" charset="0"/>
                <a:cs typeface="Arial" panose="020B0604020202020204" pitchFamily="34" charset="0"/>
              </a:rPr>
              <a:t>Masa múscular</a:t>
            </a:r>
          </a:p>
        </p:txBody>
      </p:sp>
      <p:sp>
        <p:nvSpPr>
          <p:cNvPr id="5" name="2 Marcador de contenido">
            <a:extLst>
              <a:ext uri="{FF2B5EF4-FFF2-40B4-BE49-F238E27FC236}">
                <a16:creationId xmlns:a16="http://schemas.microsoft.com/office/drawing/2014/main" id="{A1F24085-71AD-F14E-A13E-3CC33D463C6C}"/>
              </a:ext>
            </a:extLst>
          </p:cNvPr>
          <p:cNvSpPr txBox="1">
            <a:spLocks/>
          </p:cNvSpPr>
          <p:nvPr/>
        </p:nvSpPr>
        <p:spPr>
          <a:xfrm>
            <a:off x="475403" y="1376835"/>
            <a:ext cx="6783814" cy="513841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7030A0"/>
              </a:buClr>
              <a:buSzPct val="95000"/>
              <a:buFont typeface="Arial" panose="020B0604020202020204" pitchFamily="34" charset="0"/>
              <a:buChar char="•"/>
            </a:pPr>
            <a:r>
              <a:rPr lang="es-CO" altLang="es-CO" sz="2100" dirty="0">
                <a:latin typeface="Arial" panose="020B0604020202020204" pitchFamily="34" charset="0"/>
                <a:cs typeface="Arial" panose="020B0604020202020204" pitchFamily="34" charset="0"/>
              </a:rPr>
              <a:t>Principal función es la generación de fuerzas</a:t>
            </a:r>
          </a:p>
          <a:p>
            <a:pPr>
              <a:buClr>
                <a:srgbClr val="7030A0"/>
              </a:buClr>
              <a:buSzPct val="95000"/>
              <a:buFont typeface="Arial" panose="020B0604020202020204" pitchFamily="34" charset="0"/>
              <a:buChar char="•"/>
            </a:pPr>
            <a:r>
              <a:rPr lang="es-CO" altLang="es-CO" sz="2100" dirty="0">
                <a:latin typeface="Arial" panose="020B0604020202020204" pitchFamily="34" charset="0"/>
                <a:cs typeface="Arial" panose="020B0604020202020204" pitchFamily="34" charset="0"/>
              </a:rPr>
              <a:t>Transformación de energía química en mecánica.</a:t>
            </a:r>
          </a:p>
          <a:p>
            <a:pPr>
              <a:buClr>
                <a:srgbClr val="7030A0"/>
              </a:buClr>
              <a:buSzPct val="95000"/>
              <a:buFont typeface="Arial" panose="020B0604020202020204" pitchFamily="34" charset="0"/>
              <a:buChar char="•"/>
            </a:pPr>
            <a:r>
              <a:rPr lang="es-CO" altLang="es-CO" sz="2100" dirty="0">
                <a:latin typeface="Arial" panose="020B0604020202020204" pitchFamily="34" charset="0"/>
                <a:cs typeface="Arial" panose="020B0604020202020204" pitchFamily="34" charset="0"/>
              </a:rPr>
              <a:t>Importante para integridad estructural: </a:t>
            </a:r>
          </a:p>
          <a:p>
            <a:pPr lvl="1">
              <a:buClr>
                <a:srgbClr val="7030A0"/>
              </a:buClr>
              <a:buSzPct val="95000"/>
              <a:buFont typeface="Arial" panose="020B0604020202020204" pitchFamily="34" charset="0"/>
              <a:buChar char="•"/>
            </a:pPr>
            <a:r>
              <a:rPr lang="es-CO" altLang="es-CO" sz="2100" dirty="0">
                <a:latin typeface="Arial" panose="020B0604020202020204" pitchFamily="34" charset="0"/>
                <a:cs typeface="Arial" panose="020B0604020202020204" pitchFamily="34" charset="0"/>
              </a:rPr>
              <a:t>Postura</a:t>
            </a:r>
          </a:p>
          <a:p>
            <a:pPr lvl="1">
              <a:buClr>
                <a:srgbClr val="7030A0"/>
              </a:buClr>
              <a:buSzPct val="95000"/>
              <a:buFont typeface="Arial" panose="020B0604020202020204" pitchFamily="34" charset="0"/>
              <a:buChar char="•"/>
            </a:pPr>
            <a:r>
              <a:rPr lang="es-CO" altLang="es-CO" sz="2100" dirty="0">
                <a:latin typeface="Arial" panose="020B0604020202020204" pitchFamily="34" charset="0"/>
                <a:cs typeface="Arial" panose="020B0604020202020204" pitchFamily="34" charset="0"/>
              </a:rPr>
              <a:t>Locomoción</a:t>
            </a:r>
          </a:p>
          <a:p>
            <a:pPr lvl="1">
              <a:buClr>
                <a:srgbClr val="7030A0"/>
              </a:buClr>
              <a:buSzPct val="95000"/>
              <a:buFont typeface="Arial" panose="020B0604020202020204" pitchFamily="34" charset="0"/>
              <a:buChar char="•"/>
            </a:pPr>
            <a:r>
              <a:rPr lang="es-CO" altLang="es-CO" sz="2100" dirty="0">
                <a:latin typeface="Arial" panose="020B0604020202020204" pitchFamily="34" charset="0"/>
                <a:cs typeface="Arial" panose="020B0604020202020204" pitchFamily="34" charset="0"/>
              </a:rPr>
              <a:t>Respiración</a:t>
            </a:r>
          </a:p>
          <a:p>
            <a:pPr lvl="1">
              <a:buClr>
                <a:srgbClr val="7030A0"/>
              </a:buClr>
              <a:buSzPct val="95000"/>
              <a:buFont typeface="Arial" panose="020B0604020202020204" pitchFamily="34" charset="0"/>
              <a:buChar char="•"/>
            </a:pPr>
            <a:r>
              <a:rPr lang="es-CO" altLang="es-CO" sz="2100" dirty="0">
                <a:latin typeface="Arial" panose="020B0604020202020204" pitchFamily="34" charset="0"/>
                <a:cs typeface="Arial" panose="020B0604020202020204" pitchFamily="34" charset="0"/>
              </a:rPr>
              <a:t>Digestión</a:t>
            </a:r>
          </a:p>
          <a:p>
            <a:pPr>
              <a:buClr>
                <a:srgbClr val="7030A0"/>
              </a:buClr>
              <a:buSzPct val="95000"/>
              <a:buFont typeface="Arial" panose="020B0604020202020204" pitchFamily="34" charset="0"/>
              <a:buChar char="•"/>
            </a:pPr>
            <a:r>
              <a:rPr lang="es-CO" altLang="es-CO" sz="2100" dirty="0">
                <a:latin typeface="Arial" panose="020B0604020202020204" pitchFamily="34" charset="0"/>
                <a:cs typeface="Arial" panose="020B0604020202020204" pitchFamily="34" charset="0"/>
              </a:rPr>
              <a:t>Reserva de aminoácidos:</a:t>
            </a:r>
          </a:p>
          <a:p>
            <a:pPr lvl="1">
              <a:buClr>
                <a:srgbClr val="7030A0"/>
              </a:buClr>
              <a:buSzPct val="95000"/>
              <a:buFont typeface="Arial" panose="020B0604020202020204" pitchFamily="34" charset="0"/>
              <a:buChar char="•"/>
            </a:pPr>
            <a:r>
              <a:rPr lang="es-CO" altLang="es-CO" sz="2100" dirty="0">
                <a:latin typeface="Arial" panose="020B0604020202020204" pitchFamily="34" charset="0"/>
                <a:cs typeface="Arial" panose="020B0604020202020204" pitchFamily="34" charset="0"/>
              </a:rPr>
              <a:t>En estrés metabólico</a:t>
            </a:r>
          </a:p>
          <a:p>
            <a:pPr lvl="1">
              <a:buClr>
                <a:srgbClr val="7030A0"/>
              </a:buClr>
              <a:buSzPct val="95000"/>
              <a:buFont typeface="Arial" panose="020B0604020202020204" pitchFamily="34" charset="0"/>
              <a:buChar char="•"/>
            </a:pPr>
            <a:r>
              <a:rPr lang="es-CO" altLang="es-CO" sz="2100" dirty="0">
                <a:latin typeface="Arial" panose="020B0604020202020204" pitchFamily="34" charset="0"/>
                <a:cs typeface="Arial" panose="020B0604020202020204" pitchFamily="34" charset="0"/>
              </a:rPr>
              <a:t>Enfermedad crónica</a:t>
            </a:r>
          </a:p>
          <a:p>
            <a:pPr lvl="1">
              <a:buClr>
                <a:srgbClr val="7030A0"/>
              </a:buClr>
              <a:buSzPct val="95000"/>
              <a:buFont typeface="Arial" panose="020B0604020202020204" pitchFamily="34" charset="0"/>
              <a:buChar char="•"/>
            </a:pPr>
            <a:r>
              <a:rPr lang="es-CO" altLang="es-CO" sz="2100" dirty="0">
                <a:latin typeface="Arial" panose="020B0604020202020204" pitchFamily="34" charset="0"/>
                <a:cs typeface="Arial" panose="020B0604020202020204" pitchFamily="34" charset="0"/>
              </a:rPr>
              <a:t>Procesos de recuperación</a:t>
            </a:r>
          </a:p>
          <a:p>
            <a:pPr lvl="1">
              <a:buClr>
                <a:srgbClr val="7030A0"/>
              </a:buClr>
              <a:buSzPct val="95000"/>
              <a:buFont typeface="Arial" panose="020B0604020202020204" pitchFamily="34" charset="0"/>
              <a:buChar char="•"/>
            </a:pPr>
            <a:r>
              <a:rPr lang="es-CO" altLang="es-CO" sz="2100" dirty="0">
                <a:latin typeface="Arial" panose="020B0604020202020204" pitchFamily="34" charset="0"/>
                <a:cs typeface="Arial" panose="020B0604020202020204" pitchFamily="34" charset="0"/>
              </a:rPr>
              <a:t>Baja ingesta</a:t>
            </a:r>
          </a:p>
          <a:p>
            <a:pPr lvl="1">
              <a:buClr>
                <a:srgbClr val="7030A0"/>
              </a:buClr>
              <a:buSzPct val="95000"/>
              <a:buFont typeface="Arial" panose="020B0604020202020204" pitchFamily="34" charset="0"/>
              <a:buChar char="•"/>
            </a:pPr>
            <a:r>
              <a:rPr lang="es-CO" altLang="es-CO" sz="2100" dirty="0">
                <a:latin typeface="Arial" panose="020B0604020202020204" pitchFamily="34" charset="0"/>
                <a:cs typeface="Arial" panose="020B0604020202020204" pitchFamily="34" charset="0"/>
              </a:rPr>
              <a:t>Envejecimiento </a:t>
            </a:r>
          </a:p>
        </p:txBody>
      </p:sp>
      <p:pic>
        <p:nvPicPr>
          <p:cNvPr id="6" name="Imagen 5">
            <a:extLst>
              <a:ext uri="{FF2B5EF4-FFF2-40B4-BE49-F238E27FC236}">
                <a16:creationId xmlns:a16="http://schemas.microsoft.com/office/drawing/2014/main" id="{2F6D1E6C-C8AB-C647-8A20-07946F58EBCF}"/>
              </a:ext>
            </a:extLst>
          </p:cNvPr>
          <p:cNvPicPr>
            <a:picLocks noChangeAspect="1"/>
          </p:cNvPicPr>
          <p:nvPr/>
        </p:nvPicPr>
        <p:blipFill rotWithShape="1">
          <a:blip r:embed="rId4"/>
          <a:srcRect l="2896" r="18597" b="10703"/>
          <a:stretch/>
        </p:blipFill>
        <p:spPr>
          <a:xfrm>
            <a:off x="6656983" y="2444620"/>
            <a:ext cx="4664228" cy="3297432"/>
          </a:xfrm>
          <a:prstGeom prst="rect">
            <a:avLst/>
          </a:prstGeom>
          <a:ln>
            <a:noFill/>
          </a:ln>
          <a:effectLst>
            <a:softEdge rad="112500"/>
          </a:effectLst>
        </p:spPr>
      </p:pic>
      <p:sp>
        <p:nvSpPr>
          <p:cNvPr id="7" name="Rectángulo 4">
            <a:extLst>
              <a:ext uri="{FF2B5EF4-FFF2-40B4-BE49-F238E27FC236}">
                <a16:creationId xmlns:a16="http://schemas.microsoft.com/office/drawing/2014/main" id="{5A0EC6EF-505D-7446-886F-76489B7C46FB}"/>
              </a:ext>
            </a:extLst>
          </p:cNvPr>
          <p:cNvSpPr>
            <a:spLocks noChangeArrowheads="1"/>
          </p:cNvSpPr>
          <p:nvPr/>
        </p:nvSpPr>
        <p:spPr bwMode="auto">
          <a:xfrm>
            <a:off x="6656982" y="5822525"/>
            <a:ext cx="77724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r>
              <a:rPr lang="es-ES" altLang="es-CO" sz="1000" dirty="0">
                <a:latin typeface="Arial" panose="020B0604020202020204" pitchFamily="34" charset="0"/>
                <a:cs typeface="Arial" panose="020B0604020202020204" pitchFamily="34" charset="0"/>
              </a:rPr>
              <a:t>K </a:t>
            </a:r>
            <a:r>
              <a:rPr lang="es-ES" altLang="es-CO" sz="1000" dirty="0" err="1">
                <a:latin typeface="Arial" panose="020B0604020202020204" pitchFamily="34" charset="0"/>
                <a:cs typeface="Arial" panose="020B0604020202020204" pitchFamily="34" charset="0"/>
              </a:rPr>
              <a:t>Sreekumaran</a:t>
            </a:r>
            <a:r>
              <a:rPr lang="es-ES" altLang="es-CO" sz="1000" dirty="0">
                <a:latin typeface="Arial" panose="020B0604020202020204" pitchFamily="34" charset="0"/>
                <a:cs typeface="Arial" panose="020B0604020202020204" pitchFamily="34" charset="0"/>
              </a:rPr>
              <a:t> </a:t>
            </a:r>
            <a:r>
              <a:rPr lang="es-ES" altLang="es-CO" sz="1000" dirty="0" err="1">
                <a:latin typeface="Arial" panose="020B0604020202020204" pitchFamily="34" charset="0"/>
                <a:cs typeface="Arial" panose="020B0604020202020204" pitchFamily="34" charset="0"/>
              </a:rPr>
              <a:t>Nair</a:t>
            </a:r>
            <a:r>
              <a:rPr lang="es-ES" altLang="es-CO" sz="1000" dirty="0">
                <a:latin typeface="Arial" panose="020B0604020202020204" pitchFamily="34" charset="0"/>
                <a:cs typeface="Arial" panose="020B0604020202020204" pitchFamily="34" charset="0"/>
              </a:rPr>
              <a:t>, </a:t>
            </a:r>
            <a:r>
              <a:rPr lang="es-ES" altLang="es-CO" sz="1000" dirty="0" err="1">
                <a:latin typeface="Arial" panose="020B0604020202020204" pitchFamily="34" charset="0"/>
                <a:cs typeface="Arial" panose="020B0604020202020204" pitchFamily="34" charset="0"/>
              </a:rPr>
              <a:t>Aging</a:t>
            </a:r>
            <a:r>
              <a:rPr lang="es-ES" altLang="es-CO" sz="1000" dirty="0">
                <a:latin typeface="Arial" panose="020B0604020202020204" pitchFamily="34" charset="0"/>
                <a:cs typeface="Arial" panose="020B0604020202020204" pitchFamily="34" charset="0"/>
              </a:rPr>
              <a:t> </a:t>
            </a:r>
            <a:r>
              <a:rPr lang="es-ES" altLang="es-CO" sz="1000" dirty="0" err="1">
                <a:latin typeface="Arial" panose="020B0604020202020204" pitchFamily="34" charset="0"/>
                <a:cs typeface="Arial" panose="020B0604020202020204" pitchFamily="34" charset="0"/>
              </a:rPr>
              <a:t>muscle</a:t>
            </a:r>
            <a:r>
              <a:rPr lang="es-ES" altLang="es-CO" sz="1000" dirty="0">
                <a:latin typeface="Arial" panose="020B0604020202020204" pitchFamily="34" charset="0"/>
                <a:cs typeface="Arial" panose="020B0604020202020204" pitchFamily="34" charset="0"/>
              </a:rPr>
              <a:t>. </a:t>
            </a:r>
            <a:r>
              <a:rPr lang="es-CO" altLang="es-CO" sz="1000" dirty="0">
                <a:latin typeface="Arial" panose="020B0604020202020204" pitchFamily="34" charset="0"/>
                <a:cs typeface="Arial" panose="020B0604020202020204" pitchFamily="34" charset="0"/>
              </a:rPr>
              <a:t> </a:t>
            </a:r>
            <a:r>
              <a:rPr lang="cs-CZ" altLang="es-CO" sz="1000" dirty="0" err="1">
                <a:latin typeface="Arial" panose="020B0604020202020204" pitchFamily="34" charset="0"/>
                <a:cs typeface="Arial" panose="020B0604020202020204" pitchFamily="34" charset="0"/>
              </a:rPr>
              <a:t>Am</a:t>
            </a:r>
            <a:r>
              <a:rPr lang="cs-CZ" altLang="es-CO" sz="1000" dirty="0">
                <a:latin typeface="Arial" panose="020B0604020202020204" pitchFamily="34" charset="0"/>
                <a:cs typeface="Arial" panose="020B0604020202020204" pitchFamily="34" charset="0"/>
              </a:rPr>
              <a:t> J </a:t>
            </a:r>
            <a:r>
              <a:rPr lang="cs-CZ" altLang="es-CO" sz="1000" dirty="0" err="1">
                <a:latin typeface="Arial" panose="020B0604020202020204" pitchFamily="34" charset="0"/>
                <a:cs typeface="Arial" panose="020B0604020202020204" pitchFamily="34" charset="0"/>
              </a:rPr>
              <a:t>Clin</a:t>
            </a:r>
            <a:r>
              <a:rPr lang="cs-CZ" altLang="es-CO" sz="1000" dirty="0">
                <a:latin typeface="Arial" panose="020B0604020202020204" pitchFamily="34" charset="0"/>
                <a:cs typeface="Arial" panose="020B0604020202020204" pitchFamily="34" charset="0"/>
              </a:rPr>
              <a:t> </a:t>
            </a:r>
            <a:r>
              <a:rPr lang="cs-CZ" altLang="es-CO" sz="1000" dirty="0" err="1">
                <a:latin typeface="Arial" panose="020B0604020202020204" pitchFamily="34" charset="0"/>
                <a:cs typeface="Arial" panose="020B0604020202020204" pitchFamily="34" charset="0"/>
              </a:rPr>
              <a:t>Nutr</a:t>
            </a:r>
            <a:r>
              <a:rPr lang="cs-CZ" altLang="es-CO" sz="1000" dirty="0">
                <a:latin typeface="Arial" panose="020B0604020202020204" pitchFamily="34" charset="0"/>
                <a:cs typeface="Arial" panose="020B0604020202020204" pitchFamily="34" charset="0"/>
              </a:rPr>
              <a:t> 2005;81:953–63. </a:t>
            </a:r>
          </a:p>
        </p:txBody>
      </p:sp>
    </p:spTree>
    <p:extLst>
      <p:ext uri="{BB962C8B-B14F-4D97-AF65-F5344CB8AC3E}">
        <p14:creationId xmlns:p14="http://schemas.microsoft.com/office/powerpoint/2010/main" val="2802938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upo 47">
            <a:extLst>
              <a:ext uri="{FF2B5EF4-FFF2-40B4-BE49-F238E27FC236}">
                <a16:creationId xmlns:a16="http://schemas.microsoft.com/office/drawing/2014/main" id="{055BB58C-8D36-3245-BF0C-2493AA26B2EC}"/>
              </a:ext>
            </a:extLst>
          </p:cNvPr>
          <p:cNvGrpSpPr/>
          <p:nvPr/>
        </p:nvGrpSpPr>
        <p:grpSpPr>
          <a:xfrm>
            <a:off x="1748452" y="1005179"/>
            <a:ext cx="9318667" cy="5009026"/>
            <a:chOff x="1842518" y="-49345"/>
            <a:chExt cx="8482152" cy="6533944"/>
          </a:xfrm>
        </p:grpSpPr>
        <p:sp>
          <p:nvSpPr>
            <p:cNvPr id="10" name="CuadroTexto 9">
              <a:extLst>
                <a:ext uri="{FF2B5EF4-FFF2-40B4-BE49-F238E27FC236}">
                  <a16:creationId xmlns:a16="http://schemas.microsoft.com/office/drawing/2014/main" id="{58B0432A-D4AA-3042-B924-A3F470161F82}"/>
                </a:ext>
              </a:extLst>
            </p:cNvPr>
            <p:cNvSpPr txBox="1"/>
            <p:nvPr/>
          </p:nvSpPr>
          <p:spPr>
            <a:xfrm>
              <a:off x="8170364" y="-40423"/>
              <a:ext cx="2123290" cy="682506"/>
            </a:xfrm>
            <a:prstGeom prst="rect">
              <a:avLst/>
            </a:prstGeom>
            <a:solidFill>
              <a:schemeClr val="bg1"/>
            </a:solidFill>
          </p:spPr>
          <p:txBody>
            <a:bodyPr wrap="none" rtlCol="0">
              <a:spAutoFit/>
            </a:bodyPr>
            <a:lstStyle/>
            <a:p>
              <a:pPr algn="ctr"/>
              <a:r>
                <a:rPr lang="es-CO" sz="1400" b="1" dirty="0">
                  <a:latin typeface="Arial" panose="020B0604020202020204" pitchFamily="34" charset="0"/>
                  <a:cs typeface="Arial" panose="020B0604020202020204" pitchFamily="34" charset="0"/>
                </a:rPr>
                <a:t>Hiperinsuflación</a:t>
              </a:r>
            </a:p>
            <a:p>
              <a:pPr algn="ctr"/>
              <a:r>
                <a:rPr lang="es-CO" sz="1400" b="1" dirty="0">
                  <a:latin typeface="Arial" panose="020B0604020202020204" pitchFamily="34" charset="0"/>
                  <a:cs typeface="Arial" panose="020B0604020202020204" pitchFamily="34" charset="0"/>
                </a:rPr>
                <a:t>Alteración pared torácica</a:t>
              </a:r>
            </a:p>
          </p:txBody>
        </p:sp>
        <p:sp>
          <p:nvSpPr>
            <p:cNvPr id="4" name="Elipse 3">
              <a:extLst>
                <a:ext uri="{FF2B5EF4-FFF2-40B4-BE49-F238E27FC236}">
                  <a16:creationId xmlns:a16="http://schemas.microsoft.com/office/drawing/2014/main" id="{18636C38-45E8-E64D-8E06-9C856E1FB016}"/>
                </a:ext>
              </a:extLst>
            </p:cNvPr>
            <p:cNvSpPr/>
            <p:nvPr/>
          </p:nvSpPr>
          <p:spPr>
            <a:xfrm>
              <a:off x="4338153" y="194391"/>
              <a:ext cx="2952328" cy="1224136"/>
            </a:xfrm>
            <a:prstGeom prst="ellipse">
              <a:avLst/>
            </a:prstGeom>
            <a:solidFill>
              <a:srgbClr val="7030A0"/>
            </a:solidFill>
            <a:ln>
              <a:solidFill>
                <a:srgbClr val="7030A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1600" b="1" dirty="0">
                  <a:solidFill>
                    <a:schemeClr val="bg1"/>
                  </a:solidFill>
                  <a:latin typeface="Arial" panose="020B0604020202020204" pitchFamily="34" charset="0"/>
                  <a:cs typeface="Arial" panose="020B0604020202020204" pitchFamily="34" charset="0"/>
                </a:rPr>
                <a:t>EPOC</a:t>
              </a:r>
            </a:p>
            <a:p>
              <a:pPr algn="ctr"/>
              <a:r>
                <a:rPr lang="es-CO" sz="1600" b="1" dirty="0">
                  <a:solidFill>
                    <a:schemeClr val="bg1"/>
                  </a:solidFill>
                  <a:latin typeface="Arial" panose="020B0604020202020204" pitchFamily="34" charset="0"/>
                  <a:cs typeface="Arial" panose="020B0604020202020204" pitchFamily="34" charset="0"/>
                </a:rPr>
                <a:t>Cigarrillo Esteroides</a:t>
              </a:r>
            </a:p>
            <a:p>
              <a:pPr algn="ctr"/>
              <a:r>
                <a:rPr lang="es-CO" sz="1600" b="1" dirty="0">
                  <a:solidFill>
                    <a:schemeClr val="bg1"/>
                  </a:solidFill>
                  <a:latin typeface="Arial" panose="020B0604020202020204" pitchFamily="34" charset="0"/>
                  <a:cs typeface="Arial" panose="020B0604020202020204" pitchFamily="34" charset="0"/>
                </a:rPr>
                <a:t>exacerbaciones</a:t>
              </a:r>
            </a:p>
          </p:txBody>
        </p:sp>
        <p:sp>
          <p:nvSpPr>
            <p:cNvPr id="5" name="Rectángulo redondeado 4">
              <a:extLst>
                <a:ext uri="{FF2B5EF4-FFF2-40B4-BE49-F238E27FC236}">
                  <a16:creationId xmlns:a16="http://schemas.microsoft.com/office/drawing/2014/main" id="{B795255E-B1D4-AA4B-99C8-F1DA281DFB80}"/>
                </a:ext>
              </a:extLst>
            </p:cNvPr>
            <p:cNvSpPr/>
            <p:nvPr/>
          </p:nvSpPr>
          <p:spPr>
            <a:xfrm>
              <a:off x="1842518" y="585614"/>
              <a:ext cx="1800200" cy="1368152"/>
            </a:xfrm>
            <a:prstGeom prst="roundRect">
              <a:avLst/>
            </a:prstGeom>
            <a:solidFill>
              <a:schemeClr val="bg1"/>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solidFill>
                  <a:schemeClr val="tx1"/>
                </a:solidFill>
                <a:latin typeface="Arial" panose="020B0604020202020204" pitchFamily="34" charset="0"/>
                <a:cs typeface="Arial" panose="020B0604020202020204" pitchFamily="34" charset="0"/>
              </a:endParaRPr>
            </a:p>
          </p:txBody>
        </p:sp>
        <p:sp>
          <p:nvSpPr>
            <p:cNvPr id="6" name="Rectángulo redondeado 5">
              <a:extLst>
                <a:ext uri="{FF2B5EF4-FFF2-40B4-BE49-F238E27FC236}">
                  <a16:creationId xmlns:a16="http://schemas.microsoft.com/office/drawing/2014/main" id="{5A93361F-2BE0-5447-A70F-7FF50B759B07}"/>
                </a:ext>
              </a:extLst>
            </p:cNvPr>
            <p:cNvSpPr/>
            <p:nvPr/>
          </p:nvSpPr>
          <p:spPr>
            <a:xfrm>
              <a:off x="2193811" y="2617507"/>
              <a:ext cx="1584176" cy="1080120"/>
            </a:xfrm>
            <a:prstGeom prst="roundRect">
              <a:avLst/>
            </a:prstGeom>
            <a:solidFill>
              <a:schemeClr val="bg1"/>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sz="1200" b="1" dirty="0">
                <a:solidFill>
                  <a:schemeClr val="tx1"/>
                </a:solidFill>
                <a:latin typeface="Arial" panose="020B0604020202020204" pitchFamily="34" charset="0"/>
                <a:cs typeface="Arial" panose="020B0604020202020204" pitchFamily="34" charset="0"/>
              </a:endParaRPr>
            </a:p>
          </p:txBody>
        </p:sp>
        <p:sp>
          <p:nvSpPr>
            <p:cNvPr id="7" name="Rectángulo redondeado 6">
              <a:extLst>
                <a:ext uri="{FF2B5EF4-FFF2-40B4-BE49-F238E27FC236}">
                  <a16:creationId xmlns:a16="http://schemas.microsoft.com/office/drawing/2014/main" id="{8CC7D241-50D8-B744-ADC5-F1300478F127}"/>
                </a:ext>
              </a:extLst>
            </p:cNvPr>
            <p:cNvSpPr/>
            <p:nvPr/>
          </p:nvSpPr>
          <p:spPr>
            <a:xfrm>
              <a:off x="8316475" y="584636"/>
              <a:ext cx="1800200" cy="1368152"/>
            </a:xfrm>
            <a:prstGeom prst="roundRect">
              <a:avLst/>
            </a:prstGeom>
            <a:solidFill>
              <a:schemeClr val="bg1"/>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solidFill>
                  <a:schemeClr val="tx1"/>
                </a:solidFill>
                <a:latin typeface="Arial" panose="020B0604020202020204" pitchFamily="34" charset="0"/>
                <a:cs typeface="Arial" panose="020B0604020202020204" pitchFamily="34" charset="0"/>
              </a:endParaRPr>
            </a:p>
          </p:txBody>
        </p:sp>
        <p:sp>
          <p:nvSpPr>
            <p:cNvPr id="8" name="Elipse 7">
              <a:extLst>
                <a:ext uri="{FF2B5EF4-FFF2-40B4-BE49-F238E27FC236}">
                  <a16:creationId xmlns:a16="http://schemas.microsoft.com/office/drawing/2014/main" id="{97067050-5BE5-5246-8910-2B95D0EE5148}"/>
                </a:ext>
              </a:extLst>
            </p:cNvPr>
            <p:cNvSpPr/>
            <p:nvPr/>
          </p:nvSpPr>
          <p:spPr>
            <a:xfrm>
              <a:off x="5141949" y="5212826"/>
              <a:ext cx="2744116" cy="864096"/>
            </a:xfrm>
            <a:prstGeom prst="ellipse">
              <a:avLst/>
            </a:prstGeom>
            <a:solidFill>
              <a:srgbClr val="7030A0"/>
            </a:solidFill>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1400" b="1" dirty="0">
                  <a:solidFill>
                    <a:schemeClr val="bg1"/>
                  </a:solidFill>
                  <a:latin typeface="Arial" panose="020B0604020202020204" pitchFamily="34" charset="0"/>
                  <a:cs typeface="Arial" panose="020B0604020202020204" pitchFamily="34" charset="0"/>
                </a:rPr>
                <a:t>Movilidad</a:t>
              </a:r>
            </a:p>
            <a:p>
              <a:pPr algn="ctr"/>
              <a:r>
                <a:rPr lang="es-CO" sz="1400" b="1" dirty="0">
                  <a:solidFill>
                    <a:schemeClr val="bg1"/>
                  </a:solidFill>
                  <a:latin typeface="Arial" panose="020B0604020202020204" pitchFamily="34" charset="0"/>
                  <a:cs typeface="Arial" panose="020B0604020202020204" pitchFamily="34" charset="0"/>
                </a:rPr>
                <a:t>desacondicionamiento</a:t>
              </a:r>
            </a:p>
          </p:txBody>
        </p:sp>
        <p:pic>
          <p:nvPicPr>
            <p:cNvPr id="9" name="Imagen 8">
              <a:extLst>
                <a:ext uri="{FF2B5EF4-FFF2-40B4-BE49-F238E27FC236}">
                  <a16:creationId xmlns:a16="http://schemas.microsoft.com/office/drawing/2014/main" id="{0A622049-4E97-0440-869D-6E0B9F0D5FA0}"/>
                </a:ext>
              </a:extLst>
            </p:cNvPr>
            <p:cNvPicPr>
              <a:picLocks noChangeAspect="1"/>
            </p:cNvPicPr>
            <p:nvPr/>
          </p:nvPicPr>
          <p:blipFill>
            <a:blip r:embed="rId3"/>
            <a:stretch>
              <a:fillRect/>
            </a:stretch>
          </p:blipFill>
          <p:spPr>
            <a:xfrm>
              <a:off x="8653378" y="826395"/>
              <a:ext cx="1126393" cy="1126393"/>
            </a:xfrm>
            <a:prstGeom prst="rect">
              <a:avLst/>
            </a:prstGeom>
          </p:spPr>
        </p:pic>
        <p:pic>
          <p:nvPicPr>
            <p:cNvPr id="11" name="Imagen 10">
              <a:extLst>
                <a:ext uri="{FF2B5EF4-FFF2-40B4-BE49-F238E27FC236}">
                  <a16:creationId xmlns:a16="http://schemas.microsoft.com/office/drawing/2014/main" id="{37CD7721-563B-9E42-9115-D0D44A2175FF}"/>
                </a:ext>
              </a:extLst>
            </p:cNvPr>
            <p:cNvPicPr>
              <a:picLocks noChangeAspect="1"/>
            </p:cNvPicPr>
            <p:nvPr/>
          </p:nvPicPr>
          <p:blipFill rotWithShape="1">
            <a:blip r:embed="rId4"/>
            <a:srcRect l="50000" t="19001" r="23540"/>
            <a:stretch/>
          </p:blipFill>
          <p:spPr>
            <a:xfrm>
              <a:off x="3023423" y="787172"/>
              <a:ext cx="504056" cy="1080120"/>
            </a:xfrm>
            <a:prstGeom prst="rect">
              <a:avLst/>
            </a:prstGeom>
          </p:spPr>
        </p:pic>
        <p:pic>
          <p:nvPicPr>
            <p:cNvPr id="12" name="Imagen 11">
              <a:extLst>
                <a:ext uri="{FF2B5EF4-FFF2-40B4-BE49-F238E27FC236}">
                  <a16:creationId xmlns:a16="http://schemas.microsoft.com/office/drawing/2014/main" id="{105DF44E-4486-5742-B134-7EA8AA18C766}"/>
                </a:ext>
              </a:extLst>
            </p:cNvPr>
            <p:cNvPicPr>
              <a:picLocks noChangeAspect="1"/>
            </p:cNvPicPr>
            <p:nvPr/>
          </p:nvPicPr>
          <p:blipFill rotWithShape="1">
            <a:blip r:embed="rId4"/>
            <a:srcRect l="507" t="21644" r="75033"/>
            <a:stretch/>
          </p:blipFill>
          <p:spPr>
            <a:xfrm>
              <a:off x="1968278" y="816355"/>
              <a:ext cx="465977" cy="1044885"/>
            </a:xfrm>
            <a:prstGeom prst="rect">
              <a:avLst/>
            </a:prstGeom>
          </p:spPr>
        </p:pic>
        <p:sp>
          <p:nvSpPr>
            <p:cNvPr id="13" name="CuadroTexto 12">
              <a:extLst>
                <a:ext uri="{FF2B5EF4-FFF2-40B4-BE49-F238E27FC236}">
                  <a16:creationId xmlns:a16="http://schemas.microsoft.com/office/drawing/2014/main" id="{06D0CF7A-465F-B444-BB9B-4B22BAFE866A}"/>
                </a:ext>
              </a:extLst>
            </p:cNvPr>
            <p:cNvSpPr txBox="1"/>
            <p:nvPr/>
          </p:nvSpPr>
          <p:spPr>
            <a:xfrm>
              <a:off x="2022537" y="-49345"/>
              <a:ext cx="1440160" cy="533560"/>
            </a:xfrm>
            <a:prstGeom prst="rect">
              <a:avLst/>
            </a:prstGeom>
            <a:solidFill>
              <a:schemeClr val="bg1"/>
            </a:solidFill>
          </p:spPr>
          <p:txBody>
            <a:bodyPr wrap="square" rtlCol="0">
              <a:spAutoFit/>
            </a:bodyPr>
            <a:lstStyle/>
            <a:p>
              <a:pPr algn="ctr"/>
              <a:r>
                <a:rPr lang="es-CO" sz="1400" b="1" dirty="0">
                  <a:latin typeface="Arial" panose="020B0604020202020204" pitchFamily="34" charset="0"/>
                  <a:cs typeface="Arial" panose="020B0604020202020204" pitchFamily="34" charset="0"/>
                </a:rPr>
                <a:t>Atrofia músculo periférico</a:t>
              </a:r>
            </a:p>
          </p:txBody>
        </p:sp>
        <p:pic>
          <p:nvPicPr>
            <p:cNvPr id="14" name="Imagen 13">
              <a:extLst>
                <a:ext uri="{FF2B5EF4-FFF2-40B4-BE49-F238E27FC236}">
                  <a16:creationId xmlns:a16="http://schemas.microsoft.com/office/drawing/2014/main" id="{E756D057-5F53-8C4F-ACBF-40E0CFC0DF39}"/>
                </a:ext>
              </a:extLst>
            </p:cNvPr>
            <p:cNvPicPr>
              <a:picLocks noChangeAspect="1"/>
            </p:cNvPicPr>
            <p:nvPr/>
          </p:nvPicPr>
          <p:blipFill rotWithShape="1">
            <a:blip r:embed="rId5"/>
            <a:srcRect l="74232" t="9435" r="7796" b="37302"/>
            <a:stretch/>
          </p:blipFill>
          <p:spPr>
            <a:xfrm>
              <a:off x="3318332" y="3157567"/>
              <a:ext cx="392852" cy="477330"/>
            </a:xfrm>
            <a:prstGeom prst="rect">
              <a:avLst/>
            </a:prstGeom>
          </p:spPr>
        </p:pic>
        <p:pic>
          <p:nvPicPr>
            <p:cNvPr id="15" name="Imagen 14">
              <a:extLst>
                <a:ext uri="{FF2B5EF4-FFF2-40B4-BE49-F238E27FC236}">
                  <a16:creationId xmlns:a16="http://schemas.microsoft.com/office/drawing/2014/main" id="{82B0CBC0-2844-C146-B4E9-CA807AD8F4B3}"/>
                </a:ext>
              </a:extLst>
            </p:cNvPr>
            <p:cNvPicPr>
              <a:picLocks noChangeAspect="1"/>
            </p:cNvPicPr>
            <p:nvPr/>
          </p:nvPicPr>
          <p:blipFill rotWithShape="1">
            <a:blip r:embed="rId5"/>
            <a:srcRect l="4038" t="6244" r="72148" b="39792"/>
            <a:stretch/>
          </p:blipFill>
          <p:spPr>
            <a:xfrm>
              <a:off x="2267980" y="3157567"/>
              <a:ext cx="513758" cy="477330"/>
            </a:xfrm>
            <a:prstGeom prst="rect">
              <a:avLst/>
            </a:prstGeom>
          </p:spPr>
        </p:pic>
        <p:sp>
          <p:nvSpPr>
            <p:cNvPr id="16" name="CuadroTexto 15">
              <a:extLst>
                <a:ext uri="{FF2B5EF4-FFF2-40B4-BE49-F238E27FC236}">
                  <a16:creationId xmlns:a16="http://schemas.microsoft.com/office/drawing/2014/main" id="{BB1BAC46-9A63-DB43-B8B4-03AB15D98CD0}"/>
                </a:ext>
              </a:extLst>
            </p:cNvPr>
            <p:cNvSpPr txBox="1"/>
            <p:nvPr/>
          </p:nvSpPr>
          <p:spPr>
            <a:xfrm>
              <a:off x="1962003" y="2208034"/>
              <a:ext cx="2105781" cy="361327"/>
            </a:xfrm>
            <a:prstGeom prst="rect">
              <a:avLst/>
            </a:prstGeom>
            <a:solidFill>
              <a:schemeClr val="bg1"/>
            </a:solidFill>
          </p:spPr>
          <p:txBody>
            <a:bodyPr wrap="none" rtlCol="0">
              <a:spAutoFit/>
            </a:bodyPr>
            <a:lstStyle/>
            <a:p>
              <a:pPr algn="ctr"/>
              <a:r>
                <a:rPr lang="es-CO" sz="1200" b="1" dirty="0">
                  <a:latin typeface="Arial" panose="020B0604020202020204" pitchFamily="34" charset="0"/>
                  <a:cs typeface="Arial" panose="020B0604020202020204" pitchFamily="34" charset="0"/>
                </a:rPr>
                <a:t>Fibras lentas a fibras rápidas</a:t>
              </a:r>
            </a:p>
          </p:txBody>
        </p:sp>
        <p:sp>
          <p:nvSpPr>
            <p:cNvPr id="17" name="Flecha abajo 16">
              <a:extLst>
                <a:ext uri="{FF2B5EF4-FFF2-40B4-BE49-F238E27FC236}">
                  <a16:creationId xmlns:a16="http://schemas.microsoft.com/office/drawing/2014/main" id="{6CDD830D-81EB-4D48-9D5D-ACCC8698AD8F}"/>
                </a:ext>
              </a:extLst>
            </p:cNvPr>
            <p:cNvSpPr/>
            <p:nvPr/>
          </p:nvSpPr>
          <p:spPr>
            <a:xfrm>
              <a:off x="5749168" y="5356842"/>
              <a:ext cx="216024" cy="288032"/>
            </a:xfrm>
            <a:prstGeom prst="down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solidFill>
                  <a:schemeClr val="tx1"/>
                </a:solidFill>
                <a:latin typeface="Arial" panose="020B0604020202020204" pitchFamily="34" charset="0"/>
                <a:cs typeface="Arial" panose="020B0604020202020204" pitchFamily="34" charset="0"/>
              </a:endParaRPr>
            </a:p>
          </p:txBody>
        </p:sp>
        <p:sp>
          <p:nvSpPr>
            <p:cNvPr id="18" name="Rectángulo 17">
              <a:extLst>
                <a:ext uri="{FF2B5EF4-FFF2-40B4-BE49-F238E27FC236}">
                  <a16:creationId xmlns:a16="http://schemas.microsoft.com/office/drawing/2014/main" id="{E680D449-3D72-1F44-B725-F5D586E42684}"/>
                </a:ext>
              </a:extLst>
            </p:cNvPr>
            <p:cNvSpPr/>
            <p:nvPr/>
          </p:nvSpPr>
          <p:spPr>
            <a:xfrm>
              <a:off x="2621056" y="4933874"/>
              <a:ext cx="1237780" cy="563303"/>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solidFill>
                  <a:schemeClr val="tx1"/>
                </a:solidFill>
                <a:latin typeface="Arial" panose="020B0604020202020204" pitchFamily="34" charset="0"/>
                <a:cs typeface="Arial" panose="020B0604020202020204" pitchFamily="34" charset="0"/>
              </a:endParaRPr>
            </a:p>
          </p:txBody>
        </p:sp>
        <p:sp>
          <p:nvSpPr>
            <p:cNvPr id="19" name="Rectángulo 18">
              <a:extLst>
                <a:ext uri="{FF2B5EF4-FFF2-40B4-BE49-F238E27FC236}">
                  <a16:creationId xmlns:a16="http://schemas.microsoft.com/office/drawing/2014/main" id="{C36EABA8-5586-904F-968F-B56A2849CB80}"/>
                </a:ext>
              </a:extLst>
            </p:cNvPr>
            <p:cNvSpPr/>
            <p:nvPr/>
          </p:nvSpPr>
          <p:spPr>
            <a:xfrm>
              <a:off x="5555012" y="2477316"/>
              <a:ext cx="1549500" cy="646331"/>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solidFill>
                  <a:schemeClr val="tx1"/>
                </a:solidFill>
                <a:latin typeface="Arial" panose="020B0604020202020204" pitchFamily="34" charset="0"/>
                <a:cs typeface="Arial" panose="020B0604020202020204" pitchFamily="34" charset="0"/>
              </a:endParaRPr>
            </a:p>
          </p:txBody>
        </p:sp>
        <p:sp>
          <p:nvSpPr>
            <p:cNvPr id="20" name="Rectángulo 19">
              <a:extLst>
                <a:ext uri="{FF2B5EF4-FFF2-40B4-BE49-F238E27FC236}">
                  <a16:creationId xmlns:a16="http://schemas.microsoft.com/office/drawing/2014/main" id="{E270475C-DB87-9A4D-AC3C-243760E9E32C}"/>
                </a:ext>
              </a:extLst>
            </p:cNvPr>
            <p:cNvSpPr/>
            <p:nvPr/>
          </p:nvSpPr>
          <p:spPr>
            <a:xfrm>
              <a:off x="8562973" y="2521288"/>
              <a:ext cx="1464454" cy="699980"/>
            </a:xfrm>
            <a:prstGeom prst="rect">
              <a:avLst/>
            </a:prstGeom>
            <a:solidFill>
              <a:srgbClr val="7030A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solidFill>
                  <a:schemeClr val="tx1"/>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EA0EC8CE-0739-9743-8490-835D4ECBB903}"/>
                </a:ext>
              </a:extLst>
            </p:cNvPr>
            <p:cNvSpPr/>
            <p:nvPr/>
          </p:nvSpPr>
          <p:spPr>
            <a:xfrm>
              <a:off x="8350403" y="3890877"/>
              <a:ext cx="1974267" cy="477929"/>
            </a:xfrm>
            <a:prstGeom prst="rect">
              <a:avLst/>
            </a:prstGeom>
            <a:solidFill>
              <a:srgbClr val="7030A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solidFill>
                  <a:schemeClr val="tx1"/>
                </a:solidFill>
                <a:latin typeface="Arial" panose="020B0604020202020204" pitchFamily="34" charset="0"/>
                <a:cs typeface="Arial" panose="020B0604020202020204" pitchFamily="34" charset="0"/>
              </a:endParaRPr>
            </a:p>
          </p:txBody>
        </p:sp>
        <p:sp>
          <p:nvSpPr>
            <p:cNvPr id="22" name="CuadroTexto 21">
              <a:extLst>
                <a:ext uri="{FF2B5EF4-FFF2-40B4-BE49-F238E27FC236}">
                  <a16:creationId xmlns:a16="http://schemas.microsoft.com/office/drawing/2014/main" id="{077E6DE9-E197-674A-9807-206D8D969A2A}"/>
                </a:ext>
              </a:extLst>
            </p:cNvPr>
            <p:cNvSpPr txBox="1"/>
            <p:nvPr/>
          </p:nvSpPr>
          <p:spPr>
            <a:xfrm>
              <a:off x="2456469" y="4710167"/>
              <a:ext cx="1611315" cy="843096"/>
            </a:xfrm>
            <a:prstGeom prst="rect">
              <a:avLst/>
            </a:prstGeom>
            <a:solidFill>
              <a:schemeClr val="bg2">
                <a:lumMod val="90000"/>
              </a:schemeClr>
            </a:solidFill>
            <a:ln>
              <a:noFill/>
            </a:ln>
          </p:spPr>
          <p:txBody>
            <a:bodyPr wrap="square" rtlCol="0" anchor="ctr">
              <a:spAutoFit/>
            </a:bodyPr>
            <a:lstStyle/>
            <a:p>
              <a:pPr algn="ctr"/>
              <a:r>
                <a:rPr lang="es-CO" dirty="0">
                  <a:latin typeface="Arial" panose="020B0604020202020204" pitchFamily="34" charset="0"/>
                  <a:cs typeface="Arial" panose="020B0604020202020204" pitchFamily="34" charset="0"/>
                </a:rPr>
                <a:t>Lactato en ejercicio &lt;</a:t>
              </a:r>
            </a:p>
          </p:txBody>
        </p:sp>
        <p:sp>
          <p:nvSpPr>
            <p:cNvPr id="23" name="Rectángulo 22">
              <a:extLst>
                <a:ext uri="{FF2B5EF4-FFF2-40B4-BE49-F238E27FC236}">
                  <a16:creationId xmlns:a16="http://schemas.microsoft.com/office/drawing/2014/main" id="{618A8D68-2B3C-EE4F-9990-663936B98B45}"/>
                </a:ext>
              </a:extLst>
            </p:cNvPr>
            <p:cNvSpPr/>
            <p:nvPr/>
          </p:nvSpPr>
          <p:spPr>
            <a:xfrm>
              <a:off x="4483596" y="4147028"/>
              <a:ext cx="1549500" cy="646331"/>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solidFill>
                  <a:schemeClr val="tx1"/>
                </a:solidFill>
                <a:latin typeface="Arial" panose="020B0604020202020204" pitchFamily="34" charset="0"/>
                <a:cs typeface="Arial" panose="020B0604020202020204" pitchFamily="34" charset="0"/>
              </a:endParaRPr>
            </a:p>
          </p:txBody>
        </p:sp>
        <p:sp>
          <p:nvSpPr>
            <p:cNvPr id="24" name="CuadroTexto 23">
              <a:extLst>
                <a:ext uri="{FF2B5EF4-FFF2-40B4-BE49-F238E27FC236}">
                  <a16:creationId xmlns:a16="http://schemas.microsoft.com/office/drawing/2014/main" id="{80AC1841-4192-274C-8196-3EDE3E9F71D9}"/>
                </a:ext>
              </a:extLst>
            </p:cNvPr>
            <p:cNvSpPr txBox="1"/>
            <p:nvPr/>
          </p:nvSpPr>
          <p:spPr>
            <a:xfrm>
              <a:off x="4422710" y="4094572"/>
              <a:ext cx="1610384" cy="762800"/>
            </a:xfrm>
            <a:prstGeom prst="rect">
              <a:avLst/>
            </a:prstGeom>
            <a:noFill/>
            <a:ln>
              <a:noFill/>
            </a:ln>
          </p:spPr>
          <p:txBody>
            <a:bodyPr wrap="square" rtlCol="0" anchor="ctr">
              <a:spAutoFit/>
            </a:bodyPr>
            <a:lstStyle/>
            <a:p>
              <a:pPr algn="ctr"/>
              <a:r>
                <a:rPr lang="es-CO" sz="1600" dirty="0">
                  <a:latin typeface="Arial" panose="020B0604020202020204" pitchFamily="34" charset="0"/>
                  <a:cs typeface="Arial" panose="020B0604020202020204" pitchFamily="34" charset="0"/>
                </a:rPr>
                <a:t>Resistencia muscular</a:t>
              </a:r>
            </a:p>
          </p:txBody>
        </p:sp>
        <p:sp>
          <p:nvSpPr>
            <p:cNvPr id="25" name="Flecha abajo 24">
              <a:extLst>
                <a:ext uri="{FF2B5EF4-FFF2-40B4-BE49-F238E27FC236}">
                  <a16:creationId xmlns:a16="http://schemas.microsoft.com/office/drawing/2014/main" id="{FD895589-736C-EC4F-A227-241DD88428EB}"/>
                </a:ext>
              </a:extLst>
            </p:cNvPr>
            <p:cNvSpPr/>
            <p:nvPr/>
          </p:nvSpPr>
          <p:spPr>
            <a:xfrm>
              <a:off x="4022608" y="4221906"/>
              <a:ext cx="369468" cy="552230"/>
            </a:xfrm>
            <a:prstGeom prst="downArrow">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solidFill>
                  <a:schemeClr val="tx1"/>
                </a:solidFill>
                <a:latin typeface="Arial" panose="020B0604020202020204" pitchFamily="34" charset="0"/>
                <a:cs typeface="Arial" panose="020B0604020202020204" pitchFamily="34" charset="0"/>
              </a:endParaRPr>
            </a:p>
          </p:txBody>
        </p:sp>
        <p:sp>
          <p:nvSpPr>
            <p:cNvPr id="27" name="CuadroTexto 26">
              <a:extLst>
                <a:ext uri="{FF2B5EF4-FFF2-40B4-BE49-F238E27FC236}">
                  <a16:creationId xmlns:a16="http://schemas.microsoft.com/office/drawing/2014/main" id="{79294C31-53F8-4641-9CD6-7B358939793D}"/>
                </a:ext>
              </a:extLst>
            </p:cNvPr>
            <p:cNvSpPr txBox="1"/>
            <p:nvPr/>
          </p:nvSpPr>
          <p:spPr>
            <a:xfrm>
              <a:off x="5686552" y="2427613"/>
              <a:ext cx="1286418" cy="596332"/>
            </a:xfrm>
            <a:prstGeom prst="rect">
              <a:avLst/>
            </a:prstGeom>
            <a:noFill/>
            <a:ln>
              <a:noFill/>
            </a:ln>
          </p:spPr>
          <p:txBody>
            <a:bodyPr wrap="square" rtlCol="0">
              <a:spAutoFit/>
            </a:bodyPr>
            <a:lstStyle/>
            <a:p>
              <a:pPr algn="ctr"/>
              <a:r>
                <a:rPr lang="es-CO" sz="1600" dirty="0">
                  <a:latin typeface="Arial" panose="020B0604020202020204" pitchFamily="34" charset="0"/>
                  <a:cs typeface="Arial" panose="020B0604020202020204" pitchFamily="34" charset="0"/>
                </a:rPr>
                <a:t>Fuerza muscular</a:t>
              </a:r>
            </a:p>
          </p:txBody>
        </p:sp>
        <p:sp>
          <p:nvSpPr>
            <p:cNvPr id="29" name="CuadroTexto 28">
              <a:extLst>
                <a:ext uri="{FF2B5EF4-FFF2-40B4-BE49-F238E27FC236}">
                  <a16:creationId xmlns:a16="http://schemas.microsoft.com/office/drawing/2014/main" id="{9264F69F-C204-F44E-A4ED-AC2979A9F53F}"/>
                </a:ext>
              </a:extLst>
            </p:cNvPr>
            <p:cNvSpPr txBox="1"/>
            <p:nvPr/>
          </p:nvSpPr>
          <p:spPr>
            <a:xfrm>
              <a:off x="8513697" y="3899410"/>
              <a:ext cx="1713047" cy="441621"/>
            </a:xfrm>
            <a:prstGeom prst="rect">
              <a:avLst/>
            </a:prstGeom>
            <a:noFill/>
          </p:spPr>
          <p:txBody>
            <a:bodyPr wrap="none" rtlCol="0" anchor="ctr">
              <a:spAutoFit/>
            </a:bodyPr>
            <a:lstStyle/>
            <a:p>
              <a:pPr algn="ctr"/>
              <a:r>
                <a:rPr lang="es-CO" sz="1400" b="1" dirty="0">
                  <a:latin typeface="Arial" panose="020B0604020202020204" pitchFamily="34" charset="0"/>
                  <a:cs typeface="Arial" panose="020B0604020202020204" pitchFamily="34" charset="0"/>
                </a:rPr>
                <a:t>Trabajo respiratori</a:t>
              </a:r>
              <a:r>
                <a:rPr lang="es-CO" sz="1600" b="1" dirty="0">
                  <a:latin typeface="Arial" panose="020B0604020202020204" pitchFamily="34" charset="0"/>
                  <a:cs typeface="Arial" panose="020B0604020202020204" pitchFamily="34" charset="0"/>
                </a:rPr>
                <a:t>o</a:t>
              </a:r>
            </a:p>
          </p:txBody>
        </p:sp>
        <p:sp>
          <p:nvSpPr>
            <p:cNvPr id="31" name="Flecha arriba 30">
              <a:extLst>
                <a:ext uri="{FF2B5EF4-FFF2-40B4-BE49-F238E27FC236}">
                  <a16:creationId xmlns:a16="http://schemas.microsoft.com/office/drawing/2014/main" id="{9E64C820-5480-1B48-A946-BF04BFCB667A}"/>
                </a:ext>
              </a:extLst>
            </p:cNvPr>
            <p:cNvSpPr/>
            <p:nvPr/>
          </p:nvSpPr>
          <p:spPr>
            <a:xfrm>
              <a:off x="8158173" y="2617508"/>
              <a:ext cx="324044" cy="512507"/>
            </a:xfrm>
            <a:prstGeom prst="upArrow">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solidFill>
                  <a:schemeClr val="tx1"/>
                </a:solidFill>
                <a:latin typeface="Arial" panose="020B0604020202020204" pitchFamily="34" charset="0"/>
                <a:cs typeface="Arial" panose="020B0604020202020204" pitchFamily="34" charset="0"/>
              </a:endParaRPr>
            </a:p>
          </p:txBody>
        </p:sp>
        <p:sp>
          <p:nvSpPr>
            <p:cNvPr id="32" name="Rectángulo redondeado 31">
              <a:extLst>
                <a:ext uri="{FF2B5EF4-FFF2-40B4-BE49-F238E27FC236}">
                  <a16:creationId xmlns:a16="http://schemas.microsoft.com/office/drawing/2014/main" id="{F7A3DD42-5C69-0B49-A8E8-4636EE584238}"/>
                </a:ext>
              </a:extLst>
            </p:cNvPr>
            <p:cNvSpPr/>
            <p:nvPr/>
          </p:nvSpPr>
          <p:spPr>
            <a:xfrm>
              <a:off x="4245890" y="6124559"/>
              <a:ext cx="955730" cy="360040"/>
            </a:xfrm>
            <a:prstGeom prst="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2000" b="1" dirty="0">
                  <a:solidFill>
                    <a:schemeClr val="tx1"/>
                  </a:solidFill>
                  <a:latin typeface="Arial" panose="020B0604020202020204" pitchFamily="34" charset="0"/>
                  <a:cs typeface="Arial" panose="020B0604020202020204" pitchFamily="34" charset="0"/>
                </a:rPr>
                <a:t>CO2</a:t>
              </a:r>
            </a:p>
          </p:txBody>
        </p:sp>
        <p:cxnSp>
          <p:nvCxnSpPr>
            <p:cNvPr id="33" name="Conector recto de flecha 32">
              <a:extLst>
                <a:ext uri="{FF2B5EF4-FFF2-40B4-BE49-F238E27FC236}">
                  <a16:creationId xmlns:a16="http://schemas.microsoft.com/office/drawing/2014/main" id="{2E841C29-5A1C-804A-8F60-8ACC8EE3E82B}"/>
                </a:ext>
              </a:extLst>
            </p:cNvPr>
            <p:cNvCxnSpPr>
              <a:cxnSpLocks/>
            </p:cNvCxnSpPr>
            <p:nvPr/>
          </p:nvCxnSpPr>
          <p:spPr>
            <a:xfrm flipH="1">
              <a:off x="3694033" y="806459"/>
              <a:ext cx="628476" cy="9896"/>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Conector recto de flecha 33">
              <a:extLst>
                <a:ext uri="{FF2B5EF4-FFF2-40B4-BE49-F238E27FC236}">
                  <a16:creationId xmlns:a16="http://schemas.microsoft.com/office/drawing/2014/main" id="{6AE7B645-3A07-9E46-B710-6B3CD3B409A0}"/>
                </a:ext>
              </a:extLst>
            </p:cNvPr>
            <p:cNvCxnSpPr>
              <a:cxnSpLocks/>
            </p:cNvCxnSpPr>
            <p:nvPr/>
          </p:nvCxnSpPr>
          <p:spPr>
            <a:xfrm>
              <a:off x="7358112" y="799334"/>
              <a:ext cx="949869" cy="7125"/>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Conector angular 34">
              <a:extLst>
                <a:ext uri="{FF2B5EF4-FFF2-40B4-BE49-F238E27FC236}">
                  <a16:creationId xmlns:a16="http://schemas.microsoft.com/office/drawing/2014/main" id="{DB979670-D0FC-7D4C-B62A-1B72657FF495}"/>
                </a:ext>
              </a:extLst>
            </p:cNvPr>
            <p:cNvCxnSpPr>
              <a:cxnSpLocks/>
              <a:endCxn id="19" idx="1"/>
            </p:cNvCxnSpPr>
            <p:nvPr/>
          </p:nvCxnSpPr>
          <p:spPr>
            <a:xfrm>
              <a:off x="3694033" y="1719824"/>
              <a:ext cx="1860979" cy="1080657"/>
            </a:xfrm>
            <a:prstGeom prst="bentConnector3">
              <a:avLst/>
            </a:prstGeom>
            <a:ln w="349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ector recto de flecha 35">
              <a:extLst>
                <a:ext uri="{FF2B5EF4-FFF2-40B4-BE49-F238E27FC236}">
                  <a16:creationId xmlns:a16="http://schemas.microsoft.com/office/drawing/2014/main" id="{5B052833-8600-AE40-B03B-47906197EFB5}"/>
                </a:ext>
              </a:extLst>
            </p:cNvPr>
            <p:cNvCxnSpPr>
              <a:cxnSpLocks/>
            </p:cNvCxnSpPr>
            <p:nvPr/>
          </p:nvCxnSpPr>
          <p:spPr>
            <a:xfrm>
              <a:off x="6294077" y="3190420"/>
              <a:ext cx="0" cy="1974769"/>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Conector recto de flecha 36">
              <a:extLst>
                <a:ext uri="{FF2B5EF4-FFF2-40B4-BE49-F238E27FC236}">
                  <a16:creationId xmlns:a16="http://schemas.microsoft.com/office/drawing/2014/main" id="{86E42758-FEB2-684C-A37C-DFCD34FA1F83}"/>
                </a:ext>
              </a:extLst>
            </p:cNvPr>
            <p:cNvCxnSpPr>
              <a:cxnSpLocks/>
            </p:cNvCxnSpPr>
            <p:nvPr/>
          </p:nvCxnSpPr>
          <p:spPr>
            <a:xfrm flipH="1">
              <a:off x="9264948" y="3317979"/>
              <a:ext cx="1" cy="561174"/>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Conector angular 37">
              <a:extLst>
                <a:ext uri="{FF2B5EF4-FFF2-40B4-BE49-F238E27FC236}">
                  <a16:creationId xmlns:a16="http://schemas.microsoft.com/office/drawing/2014/main" id="{F81A67A6-656C-2E45-B5CC-98122B6224A5}"/>
                </a:ext>
              </a:extLst>
            </p:cNvPr>
            <p:cNvCxnSpPr>
              <a:cxnSpLocks/>
              <a:stCxn id="6" idx="3"/>
              <a:endCxn id="24" idx="0"/>
            </p:cNvCxnSpPr>
            <p:nvPr/>
          </p:nvCxnSpPr>
          <p:spPr>
            <a:xfrm>
              <a:off x="3777987" y="3157567"/>
              <a:ext cx="1449915" cy="937005"/>
            </a:xfrm>
            <a:prstGeom prst="bentConnector2">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ector recto de flecha 38">
              <a:extLst>
                <a:ext uri="{FF2B5EF4-FFF2-40B4-BE49-F238E27FC236}">
                  <a16:creationId xmlns:a16="http://schemas.microsoft.com/office/drawing/2014/main" id="{A9B5A006-D0F3-084E-A848-32F3A3027213}"/>
                </a:ext>
              </a:extLst>
            </p:cNvPr>
            <p:cNvCxnSpPr>
              <a:cxnSpLocks/>
              <a:endCxn id="8" idx="1"/>
            </p:cNvCxnSpPr>
            <p:nvPr/>
          </p:nvCxnSpPr>
          <p:spPr>
            <a:xfrm>
              <a:off x="5427337" y="4845898"/>
              <a:ext cx="116479" cy="493472"/>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Conector angular 41">
              <a:extLst>
                <a:ext uri="{FF2B5EF4-FFF2-40B4-BE49-F238E27FC236}">
                  <a16:creationId xmlns:a16="http://schemas.microsoft.com/office/drawing/2014/main" id="{0339CC07-4FF1-364C-9DA7-7B2D974B1529}"/>
                </a:ext>
              </a:extLst>
            </p:cNvPr>
            <p:cNvCxnSpPr>
              <a:cxnSpLocks/>
              <a:stCxn id="18" idx="2"/>
              <a:endCxn id="32" idx="1"/>
            </p:cNvCxnSpPr>
            <p:nvPr/>
          </p:nvCxnSpPr>
          <p:spPr>
            <a:xfrm rot="16200000" flipH="1">
              <a:off x="3339217" y="5397906"/>
              <a:ext cx="807402" cy="1005944"/>
            </a:xfrm>
            <a:prstGeom prst="bentConnector2">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Conector angular 42">
              <a:extLst>
                <a:ext uri="{FF2B5EF4-FFF2-40B4-BE49-F238E27FC236}">
                  <a16:creationId xmlns:a16="http://schemas.microsoft.com/office/drawing/2014/main" id="{59AE56DF-2167-6448-9CDF-79E3D3A75923}"/>
                </a:ext>
              </a:extLst>
            </p:cNvPr>
            <p:cNvCxnSpPr>
              <a:cxnSpLocks/>
            </p:cNvCxnSpPr>
            <p:nvPr/>
          </p:nvCxnSpPr>
          <p:spPr>
            <a:xfrm flipV="1">
              <a:off x="5251834" y="4329894"/>
              <a:ext cx="3998670" cy="1946647"/>
            </a:xfrm>
            <a:prstGeom prst="bentConnector2">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4" name="Conector angular 43">
              <a:extLst>
                <a:ext uri="{FF2B5EF4-FFF2-40B4-BE49-F238E27FC236}">
                  <a16:creationId xmlns:a16="http://schemas.microsoft.com/office/drawing/2014/main" id="{6B797AA9-DAEB-6D48-9277-6E65DB1D1FBF}"/>
                </a:ext>
              </a:extLst>
            </p:cNvPr>
            <p:cNvCxnSpPr>
              <a:cxnSpLocks/>
              <a:endCxn id="8" idx="6"/>
            </p:cNvCxnSpPr>
            <p:nvPr/>
          </p:nvCxnSpPr>
          <p:spPr>
            <a:xfrm rot="5400000">
              <a:off x="7775088" y="4581170"/>
              <a:ext cx="1174682" cy="952726"/>
            </a:xfrm>
            <a:prstGeom prst="bentConnector2">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FDAA5B08-E543-D344-8940-BB47B23104F0}"/>
                </a:ext>
              </a:extLst>
            </p:cNvPr>
            <p:cNvCxnSpPr>
              <a:cxnSpLocks/>
            </p:cNvCxnSpPr>
            <p:nvPr/>
          </p:nvCxnSpPr>
          <p:spPr>
            <a:xfrm flipH="1">
              <a:off x="9264947" y="1937752"/>
              <a:ext cx="1" cy="561174"/>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Conector recto de flecha 45">
              <a:extLst>
                <a:ext uri="{FF2B5EF4-FFF2-40B4-BE49-F238E27FC236}">
                  <a16:creationId xmlns:a16="http://schemas.microsoft.com/office/drawing/2014/main" id="{180122B1-62B7-C844-8C85-26DA5E95E09D}"/>
                </a:ext>
              </a:extLst>
            </p:cNvPr>
            <p:cNvCxnSpPr>
              <a:cxnSpLocks/>
            </p:cNvCxnSpPr>
            <p:nvPr/>
          </p:nvCxnSpPr>
          <p:spPr>
            <a:xfrm>
              <a:off x="3272348" y="3699700"/>
              <a:ext cx="0" cy="837649"/>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47" name="Rectángulo 46">
            <a:extLst>
              <a:ext uri="{FF2B5EF4-FFF2-40B4-BE49-F238E27FC236}">
                <a16:creationId xmlns:a16="http://schemas.microsoft.com/office/drawing/2014/main" id="{51E6A84B-543B-734B-A240-A11B1670EC46}"/>
              </a:ext>
            </a:extLst>
          </p:cNvPr>
          <p:cNvSpPr/>
          <p:nvPr/>
        </p:nvSpPr>
        <p:spPr>
          <a:xfrm>
            <a:off x="-178071" y="6014205"/>
            <a:ext cx="7668086" cy="253916"/>
          </a:xfrm>
          <a:prstGeom prst="rect">
            <a:avLst/>
          </a:prstGeom>
          <a:noFill/>
        </p:spPr>
        <p:txBody>
          <a:bodyPr wrap="square">
            <a:spAutoFit/>
          </a:bodyPr>
          <a:lstStyle/>
          <a:p>
            <a:pPr algn="ctr"/>
            <a:r>
              <a:rPr lang="en" sz="1000" dirty="0" err="1">
                <a:latin typeface="Arial" panose="020B0604020202020204" pitchFamily="34" charset="0"/>
                <a:cs typeface="Arial" panose="020B0604020202020204" pitchFamily="34" charset="0"/>
              </a:rPr>
              <a:t>Adaptado</a:t>
            </a:r>
            <a:r>
              <a:rPr lang="en" sz="1000" dirty="0">
                <a:latin typeface="Arial" panose="020B0604020202020204" pitchFamily="34" charset="0"/>
                <a:cs typeface="Arial" panose="020B0604020202020204" pitchFamily="34" charset="0"/>
              </a:rPr>
              <a:t> de American Journal of Respiratory and Critical Care Medicine Volume 198 Number 2 | July 15 2018 </a:t>
            </a:r>
          </a:p>
        </p:txBody>
      </p:sp>
      <p:sp>
        <p:nvSpPr>
          <p:cNvPr id="49" name="Flecha abajo 48">
            <a:extLst>
              <a:ext uri="{FF2B5EF4-FFF2-40B4-BE49-F238E27FC236}">
                <a16:creationId xmlns:a16="http://schemas.microsoft.com/office/drawing/2014/main" id="{F8373C9E-65CC-4548-86E7-C7DF9E76C6A9}"/>
              </a:ext>
            </a:extLst>
          </p:cNvPr>
          <p:cNvSpPr/>
          <p:nvPr/>
        </p:nvSpPr>
        <p:spPr>
          <a:xfrm>
            <a:off x="4983821" y="3264736"/>
            <a:ext cx="405905" cy="423349"/>
          </a:xfrm>
          <a:prstGeom prst="downArrow">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50" name="Flecha arriba 49">
            <a:extLst>
              <a:ext uri="{FF2B5EF4-FFF2-40B4-BE49-F238E27FC236}">
                <a16:creationId xmlns:a16="http://schemas.microsoft.com/office/drawing/2014/main" id="{15593C00-A7D8-FF41-A2C0-9331A1E0C370}"/>
              </a:ext>
            </a:extLst>
          </p:cNvPr>
          <p:cNvSpPr/>
          <p:nvPr/>
        </p:nvSpPr>
        <p:spPr>
          <a:xfrm>
            <a:off x="8419125" y="3997647"/>
            <a:ext cx="356001" cy="392896"/>
          </a:xfrm>
          <a:prstGeom prst="upArrow">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cxnSp>
        <p:nvCxnSpPr>
          <p:cNvPr id="60" name="Conector angular 59">
            <a:extLst>
              <a:ext uri="{FF2B5EF4-FFF2-40B4-BE49-F238E27FC236}">
                <a16:creationId xmlns:a16="http://schemas.microsoft.com/office/drawing/2014/main" id="{87F3E496-B7F9-DF4A-A195-AE5296D4A83D}"/>
              </a:ext>
            </a:extLst>
          </p:cNvPr>
          <p:cNvCxnSpPr>
            <a:stCxn id="8" idx="2"/>
            <a:endCxn id="5" idx="1"/>
          </p:cNvCxnSpPr>
          <p:nvPr/>
        </p:nvCxnSpPr>
        <p:spPr>
          <a:xfrm rot="10800000">
            <a:off x="1748453" y="2016374"/>
            <a:ext cx="3624823" cy="3354085"/>
          </a:xfrm>
          <a:prstGeom prst="bentConnector3">
            <a:avLst>
              <a:gd name="adj1" fmla="val 10630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angular 63">
            <a:extLst>
              <a:ext uri="{FF2B5EF4-FFF2-40B4-BE49-F238E27FC236}">
                <a16:creationId xmlns:a16="http://schemas.microsoft.com/office/drawing/2014/main" id="{E2C8F520-D483-CF4F-82F2-364277D89DE7}"/>
              </a:ext>
            </a:extLst>
          </p:cNvPr>
          <p:cNvCxnSpPr>
            <a:cxnSpLocks/>
            <a:endCxn id="6" idx="1"/>
          </p:cNvCxnSpPr>
          <p:nvPr/>
        </p:nvCxnSpPr>
        <p:spPr>
          <a:xfrm rot="5400000" flipH="1" flipV="1">
            <a:off x="1061887" y="4297956"/>
            <a:ext cx="1906809" cy="23819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CuadroTexto 50">
            <a:extLst>
              <a:ext uri="{FF2B5EF4-FFF2-40B4-BE49-F238E27FC236}">
                <a16:creationId xmlns:a16="http://schemas.microsoft.com/office/drawing/2014/main" id="{1722FC14-A988-9243-B467-B18D7AA5CD39}"/>
              </a:ext>
            </a:extLst>
          </p:cNvPr>
          <p:cNvSpPr txBox="1"/>
          <p:nvPr/>
        </p:nvSpPr>
        <p:spPr>
          <a:xfrm>
            <a:off x="9085211" y="2982565"/>
            <a:ext cx="1701820" cy="523220"/>
          </a:xfrm>
          <a:prstGeom prst="rect">
            <a:avLst/>
          </a:prstGeom>
          <a:noFill/>
        </p:spPr>
        <p:txBody>
          <a:bodyPr wrap="square" rtlCol="0">
            <a:spAutoFit/>
          </a:bodyPr>
          <a:lstStyle/>
          <a:p>
            <a:pPr algn="ctr"/>
            <a:r>
              <a:rPr lang="es-CO" sz="1400" b="1" dirty="0">
                <a:latin typeface="Arial" panose="020B0604020202020204" pitchFamily="34" charset="0"/>
                <a:cs typeface="Arial" panose="020B0604020202020204" pitchFamily="34" charset="0"/>
              </a:rPr>
              <a:t>Disnea/debilidad ventilatoria</a:t>
            </a:r>
          </a:p>
        </p:txBody>
      </p:sp>
    </p:spTree>
    <p:extLst>
      <p:ext uri="{BB962C8B-B14F-4D97-AF65-F5344CB8AC3E}">
        <p14:creationId xmlns:p14="http://schemas.microsoft.com/office/powerpoint/2010/main" val="491443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F38DC68D-009C-554A-8229-D031378BB31D}"/>
              </a:ext>
            </a:extLst>
          </p:cNvPr>
          <p:cNvGraphicFramePr/>
          <p:nvPr>
            <p:extLst>
              <p:ext uri="{D42A27DB-BD31-4B8C-83A1-F6EECF244321}">
                <p14:modId xmlns:p14="http://schemas.microsoft.com/office/powerpoint/2010/main" val="1273116429"/>
              </p:ext>
            </p:extLst>
          </p:nvPr>
        </p:nvGraphicFramePr>
        <p:xfrm>
          <a:off x="1926833" y="1563433"/>
          <a:ext cx="784887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a:extLst>
              <a:ext uri="{FF2B5EF4-FFF2-40B4-BE49-F238E27FC236}">
                <a16:creationId xmlns:a16="http://schemas.microsoft.com/office/drawing/2014/main" id="{D7D86CEC-7A18-3244-8CDB-9914E97C0BCF}"/>
              </a:ext>
            </a:extLst>
          </p:cNvPr>
          <p:cNvSpPr txBox="1"/>
          <p:nvPr/>
        </p:nvSpPr>
        <p:spPr>
          <a:xfrm>
            <a:off x="-207410" y="546423"/>
            <a:ext cx="12192000" cy="584775"/>
          </a:xfrm>
          <a:prstGeom prst="rect">
            <a:avLst/>
          </a:prstGeom>
          <a:noFill/>
        </p:spPr>
        <p:txBody>
          <a:bodyPr wrap="square" rtlCol="0">
            <a:spAutoFit/>
          </a:bodyPr>
          <a:lstStyle/>
          <a:p>
            <a:pPr algn="ctr"/>
            <a:r>
              <a:rPr lang="es-ES_tradnl" sz="3200" b="1" dirty="0">
                <a:solidFill>
                  <a:srgbClr val="7030A0"/>
                </a:solidFill>
                <a:latin typeface="Arial" panose="020B0604020202020204" pitchFamily="34" charset="0"/>
                <a:cs typeface="Arial" panose="020B0604020202020204" pitchFamily="34" charset="0"/>
              </a:rPr>
              <a:t>¿Está </a:t>
            </a:r>
            <a:r>
              <a:rPr lang="es-ES_tradnl" sz="3200" b="1" dirty="0" err="1">
                <a:solidFill>
                  <a:srgbClr val="7030A0"/>
                </a:solidFill>
                <a:latin typeface="Arial" panose="020B0604020202020204" pitchFamily="34" charset="0"/>
                <a:cs typeface="Arial" panose="020B0604020202020204" pitchFamily="34" charset="0"/>
              </a:rPr>
              <a:t>sarcopénica</a:t>
            </a:r>
            <a:r>
              <a:rPr lang="es-ES_tradnl" sz="3200" b="1" dirty="0">
                <a:solidFill>
                  <a:srgbClr val="7030A0"/>
                </a:solidFill>
                <a:latin typeface="Arial" panose="020B0604020202020204" pitchFamily="34" charset="0"/>
                <a:cs typeface="Arial" panose="020B0604020202020204" pitchFamily="34" charset="0"/>
              </a:rPr>
              <a:t> esta paciente?</a:t>
            </a:r>
          </a:p>
        </p:txBody>
      </p:sp>
      <p:sp>
        <p:nvSpPr>
          <p:cNvPr id="6" name="CuadroTexto 5">
            <a:extLst>
              <a:ext uri="{FF2B5EF4-FFF2-40B4-BE49-F238E27FC236}">
                <a16:creationId xmlns:a16="http://schemas.microsoft.com/office/drawing/2014/main" id="{10485862-2ABA-D74C-97ED-DF87C7810995}"/>
              </a:ext>
            </a:extLst>
          </p:cNvPr>
          <p:cNvSpPr txBox="1"/>
          <p:nvPr/>
        </p:nvSpPr>
        <p:spPr>
          <a:xfrm>
            <a:off x="1700132" y="5929041"/>
            <a:ext cx="8302273" cy="246221"/>
          </a:xfrm>
          <a:prstGeom prst="rect">
            <a:avLst/>
          </a:prstGeom>
          <a:solidFill>
            <a:schemeClr val="bg1"/>
          </a:solidFill>
        </p:spPr>
        <p:txBody>
          <a:bodyPr wrap="none" rtlCol="0">
            <a:spAutoFit/>
          </a:bodyPr>
          <a:lstStyle/>
          <a:p>
            <a:pPr algn="ctr"/>
            <a:r>
              <a:rPr lang="es-ES_tradnl" sz="1000" dirty="0" err="1">
                <a:latin typeface="Arial" panose="020B0604020202020204" pitchFamily="34" charset="0"/>
                <a:cs typeface="Arial" panose="020B0604020202020204" pitchFamily="34" charset="0"/>
              </a:rPr>
              <a:t>Slinde</a:t>
            </a:r>
            <a:r>
              <a:rPr lang="es-ES_tradnl" sz="1000" dirty="0">
                <a:latin typeface="Arial" panose="020B0604020202020204" pitchFamily="34" charset="0"/>
                <a:cs typeface="Arial" panose="020B0604020202020204" pitchFamily="34" charset="0"/>
              </a:rPr>
              <a:t> et al. </a:t>
            </a:r>
            <a:r>
              <a:rPr lang="es-ES_tradnl" sz="1000" dirty="0" err="1">
                <a:latin typeface="Arial" panose="020B0604020202020204" pitchFamily="34" charset="0"/>
                <a:cs typeface="Arial" panose="020B0604020202020204" pitchFamily="34" charset="0"/>
              </a:rPr>
              <a:t>Energy</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Expediture</a:t>
            </a:r>
            <a:r>
              <a:rPr lang="es-ES_tradnl" sz="1000" dirty="0">
                <a:latin typeface="Arial" panose="020B0604020202020204" pitchFamily="34" charset="0"/>
                <a:cs typeface="Arial" panose="020B0604020202020204" pitchFamily="34" charset="0"/>
              </a:rPr>
              <a:t> in </a:t>
            </a:r>
            <a:r>
              <a:rPr lang="es-ES_tradnl" sz="1000" dirty="0" err="1">
                <a:latin typeface="Arial" panose="020B0604020202020204" pitchFamily="34" charset="0"/>
                <a:cs typeface="Arial" panose="020B0604020202020204" pitchFamily="34" charset="0"/>
              </a:rPr>
              <a:t>Chronic</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Obstructive</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Pulmonary</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Disease</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Evaluation</a:t>
            </a:r>
            <a:r>
              <a:rPr lang="es-ES_tradnl" sz="1000" dirty="0">
                <a:latin typeface="Arial" panose="020B0604020202020204" pitchFamily="34" charset="0"/>
                <a:cs typeface="Arial" panose="020B0604020202020204" pitchFamily="34" charset="0"/>
              </a:rPr>
              <a:t> of simple </a:t>
            </a:r>
            <a:r>
              <a:rPr lang="es-ES_tradnl" sz="1000" dirty="0" err="1">
                <a:latin typeface="Arial" panose="020B0604020202020204" pitchFamily="34" charset="0"/>
                <a:cs typeface="Arial" panose="020B0604020202020204" pitchFamily="34" charset="0"/>
              </a:rPr>
              <a:t>measures</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Eur</a:t>
            </a:r>
            <a:r>
              <a:rPr lang="es-ES_tradnl" sz="1000" dirty="0">
                <a:latin typeface="Arial" panose="020B0604020202020204" pitchFamily="34" charset="0"/>
                <a:cs typeface="Arial" panose="020B0604020202020204" pitchFamily="34" charset="0"/>
              </a:rPr>
              <a:t> J </a:t>
            </a:r>
            <a:r>
              <a:rPr lang="es-ES_tradnl" sz="1000" dirty="0" err="1">
                <a:latin typeface="Arial" panose="020B0604020202020204" pitchFamily="34" charset="0"/>
                <a:cs typeface="Arial" panose="020B0604020202020204" pitchFamily="34" charset="0"/>
              </a:rPr>
              <a:t>Clin</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Nutr</a:t>
            </a:r>
            <a:r>
              <a:rPr lang="es-ES_tradnl" sz="1000" dirty="0">
                <a:latin typeface="Arial" panose="020B0604020202020204" pitchFamily="34" charset="0"/>
                <a:cs typeface="Arial" panose="020B0604020202020204" pitchFamily="34" charset="0"/>
              </a:rPr>
              <a:t> 2011, 65(12) 1309-13</a:t>
            </a:r>
          </a:p>
        </p:txBody>
      </p:sp>
    </p:spTree>
    <p:extLst>
      <p:ext uri="{BB962C8B-B14F-4D97-AF65-F5344CB8AC3E}">
        <p14:creationId xmlns:p14="http://schemas.microsoft.com/office/powerpoint/2010/main" val="42651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6CDBD393-FF22-4048-98A7-0547C145365E}"/>
              </a:ext>
            </a:extLst>
          </p:cNvPr>
          <p:cNvSpPr txBox="1">
            <a:spLocks/>
          </p:cNvSpPr>
          <p:nvPr/>
        </p:nvSpPr>
        <p:spPr>
          <a:xfrm>
            <a:off x="2353999" y="146105"/>
            <a:ext cx="7484001" cy="903660"/>
          </a:xfrm>
          <a:prstGeom prst="rect">
            <a:avLst/>
          </a:prstGeom>
        </p:spPr>
        <p:txBody>
          <a:bodyPr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 sz="2800" b="1" dirty="0">
                <a:solidFill>
                  <a:srgbClr val="7030A0"/>
                </a:solidFill>
                <a:latin typeface="Arial" panose="020B0604020202020204" pitchFamily="34" charset="0"/>
                <a:ea typeface="Nexa Bold" charset="0"/>
                <a:cs typeface="Arial" panose="020B0604020202020204" pitchFamily="34" charset="0"/>
              </a:rPr>
              <a:t>Causas de sarcopenia por envejecimiento y enfermedad crónica</a:t>
            </a:r>
          </a:p>
        </p:txBody>
      </p:sp>
      <p:sp>
        <p:nvSpPr>
          <p:cNvPr id="5" name="Elipse 4">
            <a:extLst>
              <a:ext uri="{FF2B5EF4-FFF2-40B4-BE49-F238E27FC236}">
                <a16:creationId xmlns:a16="http://schemas.microsoft.com/office/drawing/2014/main" id="{20D57683-8A7A-9B45-85C0-05E707196F07}"/>
              </a:ext>
            </a:extLst>
          </p:cNvPr>
          <p:cNvSpPr/>
          <p:nvPr/>
        </p:nvSpPr>
        <p:spPr>
          <a:xfrm>
            <a:off x="4542226" y="2753889"/>
            <a:ext cx="2471446" cy="1569452"/>
          </a:xfrm>
          <a:prstGeom prst="ellipse">
            <a:avLst/>
          </a:prstGeom>
          <a:solidFill>
            <a:srgbClr val="7030A0">
              <a:alpha val="37000"/>
            </a:srgbClr>
          </a:solidFill>
          <a:ln>
            <a:solidFill>
              <a:srgbClr val="FFFFFF"/>
            </a:solidFill>
          </a:ln>
          <a:effectLst>
            <a:outerShdw blurRad="50800" dist="38100" dir="16200000" rotWithShape="0">
              <a:prstClr val="black">
                <a:alpha val="40000"/>
              </a:prstClr>
            </a:outerShdw>
          </a:effectLst>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rtlCol="0" anchor="ctr"/>
          <a:lstStyle/>
          <a:p>
            <a:pPr algn="ctr"/>
            <a:r>
              <a:rPr lang="es-ES" b="1" dirty="0">
                <a:solidFill>
                  <a:schemeClr val="tx1"/>
                </a:solidFill>
                <a:latin typeface="Arial" panose="020B0604020202020204" pitchFamily="34" charset="0"/>
                <a:cs typeface="Arial" panose="020B0604020202020204" pitchFamily="34" charset="0"/>
              </a:rPr>
              <a:t>SARCOPENIA</a:t>
            </a:r>
          </a:p>
        </p:txBody>
      </p:sp>
      <p:sp>
        <p:nvSpPr>
          <p:cNvPr id="6" name="Rectángulo redondeado 5">
            <a:extLst>
              <a:ext uri="{FF2B5EF4-FFF2-40B4-BE49-F238E27FC236}">
                <a16:creationId xmlns:a16="http://schemas.microsoft.com/office/drawing/2014/main" id="{53A6B2D6-3B46-214C-A6AA-B9824ADDE50B}"/>
              </a:ext>
            </a:extLst>
          </p:cNvPr>
          <p:cNvSpPr/>
          <p:nvPr/>
        </p:nvSpPr>
        <p:spPr>
          <a:xfrm>
            <a:off x="2039381" y="1332809"/>
            <a:ext cx="2593474" cy="1266309"/>
          </a:xfrm>
          <a:prstGeom prst="roundRect">
            <a:avLst/>
          </a:prstGeom>
          <a:solidFill>
            <a:srgbClr val="FFFFFF"/>
          </a:solidFill>
          <a:ln>
            <a:noFill/>
          </a:ln>
          <a:effectLst>
            <a:glow rad="139700">
              <a:srgbClr val="7030A0">
                <a:alpha val="40000"/>
              </a:srgbClr>
            </a:glow>
            <a:innerShdw blurRad="114300">
              <a:schemeClr val="accent5">
                <a:lumMod val="75000"/>
              </a:schemeClr>
            </a:inn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b="1" dirty="0">
                <a:solidFill>
                  <a:schemeClr val="tx1"/>
                </a:solidFill>
                <a:latin typeface="Arial" panose="020B0604020202020204" pitchFamily="34" charset="0"/>
                <a:cs typeface="Arial" panose="020B0604020202020204" pitchFamily="34" charset="0"/>
              </a:rPr>
              <a:t>INFLAMACION</a:t>
            </a:r>
          </a:p>
          <a:p>
            <a:pPr algn="ctr"/>
            <a:r>
              <a:rPr lang="es-ES" sz="1600" dirty="0">
                <a:solidFill>
                  <a:schemeClr val="tx1"/>
                </a:solidFill>
                <a:latin typeface="Arial" panose="020B0604020202020204" pitchFamily="34" charset="0"/>
                <a:cs typeface="Arial" panose="020B0604020202020204" pitchFamily="34" charset="0"/>
              </a:rPr>
              <a:t>Citoquinas, estrés oxidativo</a:t>
            </a:r>
          </a:p>
          <a:p>
            <a:pPr algn="ctr"/>
            <a:r>
              <a:rPr lang="es-ES" sz="1600" dirty="0">
                <a:solidFill>
                  <a:schemeClr val="tx1"/>
                </a:solidFill>
                <a:latin typeface="Arial" panose="020B0604020202020204" pitchFamily="34" charset="0"/>
                <a:cs typeface="Arial" panose="020B0604020202020204" pitchFamily="34" charset="0"/>
              </a:rPr>
              <a:t>Hipoxemia, acidosis</a:t>
            </a:r>
          </a:p>
          <a:p>
            <a:pPr algn="ctr"/>
            <a:r>
              <a:rPr lang="es-ES" sz="1600" dirty="0">
                <a:solidFill>
                  <a:schemeClr val="tx1"/>
                </a:solidFill>
                <a:latin typeface="Arial" panose="020B0604020202020204" pitchFamily="34" charset="0"/>
                <a:cs typeface="Arial" panose="020B0604020202020204" pitchFamily="34" charset="0"/>
              </a:rPr>
              <a:t>Factores tumorales</a:t>
            </a:r>
          </a:p>
        </p:txBody>
      </p:sp>
      <p:sp>
        <p:nvSpPr>
          <p:cNvPr id="7" name="Rectángulo redondeado 6">
            <a:extLst>
              <a:ext uri="{FF2B5EF4-FFF2-40B4-BE49-F238E27FC236}">
                <a16:creationId xmlns:a16="http://schemas.microsoft.com/office/drawing/2014/main" id="{BEF38572-432E-C64F-8F3B-983B5B101C3B}"/>
              </a:ext>
            </a:extLst>
          </p:cNvPr>
          <p:cNvSpPr/>
          <p:nvPr/>
        </p:nvSpPr>
        <p:spPr>
          <a:xfrm>
            <a:off x="1360542" y="3029987"/>
            <a:ext cx="2593474" cy="1017176"/>
          </a:xfrm>
          <a:prstGeom prst="roundRect">
            <a:avLst/>
          </a:prstGeom>
          <a:solidFill>
            <a:srgbClr val="FFFFFF"/>
          </a:solidFill>
          <a:ln>
            <a:noFill/>
          </a:ln>
          <a:effectLst>
            <a:glow rad="139700">
              <a:srgbClr val="7030A0">
                <a:alpha val="40000"/>
              </a:srgbClr>
            </a:glow>
            <a:innerShdw blurRad="114300">
              <a:schemeClr val="accent5">
                <a:lumMod val="75000"/>
              </a:schemeClr>
            </a:inn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b="1" dirty="0">
                <a:solidFill>
                  <a:schemeClr val="tx1"/>
                </a:solidFill>
                <a:latin typeface="Arial" panose="020B0604020202020204" pitchFamily="34" charset="0"/>
                <a:cs typeface="Arial" panose="020B0604020202020204" pitchFamily="34" charset="0"/>
              </a:rPr>
              <a:t>INACTIVIDAD</a:t>
            </a:r>
          </a:p>
          <a:p>
            <a:pPr algn="ctr"/>
            <a:r>
              <a:rPr lang="es-ES" sz="1600" dirty="0">
                <a:solidFill>
                  <a:schemeClr val="tx1"/>
                </a:solidFill>
                <a:latin typeface="Arial" panose="020B0604020202020204" pitchFamily="34" charset="0"/>
                <a:cs typeface="Arial" panose="020B0604020202020204" pitchFamily="34" charset="0"/>
              </a:rPr>
              <a:t>Reposo en cama</a:t>
            </a:r>
          </a:p>
          <a:p>
            <a:pPr algn="ctr"/>
            <a:r>
              <a:rPr lang="es-ES" sz="1600" dirty="0">
                <a:solidFill>
                  <a:schemeClr val="tx1"/>
                </a:solidFill>
                <a:latin typeface="Arial" panose="020B0604020202020204" pitchFamily="34" charset="0"/>
                <a:cs typeface="Arial" panose="020B0604020202020204" pitchFamily="34" charset="0"/>
              </a:rPr>
              <a:t>Inmovilismo</a:t>
            </a:r>
          </a:p>
        </p:txBody>
      </p:sp>
      <p:sp>
        <p:nvSpPr>
          <p:cNvPr id="8" name="Rectángulo redondeado 7">
            <a:extLst>
              <a:ext uri="{FF2B5EF4-FFF2-40B4-BE49-F238E27FC236}">
                <a16:creationId xmlns:a16="http://schemas.microsoft.com/office/drawing/2014/main" id="{5E2A7D26-9BA2-5B41-BBE1-D737DC4F5AE7}"/>
              </a:ext>
            </a:extLst>
          </p:cNvPr>
          <p:cNvSpPr/>
          <p:nvPr/>
        </p:nvSpPr>
        <p:spPr>
          <a:xfrm>
            <a:off x="1135995" y="4440630"/>
            <a:ext cx="3406232" cy="1710373"/>
          </a:xfrm>
          <a:prstGeom prst="roundRect">
            <a:avLst/>
          </a:prstGeom>
          <a:solidFill>
            <a:srgbClr val="FFFFFF"/>
          </a:solidFill>
          <a:ln>
            <a:noFill/>
          </a:ln>
          <a:effectLst>
            <a:glow rad="139700">
              <a:srgbClr val="7030A0">
                <a:alpha val="40000"/>
              </a:srgbClr>
            </a:glow>
            <a:innerShdw blurRad="114300">
              <a:schemeClr val="accent5">
                <a:lumMod val="75000"/>
              </a:schemeClr>
            </a:inn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b="1" dirty="0">
                <a:solidFill>
                  <a:schemeClr val="tx1"/>
                </a:solidFill>
                <a:latin typeface="Arial" panose="020B0604020202020204" pitchFamily="34" charset="0"/>
                <a:cs typeface="Arial" panose="020B0604020202020204" pitchFamily="34" charset="0"/>
              </a:rPr>
              <a:t>ANOREXIA – BAJA INGESTA</a:t>
            </a:r>
            <a:endParaRPr lang="es-ES" sz="1600" dirty="0">
              <a:solidFill>
                <a:schemeClr val="tx1"/>
              </a:solidFill>
              <a:latin typeface="Arial" panose="020B0604020202020204" pitchFamily="34" charset="0"/>
              <a:cs typeface="Arial" panose="020B0604020202020204" pitchFamily="34" charset="0"/>
            </a:endParaRPr>
          </a:p>
          <a:p>
            <a:pPr algn="ctr"/>
            <a:r>
              <a:rPr lang="es-ES" sz="1600" dirty="0">
                <a:solidFill>
                  <a:schemeClr val="tx1"/>
                </a:solidFill>
                <a:latin typeface="Arial" panose="020B0604020202020204" pitchFamily="34" charset="0"/>
                <a:cs typeface="Arial" panose="020B0604020202020204" pitchFamily="34" charset="0"/>
              </a:rPr>
              <a:t>Factores sociales, culturales</a:t>
            </a:r>
          </a:p>
          <a:p>
            <a:pPr algn="ctr"/>
            <a:r>
              <a:rPr lang="es-ES" sz="1600" dirty="0">
                <a:solidFill>
                  <a:schemeClr val="tx1"/>
                </a:solidFill>
                <a:latin typeface="Arial" panose="020B0604020202020204" pitchFamily="34" charset="0"/>
                <a:cs typeface="Arial" panose="020B0604020202020204" pitchFamily="34" charset="0"/>
              </a:rPr>
              <a:t>Envejecimiento</a:t>
            </a:r>
          </a:p>
          <a:p>
            <a:pPr algn="ctr"/>
            <a:r>
              <a:rPr lang="es-ES" sz="1600" dirty="0">
                <a:solidFill>
                  <a:schemeClr val="tx1"/>
                </a:solidFill>
                <a:latin typeface="Arial" panose="020B0604020202020204" pitchFamily="34" charset="0"/>
                <a:cs typeface="Arial" panose="020B0604020202020204" pitchFamily="34" charset="0"/>
              </a:rPr>
              <a:t>Patología, polifarmacia</a:t>
            </a:r>
          </a:p>
          <a:p>
            <a:pPr algn="ctr"/>
            <a:r>
              <a:rPr lang="es-ES" sz="1600" dirty="0">
                <a:solidFill>
                  <a:schemeClr val="tx1"/>
                </a:solidFill>
                <a:latin typeface="Arial" panose="020B0604020202020204" pitchFamily="34" charset="0"/>
                <a:cs typeface="Arial" panose="020B0604020202020204" pitchFamily="34" charset="0"/>
              </a:rPr>
              <a:t>Ingesta proteica</a:t>
            </a:r>
          </a:p>
          <a:p>
            <a:pPr algn="ctr"/>
            <a:r>
              <a:rPr lang="es-ES" sz="1600" dirty="0">
                <a:solidFill>
                  <a:schemeClr val="tx1"/>
                </a:solidFill>
                <a:latin typeface="Arial" panose="020B0604020202020204" pitchFamily="34" charset="0"/>
                <a:cs typeface="Arial" panose="020B0604020202020204" pitchFamily="34" charset="0"/>
              </a:rPr>
              <a:t>Metabolismo basal</a:t>
            </a:r>
          </a:p>
        </p:txBody>
      </p:sp>
      <p:sp>
        <p:nvSpPr>
          <p:cNvPr id="9" name="Rectángulo redondeado 8">
            <a:extLst>
              <a:ext uri="{FF2B5EF4-FFF2-40B4-BE49-F238E27FC236}">
                <a16:creationId xmlns:a16="http://schemas.microsoft.com/office/drawing/2014/main" id="{DF6275DD-286C-DE46-807E-B5BEE9D79B23}"/>
              </a:ext>
            </a:extLst>
          </p:cNvPr>
          <p:cNvSpPr/>
          <p:nvPr/>
        </p:nvSpPr>
        <p:spPr>
          <a:xfrm>
            <a:off x="6885618" y="1216634"/>
            <a:ext cx="2900949" cy="1529854"/>
          </a:xfrm>
          <a:prstGeom prst="roundRect">
            <a:avLst/>
          </a:prstGeom>
          <a:solidFill>
            <a:srgbClr val="FFFFFF"/>
          </a:solidFill>
          <a:ln>
            <a:noFill/>
          </a:ln>
          <a:effectLst>
            <a:glow rad="139700">
              <a:srgbClr val="7030A0">
                <a:alpha val="40000"/>
              </a:srgbClr>
            </a:glow>
            <a:innerShdw blurRad="114300">
              <a:schemeClr val="accent5">
                <a:lumMod val="75000"/>
              </a:schemeClr>
            </a:inn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b="1" dirty="0">
                <a:solidFill>
                  <a:schemeClr val="tx1"/>
                </a:solidFill>
                <a:latin typeface="Arial" panose="020B0604020202020204" pitchFamily="34" charset="0"/>
                <a:cs typeface="Arial" panose="020B0604020202020204" pitchFamily="34" charset="0"/>
              </a:rPr>
              <a:t>ENVEJECIMIENTO</a:t>
            </a:r>
          </a:p>
          <a:p>
            <a:pPr algn="ctr"/>
            <a:r>
              <a:rPr lang="es-ES" sz="1600" dirty="0">
                <a:solidFill>
                  <a:schemeClr val="tx1"/>
                </a:solidFill>
                <a:latin typeface="Arial" panose="020B0604020202020204" pitchFamily="34" charset="0"/>
                <a:cs typeface="Arial" panose="020B0604020202020204" pitchFamily="34" charset="0"/>
              </a:rPr>
              <a:t>Hormonas sexuales</a:t>
            </a:r>
          </a:p>
          <a:p>
            <a:pPr algn="ctr"/>
            <a:r>
              <a:rPr lang="es-ES" sz="1600" dirty="0">
                <a:solidFill>
                  <a:schemeClr val="tx1"/>
                </a:solidFill>
                <a:latin typeface="Arial" panose="020B0604020202020204" pitchFamily="34" charset="0"/>
                <a:cs typeface="Arial" panose="020B0604020202020204" pitchFamily="34" charset="0"/>
              </a:rPr>
              <a:t>Apoptosis, disfunción </a:t>
            </a:r>
          </a:p>
          <a:p>
            <a:pPr algn="ctr"/>
            <a:r>
              <a:rPr lang="es-ES" sz="1600" dirty="0">
                <a:solidFill>
                  <a:schemeClr val="tx1"/>
                </a:solidFill>
                <a:latin typeface="Arial" panose="020B0604020202020204" pitchFamily="34" charset="0"/>
                <a:cs typeface="Arial" panose="020B0604020202020204" pitchFamily="34" charset="0"/>
              </a:rPr>
              <a:t>mitocondrial</a:t>
            </a:r>
          </a:p>
          <a:p>
            <a:pPr algn="ctr"/>
            <a:r>
              <a:rPr lang="es-ES" sz="1600" dirty="0">
                <a:solidFill>
                  <a:schemeClr val="tx1"/>
                </a:solidFill>
                <a:latin typeface="Arial" panose="020B0604020202020204" pitchFamily="34" charset="0"/>
                <a:ea typeface="Wingdings"/>
                <a:cs typeface="Arial" panose="020B0604020202020204" pitchFamily="34" charset="0"/>
                <a:sym typeface="Wingdings"/>
              </a:rPr>
              <a:t>capacidad anti oxidativa</a:t>
            </a:r>
            <a:endParaRPr lang="es-ES" sz="1600" dirty="0">
              <a:solidFill>
                <a:schemeClr val="tx1"/>
              </a:solidFill>
              <a:latin typeface="Arial" panose="020B0604020202020204" pitchFamily="34" charset="0"/>
              <a:cs typeface="Arial" panose="020B0604020202020204" pitchFamily="34" charset="0"/>
            </a:endParaRPr>
          </a:p>
          <a:p>
            <a:endParaRPr lang="es-ES" sz="1600" dirty="0">
              <a:solidFill>
                <a:schemeClr val="tx1"/>
              </a:solidFill>
              <a:latin typeface="Arial" panose="020B0604020202020204" pitchFamily="34" charset="0"/>
              <a:cs typeface="Arial" panose="020B0604020202020204" pitchFamily="34" charset="0"/>
            </a:endParaRPr>
          </a:p>
        </p:txBody>
      </p:sp>
      <p:sp>
        <p:nvSpPr>
          <p:cNvPr id="10" name="Rectángulo redondeado 9">
            <a:extLst>
              <a:ext uri="{FF2B5EF4-FFF2-40B4-BE49-F238E27FC236}">
                <a16:creationId xmlns:a16="http://schemas.microsoft.com/office/drawing/2014/main" id="{FF66E6DE-D59B-5743-9CB1-F2139C26FA9D}"/>
              </a:ext>
            </a:extLst>
          </p:cNvPr>
          <p:cNvSpPr/>
          <p:nvPr/>
        </p:nvSpPr>
        <p:spPr>
          <a:xfrm>
            <a:off x="6096000" y="4719948"/>
            <a:ext cx="2900949" cy="1297243"/>
          </a:xfrm>
          <a:prstGeom prst="roundRect">
            <a:avLst/>
          </a:prstGeom>
          <a:solidFill>
            <a:srgbClr val="FFFFFF"/>
          </a:solidFill>
          <a:ln>
            <a:noFill/>
          </a:ln>
          <a:effectLst>
            <a:glow rad="139700">
              <a:srgbClr val="7030A0">
                <a:alpha val="40000"/>
              </a:srgbClr>
            </a:glow>
            <a:innerShdw blurRad="114300">
              <a:schemeClr val="accent5">
                <a:lumMod val="75000"/>
              </a:schemeClr>
            </a:inn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b="1" dirty="0">
                <a:solidFill>
                  <a:schemeClr val="tx1"/>
                </a:solidFill>
                <a:latin typeface="Arial" panose="020B0604020202020204" pitchFamily="34" charset="0"/>
                <a:cs typeface="Arial" panose="020B0604020202020204" pitchFamily="34" charset="0"/>
              </a:rPr>
              <a:t>FACTORES ENDOCRINOS</a:t>
            </a:r>
          </a:p>
          <a:p>
            <a:pPr algn="ctr"/>
            <a:r>
              <a:rPr lang="es-ES" sz="1600" dirty="0">
                <a:solidFill>
                  <a:schemeClr val="tx1"/>
                </a:solidFill>
                <a:latin typeface="Arial" panose="020B0604020202020204" pitchFamily="34" charset="0"/>
                <a:cs typeface="Arial" panose="020B0604020202020204" pitchFamily="34" charset="0"/>
              </a:rPr>
              <a:t>Hormona de crecimiento </a:t>
            </a:r>
          </a:p>
          <a:p>
            <a:pPr algn="ctr"/>
            <a:r>
              <a:rPr lang="es-ES" sz="1600" dirty="0">
                <a:solidFill>
                  <a:schemeClr val="tx1"/>
                </a:solidFill>
                <a:latin typeface="Arial" panose="020B0604020202020204" pitchFamily="34" charset="0"/>
                <a:cs typeface="Arial" panose="020B0604020202020204" pitchFamily="34" charset="0"/>
              </a:rPr>
              <a:t>IGF-1, Vitamina D</a:t>
            </a:r>
          </a:p>
          <a:p>
            <a:pPr algn="ctr"/>
            <a:r>
              <a:rPr lang="es-ES" sz="1600" dirty="0">
                <a:solidFill>
                  <a:schemeClr val="tx1"/>
                </a:solidFill>
                <a:latin typeface="Arial" panose="020B0604020202020204" pitchFamily="34" charset="0"/>
                <a:cs typeface="Arial" panose="020B0604020202020204" pitchFamily="34" charset="0"/>
              </a:rPr>
              <a:t>Resistencia a la insulina</a:t>
            </a:r>
          </a:p>
        </p:txBody>
      </p:sp>
      <p:sp>
        <p:nvSpPr>
          <p:cNvPr id="11" name="Rectángulo redondeado 10">
            <a:extLst>
              <a:ext uri="{FF2B5EF4-FFF2-40B4-BE49-F238E27FC236}">
                <a16:creationId xmlns:a16="http://schemas.microsoft.com/office/drawing/2014/main" id="{7E949D3F-67E5-B449-8E44-FC7C4B75E37E}"/>
              </a:ext>
            </a:extLst>
          </p:cNvPr>
          <p:cNvSpPr/>
          <p:nvPr/>
        </p:nvSpPr>
        <p:spPr>
          <a:xfrm>
            <a:off x="7380559" y="3096537"/>
            <a:ext cx="2795488" cy="1297243"/>
          </a:xfrm>
          <a:prstGeom prst="roundRect">
            <a:avLst/>
          </a:prstGeom>
          <a:solidFill>
            <a:srgbClr val="FFFFFF"/>
          </a:solidFill>
          <a:ln>
            <a:noFill/>
          </a:ln>
          <a:effectLst>
            <a:glow rad="139700">
              <a:srgbClr val="7030A0">
                <a:alpha val="40000"/>
              </a:srgbClr>
            </a:glow>
            <a:innerShdw blurRad="114300">
              <a:schemeClr val="accent5">
                <a:lumMod val="75000"/>
              </a:schemeClr>
            </a:inn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b="1" dirty="0">
                <a:solidFill>
                  <a:schemeClr val="tx1"/>
                </a:solidFill>
                <a:latin typeface="Arial" panose="020B0604020202020204" pitchFamily="34" charset="0"/>
                <a:cs typeface="Arial" panose="020B0604020202020204" pitchFamily="34" charset="0"/>
              </a:rPr>
              <a:t>NEURODEGENERACION</a:t>
            </a:r>
          </a:p>
          <a:p>
            <a:pPr algn="ctr"/>
            <a:r>
              <a:rPr lang="es-ES" sz="1600" dirty="0">
                <a:solidFill>
                  <a:schemeClr val="tx1"/>
                </a:solidFill>
                <a:latin typeface="Arial" panose="020B0604020202020204" pitchFamily="34" charset="0"/>
                <a:cs typeface="Arial" panose="020B0604020202020204" pitchFamily="34" charset="0"/>
              </a:rPr>
              <a:t>Vascular</a:t>
            </a:r>
          </a:p>
          <a:p>
            <a:pPr algn="ctr"/>
            <a:r>
              <a:rPr lang="es-ES" sz="1600" dirty="0">
                <a:solidFill>
                  <a:schemeClr val="tx1"/>
                </a:solidFill>
                <a:latin typeface="Arial" panose="020B0604020202020204" pitchFamily="34" charset="0"/>
                <a:cs typeface="Arial" panose="020B0604020202020204" pitchFamily="34" charset="0"/>
              </a:rPr>
              <a:t>Pérdida motoneuronas</a:t>
            </a:r>
          </a:p>
          <a:p>
            <a:pPr algn="ctr"/>
            <a:r>
              <a:rPr lang="es-ES" sz="1600" dirty="0" err="1">
                <a:solidFill>
                  <a:schemeClr val="tx1"/>
                </a:solidFill>
                <a:latin typeface="Arial" panose="020B0604020202020204" pitchFamily="34" charset="0"/>
                <a:cs typeface="Arial" panose="020B0604020202020204" pitchFamily="34" charset="0"/>
              </a:rPr>
              <a:t>Desmielinización</a:t>
            </a:r>
            <a:endParaRPr lang="es-ES" sz="1600" dirty="0">
              <a:solidFill>
                <a:schemeClr val="tx1"/>
              </a:solidFill>
              <a:latin typeface="Arial" panose="020B0604020202020204" pitchFamily="34" charset="0"/>
              <a:cs typeface="Arial" panose="020B0604020202020204" pitchFamily="34" charset="0"/>
            </a:endParaRPr>
          </a:p>
        </p:txBody>
      </p:sp>
      <p:cxnSp>
        <p:nvCxnSpPr>
          <p:cNvPr id="12" name="Conector recto de flecha 11">
            <a:extLst>
              <a:ext uri="{FF2B5EF4-FFF2-40B4-BE49-F238E27FC236}">
                <a16:creationId xmlns:a16="http://schemas.microsoft.com/office/drawing/2014/main" id="{BCB1A32D-F9A5-4E40-9EF5-9F2C811580F1}"/>
              </a:ext>
            </a:extLst>
          </p:cNvPr>
          <p:cNvCxnSpPr>
            <a:cxnSpLocks/>
          </p:cNvCxnSpPr>
          <p:nvPr/>
        </p:nvCxnSpPr>
        <p:spPr>
          <a:xfrm>
            <a:off x="4579573" y="2527699"/>
            <a:ext cx="327519" cy="35268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3" name="Conector recto de flecha 12">
            <a:extLst>
              <a:ext uri="{FF2B5EF4-FFF2-40B4-BE49-F238E27FC236}">
                <a16:creationId xmlns:a16="http://schemas.microsoft.com/office/drawing/2014/main" id="{09108E64-6D0D-B84D-AB6B-5E4F3DEB9FC4}"/>
              </a:ext>
            </a:extLst>
          </p:cNvPr>
          <p:cNvCxnSpPr>
            <a:cxnSpLocks/>
          </p:cNvCxnSpPr>
          <p:nvPr/>
        </p:nvCxnSpPr>
        <p:spPr>
          <a:xfrm flipH="1">
            <a:off x="6520752" y="2665772"/>
            <a:ext cx="364866" cy="22180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4" name="Conector recto de flecha 13">
            <a:extLst>
              <a:ext uri="{FF2B5EF4-FFF2-40B4-BE49-F238E27FC236}">
                <a16:creationId xmlns:a16="http://schemas.microsoft.com/office/drawing/2014/main" id="{4D1F7E8A-233D-0F40-9439-2EF7FE1058E2}"/>
              </a:ext>
            </a:extLst>
          </p:cNvPr>
          <p:cNvCxnSpPr>
            <a:cxnSpLocks/>
          </p:cNvCxnSpPr>
          <p:nvPr/>
        </p:nvCxnSpPr>
        <p:spPr>
          <a:xfrm>
            <a:off x="4007489" y="3531851"/>
            <a:ext cx="481264"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5" name="Conector recto de flecha 14">
            <a:extLst>
              <a:ext uri="{FF2B5EF4-FFF2-40B4-BE49-F238E27FC236}">
                <a16:creationId xmlns:a16="http://schemas.microsoft.com/office/drawing/2014/main" id="{8051ADBB-D63E-7C40-BD77-4DB3C556090B}"/>
              </a:ext>
            </a:extLst>
          </p:cNvPr>
          <p:cNvCxnSpPr>
            <a:cxnSpLocks/>
          </p:cNvCxnSpPr>
          <p:nvPr/>
        </p:nvCxnSpPr>
        <p:spPr>
          <a:xfrm flipV="1">
            <a:off x="4488753" y="4165331"/>
            <a:ext cx="367631" cy="29653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6" name="Conector recto de flecha 15">
            <a:extLst>
              <a:ext uri="{FF2B5EF4-FFF2-40B4-BE49-F238E27FC236}">
                <a16:creationId xmlns:a16="http://schemas.microsoft.com/office/drawing/2014/main" id="{1DC98918-8E56-184C-8EBF-3C375C8AFA70}"/>
              </a:ext>
            </a:extLst>
          </p:cNvPr>
          <p:cNvCxnSpPr>
            <a:cxnSpLocks/>
            <a:stCxn id="11" idx="1"/>
          </p:cNvCxnSpPr>
          <p:nvPr/>
        </p:nvCxnSpPr>
        <p:spPr>
          <a:xfrm flipH="1" flipV="1">
            <a:off x="7030847" y="3687423"/>
            <a:ext cx="349712" cy="5773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7" name="Conector recto de flecha 16">
            <a:extLst>
              <a:ext uri="{FF2B5EF4-FFF2-40B4-BE49-F238E27FC236}">
                <a16:creationId xmlns:a16="http://schemas.microsoft.com/office/drawing/2014/main" id="{CBA3C321-4357-1E4D-B864-AC901A02E1DB}"/>
              </a:ext>
            </a:extLst>
          </p:cNvPr>
          <p:cNvCxnSpPr>
            <a:cxnSpLocks/>
          </p:cNvCxnSpPr>
          <p:nvPr/>
        </p:nvCxnSpPr>
        <p:spPr>
          <a:xfrm flipH="1" flipV="1">
            <a:off x="6306858" y="4323343"/>
            <a:ext cx="759544" cy="35599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8" name="Rectángulo 5">
            <a:extLst>
              <a:ext uri="{FF2B5EF4-FFF2-40B4-BE49-F238E27FC236}">
                <a16:creationId xmlns:a16="http://schemas.microsoft.com/office/drawing/2014/main" id="{0D0FAEA3-7622-E344-B45E-B943DD39056B}"/>
              </a:ext>
            </a:extLst>
          </p:cNvPr>
          <p:cNvSpPr>
            <a:spLocks noChangeArrowheads="1"/>
          </p:cNvSpPr>
          <p:nvPr/>
        </p:nvSpPr>
        <p:spPr bwMode="auto">
          <a:xfrm>
            <a:off x="183386" y="6147087"/>
            <a:ext cx="11825225" cy="246221"/>
          </a:xfrm>
          <a:prstGeom prst="rect">
            <a:avLst/>
          </a:prstGeom>
          <a:noFill/>
          <a:ln>
            <a:noFill/>
          </a:ln>
        </p:spPr>
        <p:txBody>
          <a:bodyPr wrap="square">
            <a:spAutoFit/>
          </a:bodyPr>
          <a:lstStyle/>
          <a:p>
            <a:pPr algn="ctr" eaLnBrk="1" hangingPunct="1"/>
            <a:r>
              <a:rPr lang="es-ES_tradnl" sz="1000" dirty="0">
                <a:latin typeface="Arial" panose="020B0604020202020204" pitchFamily="34" charset="0"/>
                <a:ea typeface="MS Mincho" charset="0"/>
                <a:cs typeface="Arial" panose="020B0604020202020204" pitchFamily="34" charset="0"/>
              </a:rPr>
              <a:t>Adaptado de:  </a:t>
            </a:r>
            <a:r>
              <a:rPr lang="es-ES" sz="1000" dirty="0" err="1">
                <a:latin typeface="Arial" panose="020B0604020202020204" pitchFamily="34" charset="0"/>
                <a:ea typeface="MS Mincho" charset="0"/>
                <a:cs typeface="Arial" panose="020B0604020202020204" pitchFamily="34" charset="0"/>
              </a:rPr>
              <a:t>Muscle</a:t>
            </a:r>
            <a:r>
              <a:rPr lang="es-ES" sz="1000" dirty="0">
                <a:latin typeface="Arial" panose="020B0604020202020204" pitchFamily="34" charset="0"/>
                <a:ea typeface="MS Mincho" charset="0"/>
                <a:cs typeface="Arial" panose="020B0604020202020204" pitchFamily="34" charset="0"/>
              </a:rPr>
              <a:t> </a:t>
            </a:r>
            <a:r>
              <a:rPr lang="es-ES" sz="1000" dirty="0" err="1">
                <a:latin typeface="Arial" panose="020B0604020202020204" pitchFamily="34" charset="0"/>
                <a:ea typeface="MS Mincho" charset="0"/>
                <a:cs typeface="Arial" panose="020B0604020202020204" pitchFamily="34" charset="0"/>
              </a:rPr>
              <a:t>contractile</a:t>
            </a:r>
            <a:r>
              <a:rPr lang="es-ES" sz="1000" dirty="0">
                <a:latin typeface="Arial" panose="020B0604020202020204" pitchFamily="34" charset="0"/>
                <a:ea typeface="MS Mincho" charset="0"/>
                <a:cs typeface="Arial" panose="020B0604020202020204" pitchFamily="34" charset="0"/>
              </a:rPr>
              <a:t> and </a:t>
            </a:r>
            <a:r>
              <a:rPr lang="es-ES" sz="1000" dirty="0" err="1">
                <a:latin typeface="Arial" panose="020B0604020202020204" pitchFamily="34" charset="0"/>
                <a:ea typeface="MS Mincho" charset="0"/>
                <a:cs typeface="Arial" panose="020B0604020202020204" pitchFamily="34" charset="0"/>
              </a:rPr>
              <a:t>metabolic</a:t>
            </a:r>
            <a:r>
              <a:rPr lang="es-ES" sz="1000" dirty="0">
                <a:latin typeface="Arial" panose="020B0604020202020204" pitchFamily="34" charset="0"/>
                <a:ea typeface="MS Mincho" charset="0"/>
                <a:cs typeface="Arial" panose="020B0604020202020204" pitchFamily="34" charset="0"/>
              </a:rPr>
              <a:t> </a:t>
            </a:r>
            <a:r>
              <a:rPr lang="es-ES" sz="1000" dirty="0" err="1">
                <a:latin typeface="Arial" panose="020B0604020202020204" pitchFamily="34" charset="0"/>
                <a:ea typeface="MS Mincho" charset="0"/>
                <a:cs typeface="Arial" panose="020B0604020202020204" pitchFamily="34" charset="0"/>
              </a:rPr>
              <a:t>dysfunction</a:t>
            </a:r>
            <a:r>
              <a:rPr lang="es-ES" sz="1000" dirty="0">
                <a:latin typeface="Arial" panose="020B0604020202020204" pitchFamily="34" charset="0"/>
                <a:ea typeface="MS Mincho" charset="0"/>
                <a:cs typeface="Arial" panose="020B0604020202020204" pitchFamily="34" charset="0"/>
              </a:rPr>
              <a:t> </a:t>
            </a:r>
            <a:r>
              <a:rPr lang="es-ES" sz="1000" dirty="0" err="1">
                <a:latin typeface="Arial" panose="020B0604020202020204" pitchFamily="34" charset="0"/>
                <a:ea typeface="MS Mincho" charset="0"/>
                <a:cs typeface="Arial" panose="020B0604020202020204" pitchFamily="34" charset="0"/>
              </a:rPr>
              <a:t>is</a:t>
            </a:r>
            <a:r>
              <a:rPr lang="es-ES" sz="1000" dirty="0">
                <a:latin typeface="Arial" panose="020B0604020202020204" pitchFamily="34" charset="0"/>
                <a:ea typeface="MS Mincho" charset="0"/>
                <a:cs typeface="Arial" panose="020B0604020202020204" pitchFamily="34" charset="0"/>
              </a:rPr>
              <a:t> a </a:t>
            </a:r>
            <a:r>
              <a:rPr lang="es-ES" sz="1000" dirty="0" err="1">
                <a:latin typeface="Arial" panose="020B0604020202020204" pitchFamily="34" charset="0"/>
                <a:ea typeface="MS Mincho" charset="0"/>
                <a:cs typeface="Arial" panose="020B0604020202020204" pitchFamily="34" charset="0"/>
              </a:rPr>
              <a:t>common</a:t>
            </a:r>
            <a:r>
              <a:rPr lang="es-ES" sz="1000" dirty="0">
                <a:latin typeface="Arial" panose="020B0604020202020204" pitchFamily="34" charset="0"/>
                <a:ea typeface="MS Mincho" charset="0"/>
                <a:cs typeface="Arial" panose="020B0604020202020204" pitchFamily="34" charset="0"/>
              </a:rPr>
              <a:t> </a:t>
            </a:r>
            <a:r>
              <a:rPr lang="es-ES" sz="1000" dirty="0" err="1">
                <a:latin typeface="Arial" panose="020B0604020202020204" pitchFamily="34" charset="0"/>
                <a:ea typeface="MS Mincho" charset="0"/>
                <a:cs typeface="Arial" panose="020B0604020202020204" pitchFamily="34" charset="0"/>
              </a:rPr>
              <a:t>feature</a:t>
            </a:r>
            <a:r>
              <a:rPr lang="es-ES" sz="1000" dirty="0">
                <a:latin typeface="Arial" panose="020B0604020202020204" pitchFamily="34" charset="0"/>
                <a:ea typeface="MS Mincho" charset="0"/>
                <a:cs typeface="Arial" panose="020B0604020202020204" pitchFamily="34" charset="0"/>
              </a:rPr>
              <a:t> of sarcopenia of </a:t>
            </a:r>
            <a:r>
              <a:rPr lang="es-ES" sz="1000" dirty="0" err="1">
                <a:latin typeface="Arial" panose="020B0604020202020204" pitchFamily="34" charset="0"/>
                <a:ea typeface="MS Mincho" charset="0"/>
                <a:cs typeface="Arial" panose="020B0604020202020204" pitchFamily="34" charset="0"/>
              </a:rPr>
              <a:t>aging</a:t>
            </a:r>
            <a:r>
              <a:rPr lang="es-ES" sz="1000" dirty="0">
                <a:latin typeface="Arial" panose="020B0604020202020204" pitchFamily="34" charset="0"/>
                <a:ea typeface="MS Mincho" charset="0"/>
                <a:cs typeface="Arial" panose="020B0604020202020204" pitchFamily="34" charset="0"/>
              </a:rPr>
              <a:t> and </a:t>
            </a:r>
            <a:r>
              <a:rPr lang="es-ES" sz="1000" dirty="0" err="1">
                <a:latin typeface="Arial" panose="020B0604020202020204" pitchFamily="34" charset="0"/>
                <a:ea typeface="MS Mincho" charset="0"/>
                <a:cs typeface="Arial" panose="020B0604020202020204" pitchFamily="34" charset="0"/>
              </a:rPr>
              <a:t>chronic</a:t>
            </a:r>
            <a:r>
              <a:rPr lang="es-ES" sz="1000" dirty="0">
                <a:latin typeface="Arial" panose="020B0604020202020204" pitchFamily="34" charset="0"/>
                <a:ea typeface="MS Mincho" charset="0"/>
                <a:cs typeface="Arial" panose="020B0604020202020204" pitchFamily="34" charset="0"/>
              </a:rPr>
              <a:t> </a:t>
            </a:r>
            <a:r>
              <a:rPr lang="es-ES" sz="1000" dirty="0" err="1">
                <a:latin typeface="Arial" panose="020B0604020202020204" pitchFamily="34" charset="0"/>
                <a:ea typeface="MS Mincho" charset="0"/>
                <a:cs typeface="Arial" panose="020B0604020202020204" pitchFamily="34" charset="0"/>
              </a:rPr>
              <a:t>diseases</a:t>
            </a:r>
            <a:r>
              <a:rPr lang="es-ES" sz="1000" dirty="0">
                <a:latin typeface="Arial" panose="020B0604020202020204" pitchFamily="34" charset="0"/>
                <a:ea typeface="MS Mincho" charset="0"/>
                <a:cs typeface="Arial" panose="020B0604020202020204" pitchFamily="34" charset="0"/>
              </a:rPr>
              <a:t>: </a:t>
            </a:r>
            <a:r>
              <a:rPr lang="es-ES" sz="1000" dirty="0" err="1">
                <a:latin typeface="Arial" panose="020B0604020202020204" pitchFamily="34" charset="0"/>
                <a:ea typeface="MS Mincho" charset="0"/>
                <a:cs typeface="Arial" panose="020B0604020202020204" pitchFamily="34" charset="0"/>
              </a:rPr>
              <a:t>from</a:t>
            </a:r>
            <a:r>
              <a:rPr lang="es-ES" sz="1000" dirty="0">
                <a:latin typeface="Arial" panose="020B0604020202020204" pitchFamily="34" charset="0"/>
                <a:ea typeface="MS Mincho" charset="0"/>
                <a:cs typeface="Arial" panose="020B0604020202020204" pitchFamily="34" charset="0"/>
              </a:rPr>
              <a:t> </a:t>
            </a:r>
            <a:r>
              <a:rPr lang="es-ES" sz="1000" dirty="0" err="1">
                <a:latin typeface="Arial" panose="020B0604020202020204" pitchFamily="34" charset="0"/>
                <a:ea typeface="MS Mincho" charset="0"/>
                <a:cs typeface="Arial" panose="020B0604020202020204" pitchFamily="34" charset="0"/>
              </a:rPr>
              <a:t>sarcopenic</a:t>
            </a:r>
            <a:r>
              <a:rPr lang="es-ES" sz="1000" dirty="0">
                <a:latin typeface="Arial" panose="020B0604020202020204" pitchFamily="34" charset="0"/>
                <a:ea typeface="MS Mincho" charset="0"/>
                <a:cs typeface="Arial" panose="020B0604020202020204" pitchFamily="34" charset="0"/>
              </a:rPr>
              <a:t> </a:t>
            </a:r>
            <a:r>
              <a:rPr lang="es-ES" sz="1000" dirty="0" err="1">
                <a:latin typeface="Arial" panose="020B0604020202020204" pitchFamily="34" charset="0"/>
                <a:ea typeface="MS Mincho" charset="0"/>
                <a:cs typeface="Arial" panose="020B0604020202020204" pitchFamily="34" charset="0"/>
              </a:rPr>
              <a:t>obesity</a:t>
            </a:r>
            <a:r>
              <a:rPr lang="es-ES" sz="1000" dirty="0">
                <a:latin typeface="Arial" panose="020B0604020202020204" pitchFamily="34" charset="0"/>
                <a:ea typeface="MS Mincho" charset="0"/>
                <a:cs typeface="Arial" panose="020B0604020202020204" pitchFamily="34" charset="0"/>
              </a:rPr>
              <a:t> </a:t>
            </a:r>
            <a:r>
              <a:rPr lang="es-ES" sz="1000" dirty="0" err="1">
                <a:latin typeface="Arial" panose="020B0604020202020204" pitchFamily="34" charset="0"/>
                <a:ea typeface="MS Mincho" charset="0"/>
                <a:cs typeface="Arial" panose="020B0604020202020204" pitchFamily="34" charset="0"/>
              </a:rPr>
              <a:t>to</a:t>
            </a:r>
            <a:r>
              <a:rPr lang="es-ES" sz="1000" dirty="0">
                <a:latin typeface="Arial" panose="020B0604020202020204" pitchFamily="34" charset="0"/>
                <a:ea typeface="MS Mincho" charset="0"/>
                <a:cs typeface="Arial" panose="020B0604020202020204" pitchFamily="34" charset="0"/>
              </a:rPr>
              <a:t> </a:t>
            </a:r>
            <a:r>
              <a:rPr lang="es-ES" sz="1000" dirty="0" err="1">
                <a:latin typeface="Arial" panose="020B0604020202020204" pitchFamily="34" charset="0"/>
                <a:ea typeface="MS Mincho" charset="0"/>
                <a:cs typeface="Arial" panose="020B0604020202020204" pitchFamily="34" charset="0"/>
              </a:rPr>
              <a:t>cachexia</a:t>
            </a:r>
            <a:r>
              <a:rPr lang="es-ES" sz="1000" dirty="0">
                <a:latin typeface="Arial" panose="020B0604020202020204" pitchFamily="34" charset="0"/>
                <a:ea typeface="MS Mincho" charset="0"/>
                <a:cs typeface="Arial" panose="020B0604020202020204" pitchFamily="34" charset="0"/>
              </a:rPr>
              <a:t>. </a:t>
            </a:r>
            <a:r>
              <a:rPr lang="es-ES" sz="1000" dirty="0" err="1">
                <a:latin typeface="Arial" panose="020B0604020202020204" pitchFamily="34" charset="0"/>
                <a:ea typeface="MS Mincho" charset="0"/>
                <a:cs typeface="Arial" panose="020B0604020202020204" pitchFamily="34" charset="0"/>
              </a:rPr>
              <a:t>Clin</a:t>
            </a:r>
            <a:r>
              <a:rPr lang="es-ES" sz="1000" dirty="0">
                <a:latin typeface="Arial" panose="020B0604020202020204" pitchFamily="34" charset="0"/>
                <a:ea typeface="MS Mincho" charset="0"/>
                <a:cs typeface="Arial" panose="020B0604020202020204" pitchFamily="34" charset="0"/>
              </a:rPr>
              <a:t> </a:t>
            </a:r>
            <a:r>
              <a:rPr lang="es-ES" sz="1000" dirty="0" err="1">
                <a:latin typeface="Arial" panose="020B0604020202020204" pitchFamily="34" charset="0"/>
                <a:ea typeface="MS Mincho" charset="0"/>
                <a:cs typeface="Arial" panose="020B0604020202020204" pitchFamily="34" charset="0"/>
              </a:rPr>
              <a:t>Nutr</a:t>
            </a:r>
            <a:r>
              <a:rPr lang="es-ES" sz="1000" dirty="0">
                <a:latin typeface="Arial" panose="020B0604020202020204" pitchFamily="34" charset="0"/>
                <a:ea typeface="MS Mincho" charset="0"/>
                <a:cs typeface="Arial" panose="020B0604020202020204" pitchFamily="34" charset="0"/>
              </a:rPr>
              <a:t>. OCT 2014</a:t>
            </a:r>
            <a:endParaRPr lang="es-CO" sz="1000" dirty="0">
              <a:latin typeface="Arial" panose="020B0604020202020204" pitchFamily="34" charset="0"/>
              <a:ea typeface="MS Mincho" charset="0"/>
              <a:cs typeface="Arial" panose="020B0604020202020204" pitchFamily="34" charset="0"/>
            </a:endParaRPr>
          </a:p>
        </p:txBody>
      </p:sp>
    </p:spTree>
    <p:extLst>
      <p:ext uri="{BB962C8B-B14F-4D97-AF65-F5344CB8AC3E}">
        <p14:creationId xmlns:p14="http://schemas.microsoft.com/office/powerpoint/2010/main" val="3741163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06A6799-7769-1A45-B728-5828686C9CD7}"/>
              </a:ext>
            </a:extLst>
          </p:cNvPr>
          <p:cNvSpPr/>
          <p:nvPr/>
        </p:nvSpPr>
        <p:spPr>
          <a:xfrm>
            <a:off x="2349258" y="359153"/>
            <a:ext cx="7298594" cy="1077218"/>
          </a:xfrm>
          <a:prstGeom prst="rect">
            <a:avLst/>
          </a:prstGeom>
        </p:spPr>
        <p:txBody>
          <a:bodyPr wrap="square">
            <a:spAutoFit/>
          </a:bodyPr>
          <a:lstStyle/>
          <a:p>
            <a:pPr algn="ctr"/>
            <a:r>
              <a:rPr lang="es-ES" sz="3200" b="1" dirty="0">
                <a:solidFill>
                  <a:srgbClr val="7030A0"/>
                </a:solidFill>
                <a:latin typeface="Arial" panose="020B0604020202020204" pitchFamily="34" charset="0"/>
                <a:cs typeface="Arial" panose="020B0604020202020204" pitchFamily="34" charset="0"/>
              </a:rPr>
              <a:t>Consecuencias de la pérdida de masa muscular</a:t>
            </a:r>
          </a:p>
        </p:txBody>
      </p:sp>
      <p:sp>
        <p:nvSpPr>
          <p:cNvPr id="5" name="2 Marcador de contenido">
            <a:extLst>
              <a:ext uri="{FF2B5EF4-FFF2-40B4-BE49-F238E27FC236}">
                <a16:creationId xmlns:a16="http://schemas.microsoft.com/office/drawing/2014/main" id="{DA082A67-ADD8-924C-A71A-D94DBC71599E}"/>
              </a:ext>
            </a:extLst>
          </p:cNvPr>
          <p:cNvSpPr txBox="1">
            <a:spLocks/>
          </p:cNvSpPr>
          <p:nvPr/>
        </p:nvSpPr>
        <p:spPr>
          <a:xfrm>
            <a:off x="2021102" y="1101809"/>
            <a:ext cx="8713501" cy="465438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buSzPct val="50000"/>
              <a:buFont typeface="Wingdings" charset="2"/>
              <a:buChar char="ü"/>
            </a:pPr>
            <a:endParaRPr lang="es-CO" sz="2400" dirty="0">
              <a:ea typeface="MS PGothic" charset="0"/>
              <a:cs typeface="Arial" charset="0"/>
            </a:endParaRPr>
          </a:p>
        </p:txBody>
      </p:sp>
      <p:sp>
        <p:nvSpPr>
          <p:cNvPr id="6" name="2 Marcador de contenido">
            <a:extLst>
              <a:ext uri="{FF2B5EF4-FFF2-40B4-BE49-F238E27FC236}">
                <a16:creationId xmlns:a16="http://schemas.microsoft.com/office/drawing/2014/main" id="{29C2853C-0FAE-EC49-8C31-1C28069C04FB}"/>
              </a:ext>
            </a:extLst>
          </p:cNvPr>
          <p:cNvSpPr txBox="1">
            <a:spLocks/>
          </p:cNvSpPr>
          <p:nvPr/>
        </p:nvSpPr>
        <p:spPr>
          <a:xfrm>
            <a:off x="1626396" y="1799225"/>
            <a:ext cx="8226731" cy="44292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7030A0"/>
              </a:buClr>
              <a:buSzPct val="90000"/>
              <a:buFont typeface="Arial" panose="020B0604020202020204" pitchFamily="34" charset="0"/>
              <a:buChar char="•"/>
            </a:pPr>
            <a:r>
              <a:rPr lang="es-CO" sz="1800" b="1" dirty="0">
                <a:solidFill>
                  <a:srgbClr val="7030A0"/>
                </a:solidFill>
                <a:latin typeface="Arial" panose="020B0604020202020204" pitchFamily="34" charset="0"/>
                <a:ea typeface="MS PGothic" charset="0"/>
                <a:cs typeface="Arial" panose="020B0604020202020204" pitchFamily="34" charset="0"/>
              </a:rPr>
              <a:t>Físicas</a:t>
            </a:r>
          </a:p>
          <a:p>
            <a:pPr lvl="1">
              <a:buClr>
                <a:srgbClr val="7030A0"/>
              </a:buClr>
              <a:buSzPct val="90000"/>
              <a:buFont typeface="Arial" panose="020B0604020202020204" pitchFamily="34" charset="0"/>
              <a:buChar char="•"/>
            </a:pPr>
            <a:r>
              <a:rPr lang="es-CO" sz="1800" dirty="0">
                <a:latin typeface="Arial" panose="020B0604020202020204" pitchFamily="34" charset="0"/>
                <a:ea typeface="MS PGothic" charset="0"/>
                <a:cs typeface="Arial" panose="020B0604020202020204" pitchFamily="34" charset="0"/>
              </a:rPr>
              <a:t>Disminución de la fuerza y el rendimiento = Funcionalidad</a:t>
            </a:r>
          </a:p>
          <a:p>
            <a:pPr lvl="1">
              <a:buClr>
                <a:srgbClr val="7030A0"/>
              </a:buClr>
              <a:buSzPct val="90000"/>
              <a:buFont typeface="Arial" panose="020B0604020202020204" pitchFamily="34" charset="0"/>
              <a:buChar char="•"/>
            </a:pPr>
            <a:r>
              <a:rPr lang="es-CO" sz="1800" dirty="0">
                <a:latin typeface="Arial" panose="020B0604020202020204" pitchFamily="34" charset="0"/>
                <a:ea typeface="MS PGothic" charset="0"/>
                <a:cs typeface="Arial" panose="020B0604020202020204" pitchFamily="34" charset="0"/>
              </a:rPr>
              <a:t>Compromiso de la calidad de vida</a:t>
            </a:r>
            <a:endParaRPr lang="es-CO" sz="1400" dirty="0">
              <a:latin typeface="Arial" panose="020B0604020202020204" pitchFamily="34" charset="0"/>
              <a:ea typeface="MS PGothic" charset="0"/>
              <a:cs typeface="Arial" panose="020B0604020202020204" pitchFamily="34" charset="0"/>
            </a:endParaRPr>
          </a:p>
          <a:p>
            <a:pPr>
              <a:buClr>
                <a:srgbClr val="7030A0"/>
              </a:buClr>
              <a:buSzPct val="90000"/>
              <a:buFont typeface="Arial" panose="020B0604020202020204" pitchFamily="34" charset="0"/>
              <a:buChar char="•"/>
            </a:pPr>
            <a:r>
              <a:rPr lang="es-CO" sz="1800" b="1" dirty="0">
                <a:solidFill>
                  <a:srgbClr val="7030A0"/>
                </a:solidFill>
                <a:latin typeface="Arial" panose="020B0604020202020204" pitchFamily="34" charset="0"/>
                <a:ea typeface="MS PGothic" charset="0"/>
                <a:cs typeface="Arial" panose="020B0604020202020204" pitchFamily="34" charset="0"/>
              </a:rPr>
              <a:t>Patológicas</a:t>
            </a:r>
          </a:p>
          <a:p>
            <a:pPr lvl="1">
              <a:buClr>
                <a:srgbClr val="7030A0"/>
              </a:buClr>
              <a:buSzPct val="90000"/>
              <a:buFont typeface="Arial" panose="020B0604020202020204" pitchFamily="34" charset="0"/>
              <a:buChar char="•"/>
            </a:pPr>
            <a:r>
              <a:rPr lang="es-CO" sz="1800" dirty="0">
                <a:latin typeface="Arial" panose="020B0604020202020204" pitchFamily="34" charset="0"/>
                <a:ea typeface="MS PGothic" charset="0"/>
                <a:cs typeface="Arial" panose="020B0604020202020204" pitchFamily="34" charset="0"/>
              </a:rPr>
              <a:t>Falta de sustrato energético para enfermedad y recuperación</a:t>
            </a:r>
          </a:p>
          <a:p>
            <a:pPr lvl="1">
              <a:buClr>
                <a:srgbClr val="7030A0"/>
              </a:buClr>
              <a:buSzPct val="90000"/>
              <a:buFont typeface="Arial" panose="020B0604020202020204" pitchFamily="34" charset="0"/>
              <a:buChar char="•"/>
            </a:pPr>
            <a:r>
              <a:rPr lang="es-CO" sz="1800" dirty="0">
                <a:latin typeface="Arial" panose="020B0604020202020204" pitchFamily="34" charset="0"/>
                <a:ea typeface="MS PGothic" charset="0"/>
                <a:cs typeface="Arial" panose="020B0604020202020204" pitchFamily="34" charset="0"/>
              </a:rPr>
              <a:t>Compromiso en la funcionalidad de los órganos</a:t>
            </a:r>
          </a:p>
          <a:p>
            <a:pPr lvl="1">
              <a:buClr>
                <a:srgbClr val="7030A0"/>
              </a:buClr>
              <a:buSzPct val="90000"/>
              <a:buFont typeface="Arial" panose="020B0604020202020204" pitchFamily="34" charset="0"/>
              <a:buChar char="•"/>
            </a:pPr>
            <a:r>
              <a:rPr lang="es-CO" sz="1800" dirty="0">
                <a:latin typeface="Arial" panose="020B0604020202020204" pitchFamily="34" charset="0"/>
                <a:ea typeface="MS PGothic" charset="0"/>
                <a:cs typeface="Arial" panose="020B0604020202020204" pitchFamily="34" charset="0"/>
              </a:rPr>
              <a:t>Complicaciones pos operatorias</a:t>
            </a:r>
          </a:p>
          <a:p>
            <a:pPr lvl="1">
              <a:buClr>
                <a:srgbClr val="7030A0"/>
              </a:buClr>
              <a:buSzPct val="90000"/>
              <a:buFont typeface="Arial" panose="020B0604020202020204" pitchFamily="34" charset="0"/>
              <a:buChar char="•"/>
            </a:pPr>
            <a:r>
              <a:rPr lang="es-CO" sz="1800" dirty="0">
                <a:latin typeface="Arial" panose="020B0604020202020204" pitchFamily="34" charset="0"/>
                <a:ea typeface="MS PGothic" charset="0"/>
                <a:cs typeface="Arial" panose="020B0604020202020204" pitchFamily="34" charset="0"/>
              </a:rPr>
              <a:t>Retardo en la cicatrización</a:t>
            </a:r>
          </a:p>
          <a:p>
            <a:pPr lvl="1">
              <a:buClr>
                <a:srgbClr val="7030A0"/>
              </a:buClr>
              <a:buSzPct val="90000"/>
              <a:buFont typeface="Arial" panose="020B0604020202020204" pitchFamily="34" charset="0"/>
              <a:buChar char="•"/>
            </a:pPr>
            <a:r>
              <a:rPr lang="es-CO" sz="1800" dirty="0">
                <a:latin typeface="Arial" panose="020B0604020202020204" pitchFamily="34" charset="0"/>
                <a:ea typeface="MS PGothic" charset="0"/>
                <a:cs typeface="Arial" panose="020B0604020202020204" pitchFamily="34" charset="0"/>
              </a:rPr>
              <a:t>Mayor riesgo de lesiones por presión</a:t>
            </a:r>
          </a:p>
          <a:p>
            <a:pPr lvl="1">
              <a:buClr>
                <a:srgbClr val="7030A0"/>
              </a:buClr>
              <a:buSzPct val="90000"/>
              <a:buFont typeface="Arial" panose="020B0604020202020204" pitchFamily="34" charset="0"/>
              <a:buChar char="•"/>
            </a:pPr>
            <a:r>
              <a:rPr lang="es-CO" sz="1800" dirty="0">
                <a:latin typeface="Arial" panose="020B0604020202020204" pitchFamily="34" charset="0"/>
                <a:ea typeface="MS PGothic" charset="0"/>
                <a:cs typeface="Arial" panose="020B0604020202020204" pitchFamily="34" charset="0"/>
              </a:rPr>
              <a:t>Mayor riesgo de infecciones</a:t>
            </a:r>
          </a:p>
          <a:p>
            <a:pPr lvl="1">
              <a:buClr>
                <a:srgbClr val="7030A0"/>
              </a:buClr>
              <a:buSzPct val="90000"/>
              <a:buFont typeface="Arial" panose="020B0604020202020204" pitchFamily="34" charset="0"/>
              <a:buChar char="•"/>
            </a:pPr>
            <a:r>
              <a:rPr lang="es-CO" sz="1800" dirty="0">
                <a:latin typeface="Arial" panose="020B0604020202020204" pitchFamily="34" charset="0"/>
                <a:ea typeface="MS PGothic" charset="0"/>
                <a:cs typeface="Arial" panose="020B0604020202020204" pitchFamily="34" charset="0"/>
              </a:rPr>
              <a:t>Aumento morbi mortalidad</a:t>
            </a:r>
            <a:endParaRPr lang="es-CO" sz="1400" dirty="0">
              <a:latin typeface="Arial" panose="020B0604020202020204" pitchFamily="34" charset="0"/>
              <a:ea typeface="MS PGothic" charset="0"/>
              <a:cs typeface="Arial" panose="020B0604020202020204" pitchFamily="34" charset="0"/>
            </a:endParaRPr>
          </a:p>
          <a:p>
            <a:pPr>
              <a:buClr>
                <a:srgbClr val="7030A0"/>
              </a:buClr>
              <a:buSzPct val="90000"/>
              <a:buFont typeface="Arial" panose="020B0604020202020204" pitchFamily="34" charset="0"/>
              <a:buChar char="•"/>
            </a:pPr>
            <a:r>
              <a:rPr lang="es-CO" sz="1800" b="1" dirty="0">
                <a:solidFill>
                  <a:srgbClr val="7030A0"/>
                </a:solidFill>
                <a:latin typeface="Arial" panose="020B0604020202020204" pitchFamily="34" charset="0"/>
                <a:ea typeface="MS PGothic" charset="0"/>
                <a:cs typeface="Arial" panose="020B0604020202020204" pitchFamily="34" charset="0"/>
              </a:rPr>
              <a:t>Económicas</a:t>
            </a:r>
          </a:p>
          <a:p>
            <a:pPr lvl="1">
              <a:buClr>
                <a:srgbClr val="7030A0"/>
              </a:buClr>
              <a:buSzPct val="90000"/>
              <a:buFont typeface="Arial" panose="020B0604020202020204" pitchFamily="34" charset="0"/>
              <a:buChar char="•"/>
            </a:pPr>
            <a:r>
              <a:rPr lang="es-CO" sz="1800" dirty="0">
                <a:latin typeface="Arial" panose="020B0604020202020204" pitchFamily="34" charset="0"/>
                <a:ea typeface="MS PGothic" charset="0"/>
                <a:cs typeface="Arial" panose="020B0604020202020204" pitchFamily="34" charset="0"/>
              </a:rPr>
              <a:t>Mayor estancia hospitalaria</a:t>
            </a:r>
          </a:p>
          <a:p>
            <a:pPr lvl="1">
              <a:buClr>
                <a:srgbClr val="0070C0"/>
              </a:buClr>
              <a:buSzPct val="70000"/>
              <a:buFont typeface="Wingdings" panose="05000000000000000000" pitchFamily="2" charset="2"/>
              <a:buChar char="Ø"/>
            </a:pPr>
            <a:endParaRPr lang="es-CO" sz="400" dirty="0">
              <a:latin typeface="Arial" panose="020B0604020202020204" pitchFamily="34" charset="0"/>
              <a:ea typeface="MS PGothic" charset="0"/>
              <a:cs typeface="Arial" panose="020B0604020202020204" pitchFamily="34" charset="0"/>
            </a:endParaRPr>
          </a:p>
        </p:txBody>
      </p:sp>
      <p:sp>
        <p:nvSpPr>
          <p:cNvPr id="7" name="Rectángulo 6">
            <a:extLst>
              <a:ext uri="{FF2B5EF4-FFF2-40B4-BE49-F238E27FC236}">
                <a16:creationId xmlns:a16="http://schemas.microsoft.com/office/drawing/2014/main" id="{79AFE8EF-CE1F-774E-8A28-56B1FC37C059}"/>
              </a:ext>
            </a:extLst>
          </p:cNvPr>
          <p:cNvSpPr/>
          <p:nvPr/>
        </p:nvSpPr>
        <p:spPr>
          <a:xfrm>
            <a:off x="1672420" y="6135870"/>
            <a:ext cx="3998386" cy="246221"/>
          </a:xfrm>
          <a:prstGeom prst="rect">
            <a:avLst/>
          </a:prstGeom>
        </p:spPr>
        <p:txBody>
          <a:bodyPr wrap="square">
            <a:spAutoFit/>
          </a:bodyPr>
          <a:lstStyle/>
          <a:p>
            <a:r>
              <a:rPr lang="en-US" altLang="es-CO" sz="1000" dirty="0">
                <a:latin typeface="Arial" panose="020B0604020202020204" pitchFamily="34" charset="0"/>
                <a:cs typeface="Arial" panose="020B0604020202020204" pitchFamily="34" charset="0"/>
              </a:rPr>
              <a:t>Clin </a:t>
            </a:r>
            <a:r>
              <a:rPr lang="en-US" altLang="es-CO" sz="1000" dirty="0" err="1">
                <a:latin typeface="Arial" panose="020B0604020202020204" pitchFamily="34" charset="0"/>
                <a:cs typeface="Arial" panose="020B0604020202020204" pitchFamily="34" charset="0"/>
              </a:rPr>
              <a:t>Nutr</a:t>
            </a:r>
            <a:r>
              <a:rPr lang="en-US" altLang="es-CO" sz="1000" dirty="0">
                <a:latin typeface="Arial" panose="020B0604020202020204" pitchFamily="34" charset="0"/>
                <a:cs typeface="Arial" panose="020B0604020202020204" pitchFamily="34" charset="0"/>
              </a:rPr>
              <a:t>. 2007;26:389-399</a:t>
            </a:r>
            <a:endParaRPr lang="es-CO"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5281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8">
            <a:extLst>
              <a:ext uri="{FF2B5EF4-FFF2-40B4-BE49-F238E27FC236}">
                <a16:creationId xmlns:a16="http://schemas.microsoft.com/office/drawing/2014/main" id="{D8C13ED1-76CF-B943-BFBB-CBC5BC95A8A4}"/>
              </a:ext>
            </a:extLst>
          </p:cNvPr>
          <p:cNvSpPr txBox="1">
            <a:spLocks noChangeArrowheads="1"/>
          </p:cNvSpPr>
          <p:nvPr/>
        </p:nvSpPr>
        <p:spPr>
          <a:xfrm>
            <a:off x="2521985" y="343014"/>
            <a:ext cx="7088545" cy="1099672"/>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s-MX" sz="3200" b="1" dirty="0">
                <a:solidFill>
                  <a:srgbClr val="7030A0"/>
                </a:solidFill>
                <a:latin typeface="Arial" panose="020B0604020202020204" pitchFamily="34" charset="0"/>
                <a:cs typeface="Arial" panose="020B0604020202020204" pitchFamily="34" charset="0"/>
              </a:rPr>
              <a:t>Complicaciones según la pérdida de masa magra</a:t>
            </a:r>
            <a:endParaRPr lang="es-MX" sz="1400" b="1" baseline="60000" dirty="0">
              <a:solidFill>
                <a:srgbClr val="7030A0"/>
              </a:solidFill>
              <a:latin typeface="Arial" panose="020B0604020202020204" pitchFamily="34" charset="0"/>
              <a:cs typeface="Arial" panose="020B0604020202020204" pitchFamily="34" charset="0"/>
            </a:endParaRPr>
          </a:p>
        </p:txBody>
      </p:sp>
      <p:pic>
        <p:nvPicPr>
          <p:cNvPr id="5" name="Picture 35">
            <a:extLst>
              <a:ext uri="{FF2B5EF4-FFF2-40B4-BE49-F238E27FC236}">
                <a16:creationId xmlns:a16="http://schemas.microsoft.com/office/drawing/2014/main" id="{E22CC642-8670-E549-ADEA-E7576CFBC64C}"/>
              </a:ext>
            </a:extLst>
          </p:cNvPr>
          <p:cNvPicPr>
            <a:picLocks noChangeAspect="1" noChangeArrowheads="1"/>
          </p:cNvPicPr>
          <p:nvPr/>
        </p:nvPicPr>
        <p:blipFill>
          <a:blip r:embed="rId3">
            <a:alphaModFix/>
            <a:duotone>
              <a:schemeClr val="accent1">
                <a:shade val="45000"/>
                <a:satMod val="135000"/>
              </a:schemeClr>
              <a:prstClr val="white"/>
            </a:duotone>
            <a:lum bright="-20000" contrast="20000"/>
          </a:blip>
          <a:srcRect/>
          <a:stretch>
            <a:fillRect/>
          </a:stretch>
        </p:blipFill>
        <p:spPr bwMode="auto">
          <a:xfrm>
            <a:off x="1658773" y="1442686"/>
            <a:ext cx="8536351" cy="4923544"/>
          </a:xfrm>
          <a:prstGeom prst="rect">
            <a:avLst/>
          </a:prstGeom>
          <a:ln>
            <a:noFill/>
          </a:ln>
          <a:effectLst>
            <a:outerShdw blurRad="139700" dist="101600" dir="540000" algn="tl" rotWithShape="0">
              <a:srgbClr val="333333">
                <a:alpha val="22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725219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9B4C52F-4002-CA41-B6CA-C19EA9F6C920}"/>
              </a:ext>
            </a:extLst>
          </p:cNvPr>
          <p:cNvSpPr txBox="1">
            <a:spLocks/>
          </p:cNvSpPr>
          <p:nvPr/>
        </p:nvSpPr>
        <p:spPr>
          <a:xfrm>
            <a:off x="0" y="522514"/>
            <a:ext cx="11980432" cy="808988"/>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_tradnl" sz="3200" b="1" dirty="0">
                <a:solidFill>
                  <a:srgbClr val="7030A0"/>
                </a:solidFill>
                <a:latin typeface="Arial" panose="020B0604020202020204" pitchFamily="34" charset="0"/>
                <a:cs typeface="Arial" panose="020B0604020202020204" pitchFamily="34" charset="0"/>
              </a:rPr>
              <a:t>Retomando</a:t>
            </a:r>
            <a:r>
              <a:rPr lang="is-IS" sz="3200" b="1" dirty="0">
                <a:solidFill>
                  <a:srgbClr val="7030A0"/>
                </a:solidFill>
                <a:latin typeface="Arial" panose="020B0604020202020204" pitchFamily="34" charset="0"/>
                <a:cs typeface="Arial" panose="020B0604020202020204" pitchFamily="34" charset="0"/>
              </a:rPr>
              <a:t>…... Paciente # 2</a:t>
            </a:r>
            <a:endParaRPr lang="es-ES_tradnl" sz="3200" b="1" dirty="0">
              <a:solidFill>
                <a:srgbClr val="7030A0"/>
              </a:solidFill>
              <a:latin typeface="Arial" panose="020B0604020202020204" pitchFamily="34" charset="0"/>
              <a:cs typeface="Arial" panose="020B0604020202020204" pitchFamily="34" charset="0"/>
            </a:endParaRPr>
          </a:p>
        </p:txBody>
      </p:sp>
      <p:sp>
        <p:nvSpPr>
          <p:cNvPr id="5" name="Marcador de contenido 2">
            <a:extLst>
              <a:ext uri="{FF2B5EF4-FFF2-40B4-BE49-F238E27FC236}">
                <a16:creationId xmlns:a16="http://schemas.microsoft.com/office/drawing/2014/main" id="{7965C711-2DAD-9140-A048-68607465FCB0}"/>
              </a:ext>
            </a:extLst>
          </p:cNvPr>
          <p:cNvSpPr txBox="1">
            <a:spLocks/>
          </p:cNvSpPr>
          <p:nvPr/>
        </p:nvSpPr>
        <p:spPr>
          <a:xfrm>
            <a:off x="1951673" y="2179235"/>
            <a:ext cx="8921481" cy="30986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7030A0"/>
              </a:buClr>
              <a:buNone/>
            </a:pPr>
            <a:r>
              <a:rPr lang="es-ES_tradnl" dirty="0">
                <a:solidFill>
                  <a:srgbClr val="7030A0"/>
                </a:solidFill>
                <a:latin typeface="Arial" panose="020B0604020202020204" pitchFamily="34" charset="0"/>
                <a:cs typeface="Arial" panose="020B0604020202020204" pitchFamily="34" charset="0"/>
              </a:rPr>
              <a:t>¿Que sucede metabólicamente con este paciente?</a:t>
            </a:r>
          </a:p>
          <a:p>
            <a:pPr marL="914400" lvl="1" indent="-514350">
              <a:lnSpc>
                <a:spcPct val="150000"/>
              </a:lnSpc>
              <a:buClr>
                <a:srgbClr val="7030A0"/>
              </a:buClr>
            </a:pPr>
            <a:r>
              <a:rPr lang="es-ES_tradnl" dirty="0">
                <a:latin typeface="Arial" panose="020B0604020202020204" pitchFamily="34" charset="0"/>
                <a:cs typeface="Arial" panose="020B0604020202020204" pitchFamily="34" charset="0"/>
              </a:rPr>
              <a:t>Hay un desgaste proteico calórico previo así el paciente sea previamente obeso.</a:t>
            </a:r>
          </a:p>
          <a:p>
            <a:pPr marL="914400" lvl="1" indent="-514350">
              <a:lnSpc>
                <a:spcPct val="150000"/>
              </a:lnSpc>
              <a:buClr>
                <a:srgbClr val="7030A0"/>
              </a:buClr>
            </a:pPr>
            <a:r>
              <a:rPr lang="es-ES_tradnl" dirty="0">
                <a:latin typeface="Arial" panose="020B0604020202020204" pitchFamily="34" charset="0"/>
                <a:cs typeface="Arial" panose="020B0604020202020204" pitchFamily="34" charset="0"/>
              </a:rPr>
              <a:t>Va a ser llevado a un procedimiento que lo va a llevar a mayor demanda.</a:t>
            </a:r>
          </a:p>
        </p:txBody>
      </p:sp>
    </p:spTree>
    <p:extLst>
      <p:ext uri="{BB962C8B-B14F-4D97-AF65-F5344CB8AC3E}">
        <p14:creationId xmlns:p14="http://schemas.microsoft.com/office/powerpoint/2010/main" val="3519952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850B30E8-A404-474C-A602-40057BE3782C}"/>
              </a:ext>
            </a:extLst>
          </p:cNvPr>
          <p:cNvPicPr>
            <a:picLocks noChangeAspect="1"/>
          </p:cNvPicPr>
          <p:nvPr/>
        </p:nvPicPr>
        <p:blipFill>
          <a:blip r:embed="rId2"/>
          <a:stretch>
            <a:fillRect/>
          </a:stretch>
        </p:blipFill>
        <p:spPr>
          <a:xfrm>
            <a:off x="568763" y="1568176"/>
            <a:ext cx="6000882" cy="4110601"/>
          </a:xfrm>
          <a:prstGeom prst="rect">
            <a:avLst/>
          </a:prstGeom>
        </p:spPr>
      </p:pic>
      <p:sp>
        <p:nvSpPr>
          <p:cNvPr id="3" name="Título 2">
            <a:extLst>
              <a:ext uri="{FF2B5EF4-FFF2-40B4-BE49-F238E27FC236}">
                <a16:creationId xmlns:a16="http://schemas.microsoft.com/office/drawing/2014/main" id="{9361168E-5B6A-C14B-ACFE-DA2604EE7D2C}"/>
              </a:ext>
            </a:extLst>
          </p:cNvPr>
          <p:cNvSpPr>
            <a:spLocks noGrp="1"/>
          </p:cNvSpPr>
          <p:nvPr>
            <p:ph type="title"/>
          </p:nvPr>
        </p:nvSpPr>
        <p:spPr>
          <a:xfrm>
            <a:off x="0" y="311331"/>
            <a:ext cx="12192000" cy="914400"/>
          </a:xfrm>
        </p:spPr>
        <p:txBody>
          <a:bodyPr>
            <a:normAutofit/>
          </a:bodyPr>
          <a:lstStyle/>
          <a:p>
            <a:pPr algn="ctr"/>
            <a:r>
              <a:rPr lang="es-CO" sz="3200" b="1" dirty="0">
                <a:solidFill>
                  <a:srgbClr val="7030A0"/>
                </a:solidFill>
                <a:latin typeface="Arial" panose="020B0604020202020204" pitchFamily="34" charset="0"/>
                <a:cs typeface="Arial" panose="020B0604020202020204" pitchFamily="34" charset="0"/>
              </a:rPr>
              <a:t>Paciente quirúrgico</a:t>
            </a:r>
          </a:p>
        </p:txBody>
      </p:sp>
      <p:sp>
        <p:nvSpPr>
          <p:cNvPr id="4" name="Content Placeholder 2">
            <a:extLst>
              <a:ext uri="{FF2B5EF4-FFF2-40B4-BE49-F238E27FC236}">
                <a16:creationId xmlns:a16="http://schemas.microsoft.com/office/drawing/2014/main" id="{10B569B8-F9DC-0444-9C02-E4CDD1A8D4D9}"/>
              </a:ext>
            </a:extLst>
          </p:cNvPr>
          <p:cNvSpPr txBox="1">
            <a:spLocks/>
          </p:cNvSpPr>
          <p:nvPr/>
        </p:nvSpPr>
        <p:spPr>
          <a:xfrm>
            <a:off x="6762043" y="1973603"/>
            <a:ext cx="5159772" cy="3221388"/>
          </a:xfrm>
          <a:prstGeom prst="rect">
            <a:avLst/>
          </a:prstGeom>
          <a:solidFill>
            <a:srgbClr val="7030A0">
              <a:alpha val="10000"/>
            </a:srgbClr>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7030A0"/>
              </a:buClr>
              <a:buSzPct val="60000"/>
              <a:buFont typeface="Wingdings" panose="05000000000000000000" pitchFamily="2" charset="2"/>
              <a:buChar char="Ø"/>
            </a:pPr>
            <a:r>
              <a:rPr lang="en-US" sz="2000" dirty="0">
                <a:latin typeface="Arial" panose="020B0604020202020204" pitchFamily="34" charset="0"/>
                <a:cs typeface="Arial" panose="020B0604020202020204" pitchFamily="34" charset="0"/>
              </a:rPr>
              <a:t>Respuesta </a:t>
            </a:r>
            <a:r>
              <a:rPr lang="en-US" sz="2000" dirty="0" err="1">
                <a:latin typeface="Arial" panose="020B0604020202020204" pitchFamily="34" charset="0"/>
                <a:cs typeface="Arial" panose="020B0604020202020204" pitchFamily="34" charset="0"/>
              </a:rPr>
              <a:t>metabólica</a:t>
            </a:r>
            <a:r>
              <a:rPr lang="en-US" sz="2000" dirty="0">
                <a:latin typeface="Arial" panose="020B0604020202020204" pitchFamily="34" charset="0"/>
                <a:cs typeface="Arial" panose="020B0604020202020204" pitchFamily="34" charset="0"/>
              </a:rPr>
              <a:t> al trauma: </a:t>
            </a:r>
          </a:p>
          <a:p>
            <a:pPr lvl="1">
              <a:lnSpc>
                <a:spcPct val="100000"/>
              </a:lnSpc>
              <a:buClr>
                <a:srgbClr val="7030A0"/>
              </a:buClr>
              <a:buSzPct val="60000"/>
              <a:buFont typeface="Wingdings" panose="05000000000000000000" pitchFamily="2" charset="2"/>
              <a:buChar char="ü"/>
            </a:pPr>
            <a:r>
              <a:rPr lang="en-US" sz="2000" dirty="0" err="1">
                <a:latin typeface="Arial" panose="020B0604020202020204" pitchFamily="34" charset="0"/>
                <a:cs typeface="Arial" panose="020B0604020202020204" pitchFamily="34" charset="0"/>
              </a:rPr>
              <a:t>Hormonas</a:t>
            </a:r>
            <a:r>
              <a:rPr lang="en-US" sz="2000" dirty="0">
                <a:latin typeface="Arial" panose="020B0604020202020204" pitchFamily="34" charset="0"/>
                <a:cs typeface="Arial" panose="020B0604020202020204" pitchFamily="34" charset="0"/>
              </a:rPr>
              <a:t> de Stress</a:t>
            </a:r>
          </a:p>
          <a:p>
            <a:pPr lvl="1">
              <a:lnSpc>
                <a:spcPct val="100000"/>
              </a:lnSpc>
              <a:buClr>
                <a:srgbClr val="7030A0"/>
              </a:buClr>
              <a:buSzPct val="60000"/>
              <a:buFont typeface="Wingdings" panose="05000000000000000000" pitchFamily="2" charset="2"/>
              <a:buChar char="ü"/>
            </a:pPr>
            <a:r>
              <a:rPr lang="en-US" sz="2000" dirty="0" err="1">
                <a:latin typeface="Arial" panose="020B0604020202020204" pitchFamily="34" charset="0"/>
                <a:cs typeface="Arial" panose="020B0604020202020204" pitchFamily="34" charset="0"/>
              </a:rPr>
              <a:t>Citoquinas</a:t>
            </a:r>
            <a:endParaRPr lang="en-US" sz="2000" dirty="0">
              <a:latin typeface="Arial" panose="020B0604020202020204" pitchFamily="34" charset="0"/>
              <a:cs typeface="Arial" panose="020B0604020202020204" pitchFamily="34" charset="0"/>
            </a:endParaRPr>
          </a:p>
          <a:p>
            <a:pPr>
              <a:lnSpc>
                <a:spcPct val="100000"/>
              </a:lnSpc>
              <a:buClr>
                <a:srgbClr val="7030A0"/>
              </a:buClr>
              <a:buSzPct val="60000"/>
              <a:buFont typeface="Wingdings" panose="05000000000000000000" pitchFamily="2" charset="2"/>
              <a:buChar char="Ø"/>
            </a:pPr>
            <a:r>
              <a:rPr lang="en-US" sz="2000" dirty="0" err="1">
                <a:latin typeface="Arial" panose="020B0604020202020204" pitchFamily="34" charset="0"/>
                <a:cs typeface="Arial" panose="020B0604020202020204" pitchFamily="34" charset="0"/>
              </a:rPr>
              <a:t>Movilización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endógena</a:t>
            </a:r>
            <a:r>
              <a:rPr lang="en-US" sz="2000" dirty="0">
                <a:latin typeface="Arial" panose="020B0604020202020204" pitchFamily="34" charset="0"/>
                <a:cs typeface="Arial" panose="020B0604020202020204" pitchFamily="34" charset="0"/>
              </a:rPr>
              <a:t> de </a:t>
            </a:r>
            <a:r>
              <a:rPr lang="en-US" sz="2000" dirty="0" err="1">
                <a:latin typeface="Arial" panose="020B0604020202020204" pitchFamily="34" charset="0"/>
                <a:cs typeface="Arial" panose="020B0604020202020204" pitchFamily="34" charset="0"/>
              </a:rPr>
              <a:t>sustratos</a:t>
            </a:r>
            <a:r>
              <a:rPr lang="en-US" sz="2000" dirty="0">
                <a:latin typeface="Arial" panose="020B0604020202020204" pitchFamily="34" charset="0"/>
                <a:cs typeface="Arial" panose="020B0604020202020204" pitchFamily="34" charset="0"/>
              </a:rPr>
              <a:t> para </a:t>
            </a:r>
            <a:r>
              <a:rPr lang="en-US" sz="2000" dirty="0" err="1">
                <a:latin typeface="Arial" panose="020B0604020202020204" pitchFamily="34" charset="0"/>
                <a:cs typeface="Arial" panose="020B0604020202020204" pitchFamily="34" charset="0"/>
              </a:rPr>
              <a:t>producir</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energía</a:t>
            </a:r>
            <a:endParaRPr lang="en-US" sz="2000" dirty="0">
              <a:latin typeface="Arial" panose="020B0604020202020204" pitchFamily="34" charset="0"/>
              <a:cs typeface="Arial" panose="020B0604020202020204" pitchFamily="34" charset="0"/>
            </a:endParaRPr>
          </a:p>
          <a:p>
            <a:pPr>
              <a:lnSpc>
                <a:spcPct val="100000"/>
              </a:lnSpc>
              <a:buClr>
                <a:srgbClr val="7030A0"/>
              </a:buClr>
              <a:buSzPct val="60000"/>
              <a:buFont typeface="Wingdings" panose="05000000000000000000" pitchFamily="2" charset="2"/>
              <a:buChar char="Ø"/>
            </a:pPr>
            <a:r>
              <a:rPr lang="en-US" sz="2000" dirty="0" err="1">
                <a:latin typeface="Arial" panose="020B0604020202020204" pitchFamily="34" charset="0"/>
                <a:cs typeface="Arial" panose="020B0604020202020204" pitchFamily="34" charset="0"/>
              </a:rPr>
              <a:t>Ayuno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previo</a:t>
            </a:r>
            <a:r>
              <a:rPr lang="en-US" sz="2000" dirty="0">
                <a:latin typeface="Arial" panose="020B0604020202020204" pitchFamily="34" charset="0"/>
                <a:cs typeface="Arial" panose="020B0604020202020204" pitchFamily="34" charset="0"/>
              </a:rPr>
              <a:t> al </a:t>
            </a:r>
            <a:r>
              <a:rPr lang="en-US" sz="2000" dirty="0" err="1">
                <a:latin typeface="Arial" panose="020B0604020202020204" pitchFamily="34" charset="0"/>
                <a:cs typeface="Arial" panose="020B0604020202020204" pitchFamily="34" charset="0"/>
              </a:rPr>
              <a:t>procedimiento</a:t>
            </a:r>
            <a:endParaRPr lang="en-US" sz="2000" dirty="0">
              <a:latin typeface="Arial" panose="020B0604020202020204" pitchFamily="34" charset="0"/>
              <a:cs typeface="Arial" panose="020B0604020202020204" pitchFamily="34" charset="0"/>
            </a:endParaRPr>
          </a:p>
          <a:p>
            <a:pPr>
              <a:lnSpc>
                <a:spcPct val="100000"/>
              </a:lnSpc>
              <a:buClr>
                <a:srgbClr val="7030A0"/>
              </a:buClr>
              <a:buSzPct val="60000"/>
              <a:buFont typeface="Wingdings" panose="05000000000000000000" pitchFamily="2" charset="2"/>
              <a:buChar char="Ø"/>
            </a:pPr>
            <a:r>
              <a:rPr lang="en-US" sz="2000" dirty="0">
                <a:latin typeface="Arial" panose="020B0604020202020204" pitchFamily="34" charset="0"/>
                <a:cs typeface="Arial" panose="020B0604020202020204" pitchFamily="34" charset="0"/>
              </a:rPr>
              <a:t>Resistencia a la </a:t>
            </a:r>
            <a:r>
              <a:rPr lang="en-US" sz="2000" dirty="0" err="1">
                <a:latin typeface="Arial" panose="020B0604020202020204" pitchFamily="34" charset="0"/>
                <a:cs typeface="Arial" panose="020B0604020202020204" pitchFamily="34" charset="0"/>
              </a:rPr>
              <a:t>insulina</a:t>
            </a:r>
            <a:endParaRPr lang="en-US" sz="2000" dirty="0">
              <a:latin typeface="Arial" panose="020B0604020202020204" pitchFamily="34" charset="0"/>
              <a:cs typeface="Arial" panose="020B0604020202020204" pitchFamily="34" charset="0"/>
            </a:endParaRPr>
          </a:p>
          <a:p>
            <a:pPr>
              <a:lnSpc>
                <a:spcPct val="100000"/>
              </a:lnSpc>
              <a:buClr>
                <a:srgbClr val="7030A0"/>
              </a:buClr>
              <a:buSzPct val="60000"/>
              <a:buFont typeface="Wingdings" panose="05000000000000000000" pitchFamily="2" charset="2"/>
              <a:buChar char="Ø"/>
            </a:pPr>
            <a:r>
              <a:rPr lang="en-US" sz="2000" dirty="0" err="1">
                <a:latin typeface="Arial" panose="020B0604020202020204" pitchFamily="34" charset="0"/>
                <a:cs typeface="Arial" panose="020B0604020202020204" pitchFamily="34" charset="0"/>
              </a:rPr>
              <a:t>Retención</a:t>
            </a:r>
            <a:r>
              <a:rPr lang="en-US" sz="2000" dirty="0">
                <a:latin typeface="Arial" panose="020B0604020202020204" pitchFamily="34" charset="0"/>
                <a:cs typeface="Arial" panose="020B0604020202020204" pitchFamily="34" charset="0"/>
              </a:rPr>
              <a:t> de </a:t>
            </a:r>
            <a:r>
              <a:rPr lang="en-US" sz="2000" dirty="0" err="1">
                <a:latin typeface="Arial" panose="020B0604020202020204" pitchFamily="34" charset="0"/>
                <a:cs typeface="Arial" panose="020B0604020202020204" pitchFamily="34" charset="0"/>
              </a:rPr>
              <a:t>agua</a:t>
            </a:r>
            <a:r>
              <a:rPr lang="en-US" sz="2000" dirty="0">
                <a:latin typeface="Arial" panose="020B0604020202020204" pitchFamily="34" charset="0"/>
                <a:cs typeface="Arial" panose="020B0604020202020204" pitchFamily="34" charset="0"/>
              </a:rPr>
              <a:t> y </a:t>
            </a:r>
            <a:r>
              <a:rPr lang="en-US" sz="2000" dirty="0" err="1">
                <a:latin typeface="Arial" panose="020B0604020202020204" pitchFamily="34" charset="0"/>
                <a:cs typeface="Arial" panose="020B0604020202020204" pitchFamily="34" charset="0"/>
              </a:rPr>
              <a:t>sal</a:t>
            </a:r>
            <a:endParaRPr lang="en-US" sz="2000" dirty="0">
              <a:latin typeface="Arial" panose="020B0604020202020204" pitchFamily="34" charset="0"/>
              <a:cs typeface="Arial" panose="020B0604020202020204" pitchFamily="34" charset="0"/>
            </a:endParaRPr>
          </a:p>
          <a:p>
            <a:pPr>
              <a:lnSpc>
                <a:spcPct val="100000"/>
              </a:lnSpc>
              <a:buClr>
                <a:srgbClr val="7030A0"/>
              </a:buClr>
              <a:buSzPct val="60000"/>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93372F28-42DA-9042-A9BC-75B6D6233535}"/>
              </a:ext>
            </a:extLst>
          </p:cNvPr>
          <p:cNvSpPr txBox="1"/>
          <p:nvPr/>
        </p:nvSpPr>
        <p:spPr>
          <a:xfrm>
            <a:off x="568763" y="6021222"/>
            <a:ext cx="11921815" cy="246221"/>
          </a:xfrm>
          <a:prstGeom prst="rect">
            <a:avLst/>
          </a:prstGeom>
          <a:solidFill>
            <a:schemeClr val="bg1"/>
          </a:solidFill>
        </p:spPr>
        <p:txBody>
          <a:bodyPr wrap="square" rtlCol="0">
            <a:spAutoFit/>
          </a:bodyPr>
          <a:lstStyle/>
          <a:p>
            <a:r>
              <a:rPr lang="es-ES_tradnl" sz="1000" dirty="0" err="1">
                <a:latin typeface="Arial" panose="020B0604020202020204" pitchFamily="34" charset="0"/>
                <a:cs typeface="Arial" panose="020B0604020202020204" pitchFamily="34" charset="0"/>
              </a:rPr>
              <a:t>Ljungqvist</a:t>
            </a:r>
            <a:r>
              <a:rPr lang="es-ES_tradnl" sz="1000" dirty="0">
                <a:latin typeface="Arial" panose="020B0604020202020204" pitchFamily="34" charset="0"/>
                <a:cs typeface="Arial" panose="020B0604020202020204" pitchFamily="34" charset="0"/>
              </a:rPr>
              <a:t> O. ERAS: </a:t>
            </a:r>
            <a:r>
              <a:rPr lang="es-ES_tradnl" sz="1000" dirty="0" err="1">
                <a:latin typeface="Arial" panose="020B0604020202020204" pitchFamily="34" charset="0"/>
                <a:cs typeface="Arial" panose="020B0604020202020204" pitchFamily="34" charset="0"/>
              </a:rPr>
              <a:t>Moving</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evidence-based</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perioperative</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care</a:t>
            </a:r>
            <a:r>
              <a:rPr lang="es-ES_tradnl" sz="1000" dirty="0">
                <a:latin typeface="Arial" panose="020B0604020202020204" pitchFamily="34" charset="0"/>
                <a:cs typeface="Arial" panose="020B0604020202020204" pitchFamily="34" charset="0"/>
              </a:rPr>
              <a:t> to </a:t>
            </a:r>
            <a:r>
              <a:rPr lang="es-ES_tradnl" sz="1000" dirty="0" err="1">
                <a:latin typeface="Arial" panose="020B0604020202020204" pitchFamily="34" charset="0"/>
                <a:cs typeface="Arial" panose="020B0604020202020204" pitchFamily="34" charset="0"/>
              </a:rPr>
              <a:t>practice</a:t>
            </a:r>
            <a:r>
              <a:rPr lang="es-ES_tradnl" sz="1000" dirty="0">
                <a:latin typeface="Arial" panose="020B0604020202020204" pitchFamily="34" charset="0"/>
                <a:cs typeface="Arial" panose="020B0604020202020204" pitchFamily="34" charset="0"/>
              </a:rPr>
              <a:t>. JPEN 2014, 38(5) 559-566</a:t>
            </a:r>
          </a:p>
        </p:txBody>
      </p:sp>
    </p:spTree>
    <p:extLst>
      <p:ext uri="{BB962C8B-B14F-4D97-AF65-F5344CB8AC3E}">
        <p14:creationId xmlns:p14="http://schemas.microsoft.com/office/powerpoint/2010/main" val="1552201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28BD0D4-5343-AD47-AAA0-B69A196B2D68}"/>
              </a:ext>
            </a:extLst>
          </p:cNvPr>
          <p:cNvSpPr txBox="1"/>
          <p:nvPr/>
        </p:nvSpPr>
        <p:spPr>
          <a:xfrm>
            <a:off x="0" y="816097"/>
            <a:ext cx="12192000" cy="584775"/>
          </a:xfrm>
          <a:prstGeom prst="rect">
            <a:avLst/>
          </a:prstGeom>
          <a:noFill/>
        </p:spPr>
        <p:txBody>
          <a:bodyPr wrap="square" rtlCol="0">
            <a:spAutoFit/>
          </a:bodyPr>
          <a:lstStyle/>
          <a:p>
            <a:pPr algn="ctr"/>
            <a:r>
              <a:rPr lang="es-CO" sz="3200" b="1" dirty="0">
                <a:solidFill>
                  <a:srgbClr val="7030A0"/>
                </a:solidFill>
                <a:latin typeface="Arial" panose="020B0604020202020204" pitchFamily="34" charset="0"/>
                <a:cs typeface="Arial" panose="020B0604020202020204" pitchFamily="34" charset="0"/>
              </a:rPr>
              <a:t>Ayuno y estrés</a:t>
            </a:r>
          </a:p>
        </p:txBody>
      </p:sp>
      <p:sp>
        <p:nvSpPr>
          <p:cNvPr id="6" name="Down Arrow 1">
            <a:extLst>
              <a:ext uri="{FF2B5EF4-FFF2-40B4-BE49-F238E27FC236}">
                <a16:creationId xmlns:a16="http://schemas.microsoft.com/office/drawing/2014/main" id="{1D68D48A-5D4B-2E4E-9E6D-93AA95557732}"/>
              </a:ext>
            </a:extLst>
          </p:cNvPr>
          <p:cNvSpPr/>
          <p:nvPr/>
        </p:nvSpPr>
        <p:spPr>
          <a:xfrm>
            <a:off x="1631715" y="3021621"/>
            <a:ext cx="576064" cy="792088"/>
          </a:xfrm>
          <a:prstGeom prst="downArrow">
            <a:avLst/>
          </a:prstGeom>
          <a:solidFill>
            <a:srgbClr val="7030A0"/>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2">
            <a:extLst>
              <a:ext uri="{FF2B5EF4-FFF2-40B4-BE49-F238E27FC236}">
                <a16:creationId xmlns:a16="http://schemas.microsoft.com/office/drawing/2014/main" id="{9F170654-61E7-5A43-9048-07761AA822FC}"/>
              </a:ext>
            </a:extLst>
          </p:cNvPr>
          <p:cNvSpPr txBox="1"/>
          <p:nvPr/>
        </p:nvSpPr>
        <p:spPr>
          <a:xfrm>
            <a:off x="2489908" y="3156055"/>
            <a:ext cx="1588897" cy="523220"/>
          </a:xfrm>
          <a:prstGeom prst="rect">
            <a:avLst/>
          </a:prstGeom>
          <a:noFill/>
        </p:spPr>
        <p:txBody>
          <a:bodyPr wrap="none" rtlCol="0">
            <a:spAutoFit/>
          </a:bodyPr>
          <a:lstStyle/>
          <a:p>
            <a:r>
              <a:rPr lang="en-US" sz="2800" b="1" dirty="0">
                <a:solidFill>
                  <a:srgbClr val="7030A0"/>
                </a:solidFill>
                <a:latin typeface="Arial" panose="020B0604020202020204" pitchFamily="34" charset="0"/>
                <a:cs typeface="Arial" panose="020B0604020202020204" pitchFamily="34" charset="0"/>
              </a:rPr>
              <a:t>PESO =</a:t>
            </a:r>
            <a:r>
              <a:rPr lang="en-US" sz="2800" b="1" dirty="0">
                <a:solidFill>
                  <a:schemeClr val="tx2">
                    <a:lumMod val="75000"/>
                  </a:schemeClr>
                </a:solidFill>
                <a:latin typeface="Arial" panose="020B0604020202020204" pitchFamily="34" charset="0"/>
                <a:cs typeface="Arial" panose="020B0604020202020204" pitchFamily="34" charset="0"/>
              </a:rPr>
              <a:t> </a:t>
            </a:r>
          </a:p>
        </p:txBody>
      </p:sp>
      <p:sp>
        <p:nvSpPr>
          <p:cNvPr id="8" name="TextBox 3">
            <a:extLst>
              <a:ext uri="{FF2B5EF4-FFF2-40B4-BE49-F238E27FC236}">
                <a16:creationId xmlns:a16="http://schemas.microsoft.com/office/drawing/2014/main" id="{2CC62993-1D7A-6C4F-BC45-837431201DC8}"/>
              </a:ext>
            </a:extLst>
          </p:cNvPr>
          <p:cNvSpPr txBox="1"/>
          <p:nvPr/>
        </p:nvSpPr>
        <p:spPr>
          <a:xfrm>
            <a:off x="4381787" y="2851741"/>
            <a:ext cx="6277681" cy="1131848"/>
          </a:xfrm>
          <a:prstGeom prst="rect">
            <a:avLst/>
          </a:prstGeom>
          <a:noFill/>
        </p:spPr>
        <p:txBody>
          <a:bodyPr wrap="none" rtlCol="0">
            <a:spAutoFit/>
          </a:bodyPr>
          <a:lstStyle/>
          <a:p>
            <a:pPr marL="457200" indent="-457200">
              <a:lnSpc>
                <a:spcPct val="150000"/>
              </a:lnSpc>
              <a:buClr>
                <a:srgbClr val="7030A0"/>
              </a:buClr>
              <a:buFont typeface="+mj-lt"/>
              <a:buAutoNum type="arabicParenR"/>
            </a:pPr>
            <a:r>
              <a:rPr lang="en-US" sz="2400" dirty="0" err="1">
                <a:latin typeface="Arial" panose="020B0604020202020204" pitchFamily="34" charset="0"/>
                <a:cs typeface="Arial" panose="020B0604020202020204" pitchFamily="34" charset="0"/>
              </a:rPr>
              <a:t>Deterioro</a:t>
            </a:r>
            <a:r>
              <a:rPr lang="en-US" sz="2400" dirty="0">
                <a:latin typeface="Arial" panose="020B0604020202020204" pitchFamily="34" charset="0"/>
                <a:cs typeface="Arial" panose="020B0604020202020204" pitchFamily="34" charset="0"/>
              </a:rPr>
              <a:t> de </a:t>
            </a:r>
            <a:r>
              <a:rPr lang="en-US" sz="2400" dirty="0" err="1">
                <a:latin typeface="Arial" panose="020B0604020202020204" pitchFamily="34" charset="0"/>
                <a:cs typeface="Arial" panose="020B0604020202020204" pitchFamily="34" charset="0"/>
              </a:rPr>
              <a:t>funciones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físicas</a:t>
            </a:r>
            <a:r>
              <a:rPr lang="en-US" sz="2400" dirty="0">
                <a:latin typeface="Arial" panose="020B0604020202020204" pitchFamily="34" charset="0"/>
                <a:cs typeface="Arial" panose="020B0604020202020204" pitchFamily="34" charset="0"/>
              </a:rPr>
              <a:t> y </a:t>
            </a:r>
            <a:r>
              <a:rPr lang="en-US" sz="2400" dirty="0" err="1">
                <a:latin typeface="Arial" panose="020B0604020202020204" pitchFamily="34" charset="0"/>
                <a:cs typeface="Arial" panose="020B0604020202020204" pitchFamily="34" charset="0"/>
              </a:rPr>
              <a:t>mentales</a:t>
            </a:r>
            <a:endParaRPr lang="en-US" sz="2400" dirty="0">
              <a:latin typeface="Arial" panose="020B0604020202020204" pitchFamily="34" charset="0"/>
              <a:cs typeface="Arial" panose="020B0604020202020204" pitchFamily="34" charset="0"/>
            </a:endParaRPr>
          </a:p>
          <a:p>
            <a:pPr marL="457200" indent="-457200">
              <a:lnSpc>
                <a:spcPct val="150000"/>
              </a:lnSpc>
              <a:buClr>
                <a:srgbClr val="7030A0"/>
              </a:buClr>
              <a:buFont typeface="+mj-lt"/>
              <a:buAutoNum type="arabicParenR"/>
            </a:pPr>
            <a:r>
              <a:rPr lang="en-US" sz="2400" dirty="0" err="1">
                <a:latin typeface="Arial" panose="020B0604020202020204" pitchFamily="34" charset="0"/>
                <a:cs typeface="Arial" panose="020B0604020202020204" pitchFamily="34" charset="0"/>
              </a:rPr>
              <a:t>Pobres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desenlaces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clínicos</a:t>
            </a:r>
            <a:endParaRPr lang="en-US" sz="24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9967349B-A195-9141-A806-810A8153505F}"/>
              </a:ext>
            </a:extLst>
          </p:cNvPr>
          <p:cNvSpPr txBox="1"/>
          <p:nvPr/>
        </p:nvSpPr>
        <p:spPr>
          <a:xfrm>
            <a:off x="1631715" y="4889661"/>
            <a:ext cx="6263794" cy="246221"/>
          </a:xfrm>
          <a:prstGeom prst="rect">
            <a:avLst/>
          </a:prstGeom>
          <a:noFill/>
        </p:spPr>
        <p:txBody>
          <a:bodyPr wrap="square" rtlCol="0">
            <a:spAutoFit/>
          </a:bodyPr>
          <a:lstStyle/>
          <a:p>
            <a:r>
              <a:rPr lang="es-ES_tradnl" sz="1000" dirty="0">
                <a:latin typeface="Arial" panose="020B0604020202020204" pitchFamily="34" charset="0"/>
                <a:cs typeface="Arial" panose="020B0604020202020204" pitchFamily="34" charset="0"/>
              </a:rPr>
              <a:t>Norman K. Et al, </a:t>
            </a:r>
            <a:r>
              <a:rPr lang="es-ES_tradnl" sz="1000" dirty="0" err="1">
                <a:latin typeface="Arial" panose="020B0604020202020204" pitchFamily="34" charset="0"/>
                <a:cs typeface="Arial" panose="020B0604020202020204" pitchFamily="34" charset="0"/>
              </a:rPr>
              <a:t>Prognostic</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impact</a:t>
            </a:r>
            <a:r>
              <a:rPr lang="es-ES_tradnl" sz="1000" dirty="0">
                <a:latin typeface="Arial" panose="020B0604020202020204" pitchFamily="34" charset="0"/>
                <a:cs typeface="Arial" panose="020B0604020202020204" pitchFamily="34" charset="0"/>
              </a:rPr>
              <a:t> of </a:t>
            </a:r>
            <a:r>
              <a:rPr lang="es-ES_tradnl" sz="1000" dirty="0" err="1">
                <a:latin typeface="Arial" panose="020B0604020202020204" pitchFamily="34" charset="0"/>
                <a:cs typeface="Arial" panose="020B0604020202020204" pitchFamily="34" charset="0"/>
              </a:rPr>
              <a:t>disease-related</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malnutrition</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Clin</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Nutr</a:t>
            </a:r>
            <a:r>
              <a:rPr lang="es-ES_tradnl" sz="1000" dirty="0">
                <a:latin typeface="Arial" panose="020B0604020202020204" pitchFamily="34" charset="0"/>
                <a:cs typeface="Arial" panose="020B0604020202020204" pitchFamily="34" charset="0"/>
              </a:rPr>
              <a:t> 2008, 27: 5-15</a:t>
            </a:r>
          </a:p>
        </p:txBody>
      </p:sp>
    </p:spTree>
    <p:extLst>
      <p:ext uri="{BB962C8B-B14F-4D97-AF65-F5344CB8AC3E}">
        <p14:creationId xmlns:p14="http://schemas.microsoft.com/office/powerpoint/2010/main" val="2671644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384931"/>
            <a:ext cx="12192000" cy="876266"/>
          </a:xfrm>
        </p:spPr>
        <p:txBody>
          <a:bodyPr>
            <a:normAutofit/>
          </a:bodyPr>
          <a:lstStyle/>
          <a:p>
            <a:pPr algn="ctr"/>
            <a:r>
              <a:rPr lang="es-ES_tradnl" sz="3200" b="1" dirty="0">
                <a:solidFill>
                  <a:srgbClr val="7030A0"/>
                </a:solidFill>
                <a:latin typeface="Arial" panose="020B0604020202020204" pitchFamily="34" charset="0"/>
                <a:cs typeface="Arial" panose="020B0604020202020204" pitchFamily="34" charset="0"/>
              </a:rPr>
              <a:t>Caso #1</a:t>
            </a:r>
          </a:p>
        </p:txBody>
      </p:sp>
      <p:sp>
        <p:nvSpPr>
          <p:cNvPr id="3" name="Marcador de contenido 2"/>
          <p:cNvSpPr>
            <a:spLocks noGrp="1"/>
          </p:cNvSpPr>
          <p:nvPr>
            <p:ph idx="1"/>
          </p:nvPr>
        </p:nvSpPr>
        <p:spPr>
          <a:xfrm>
            <a:off x="1439405" y="1582769"/>
            <a:ext cx="9313190" cy="4351338"/>
          </a:xfrm>
          <a:ln>
            <a:noFill/>
          </a:ln>
        </p:spPr>
        <p:txBody>
          <a:bodyPr/>
          <a:lstStyle/>
          <a:p>
            <a:pPr algn="just">
              <a:lnSpc>
                <a:spcPct val="150000"/>
              </a:lnSpc>
              <a:buClr>
                <a:srgbClr val="7030A0"/>
              </a:buClr>
              <a:buSzPct val="80000"/>
            </a:pPr>
            <a:r>
              <a:rPr lang="es-ES_tradnl" dirty="0">
                <a:latin typeface="Arial" panose="020B0604020202020204" pitchFamily="34" charset="0"/>
                <a:cs typeface="Arial" panose="020B0604020202020204" pitchFamily="34" charset="0"/>
              </a:rPr>
              <a:t> A.N. Consulta al servicio de urgencias con cuadro de aumento de las secreciones traqueo bronquiales, mayor disnea y fiebre.</a:t>
            </a:r>
          </a:p>
          <a:p>
            <a:pPr algn="just">
              <a:lnSpc>
                <a:spcPct val="150000"/>
              </a:lnSpc>
              <a:buClr>
                <a:srgbClr val="7030A0"/>
              </a:buClr>
              <a:buSzPct val="80000"/>
            </a:pPr>
            <a:r>
              <a:rPr lang="es-ES_tradnl" dirty="0">
                <a:latin typeface="Arial" panose="020B0604020202020204" pitchFamily="34" charset="0"/>
                <a:cs typeface="Arial" panose="020B0604020202020204" pitchFamily="34" charset="0"/>
              </a:rPr>
              <a:t> En urgencias se practican exámenes encontrando una radiografía de tórax que muestra una bronconeumonía.</a:t>
            </a:r>
          </a:p>
          <a:p>
            <a:pPr algn="just">
              <a:lnSpc>
                <a:spcPct val="150000"/>
              </a:lnSpc>
              <a:buClr>
                <a:srgbClr val="7030A0"/>
              </a:buClr>
              <a:buSzPct val="80000"/>
            </a:pPr>
            <a:r>
              <a:rPr lang="es-ES_tradnl" dirty="0">
                <a:latin typeface="Arial" panose="020B0604020202020204" pitchFamily="34" charset="0"/>
                <a:cs typeface="Arial" panose="020B0604020202020204" pitchFamily="34" charset="0"/>
              </a:rPr>
              <a:t> Se hospitaliza para diagnóstico y manejo.</a:t>
            </a:r>
          </a:p>
        </p:txBody>
      </p:sp>
      <p:pic>
        <p:nvPicPr>
          <p:cNvPr id="4" name="Imagen 3">
            <a:extLst>
              <a:ext uri="{FF2B5EF4-FFF2-40B4-BE49-F238E27FC236}">
                <a16:creationId xmlns:a16="http://schemas.microsoft.com/office/drawing/2014/main" id="{A695970E-F181-3F45-BE67-6B4BBFB648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24677" y="63359"/>
            <a:ext cx="1655755" cy="955697"/>
          </a:xfrm>
          <a:prstGeom prst="rect">
            <a:avLst/>
          </a:prstGeom>
        </p:spPr>
      </p:pic>
    </p:spTree>
    <p:extLst>
      <p:ext uri="{BB962C8B-B14F-4D97-AF65-F5344CB8AC3E}">
        <p14:creationId xmlns:p14="http://schemas.microsoft.com/office/powerpoint/2010/main" val="2608245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4">
            <a:extLst>
              <a:ext uri="{FF2B5EF4-FFF2-40B4-BE49-F238E27FC236}">
                <a16:creationId xmlns:a16="http://schemas.microsoft.com/office/drawing/2014/main" id="{6B384A83-A081-8442-8A00-42D1328A57F7}"/>
              </a:ext>
            </a:extLst>
          </p:cNvPr>
          <p:cNvSpPr txBox="1">
            <a:spLocks/>
          </p:cNvSpPr>
          <p:nvPr/>
        </p:nvSpPr>
        <p:spPr>
          <a:xfrm>
            <a:off x="0" y="781029"/>
            <a:ext cx="12192000" cy="859992"/>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_tradnl" sz="3200" b="1" dirty="0">
                <a:solidFill>
                  <a:srgbClr val="7030A0"/>
                </a:solidFill>
                <a:latin typeface="Arial" panose="020B0604020202020204" pitchFamily="34" charset="0"/>
                <a:cs typeface="Arial" panose="020B0604020202020204" pitchFamily="34" charset="0"/>
              </a:rPr>
              <a:t>Preguntémonos…</a:t>
            </a:r>
          </a:p>
        </p:txBody>
      </p:sp>
      <p:sp>
        <p:nvSpPr>
          <p:cNvPr id="5" name="Marcador de contenido 5">
            <a:extLst>
              <a:ext uri="{FF2B5EF4-FFF2-40B4-BE49-F238E27FC236}">
                <a16:creationId xmlns:a16="http://schemas.microsoft.com/office/drawing/2014/main" id="{221DE096-ED1D-B54C-8411-83C473C64C21}"/>
              </a:ext>
            </a:extLst>
          </p:cNvPr>
          <p:cNvSpPr txBox="1">
            <a:spLocks/>
          </p:cNvSpPr>
          <p:nvPr/>
        </p:nvSpPr>
        <p:spPr>
          <a:xfrm>
            <a:off x="886918" y="2871768"/>
            <a:ext cx="10418164" cy="15322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s-ES_tradnl" sz="3000" dirty="0">
                <a:solidFill>
                  <a:srgbClr val="7030A0"/>
                </a:solidFill>
                <a:latin typeface="Arial" panose="020B0604020202020204" pitchFamily="34" charset="0"/>
                <a:cs typeface="Arial" panose="020B0604020202020204" pitchFamily="34" charset="0"/>
              </a:rPr>
              <a:t>3.</a:t>
            </a:r>
            <a:r>
              <a:rPr lang="es-ES_tradnl" sz="3000" dirty="0">
                <a:latin typeface="Arial" panose="020B0604020202020204" pitchFamily="34" charset="0"/>
                <a:cs typeface="Arial" panose="020B0604020202020204" pitchFamily="34" charset="0"/>
              </a:rPr>
              <a:t> ¿La condición metabólica de los pacientes influye en la utilización de los nutrientes, de los pacientes?</a:t>
            </a:r>
            <a:endParaRPr lang="es-ES_tradnl"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8198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14C150F-D040-A24E-BBD7-79A37F130CC3}"/>
              </a:ext>
            </a:extLst>
          </p:cNvPr>
          <p:cNvSpPr txBox="1">
            <a:spLocks/>
          </p:cNvSpPr>
          <p:nvPr/>
        </p:nvSpPr>
        <p:spPr>
          <a:xfrm>
            <a:off x="0" y="148671"/>
            <a:ext cx="12192000" cy="610122"/>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_tradnl" sz="3200" b="1" dirty="0">
                <a:solidFill>
                  <a:srgbClr val="7030A0"/>
                </a:solidFill>
                <a:latin typeface="Arial" panose="020B0604020202020204" pitchFamily="34" charset="0"/>
                <a:cs typeface="Arial" panose="020B0604020202020204" pitchFamily="34" charset="0"/>
              </a:rPr>
              <a:t>Caso #1</a:t>
            </a:r>
          </a:p>
        </p:txBody>
      </p:sp>
      <p:sp>
        <p:nvSpPr>
          <p:cNvPr id="5" name="Marcador de contenido 2">
            <a:extLst>
              <a:ext uri="{FF2B5EF4-FFF2-40B4-BE49-F238E27FC236}">
                <a16:creationId xmlns:a16="http://schemas.microsoft.com/office/drawing/2014/main" id="{E631D476-D219-1C44-BCF3-21FD08DB31AA}"/>
              </a:ext>
            </a:extLst>
          </p:cNvPr>
          <p:cNvSpPr txBox="1">
            <a:spLocks/>
          </p:cNvSpPr>
          <p:nvPr/>
        </p:nvSpPr>
        <p:spPr>
          <a:xfrm>
            <a:off x="425413" y="1454426"/>
            <a:ext cx="4855714" cy="3434798"/>
          </a:xfrm>
          <a:prstGeom prst="rect">
            <a:avLst/>
          </a:prstGeom>
          <a:ln>
            <a:no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buClr>
                <a:srgbClr val="7030A0"/>
              </a:buClr>
              <a:buSzPct val="120000"/>
            </a:pPr>
            <a:r>
              <a:rPr lang="es-ES_tradnl" sz="1800" dirty="0">
                <a:latin typeface="Arial" panose="020B0604020202020204" pitchFamily="34" charset="0"/>
                <a:cs typeface="Arial" panose="020B0604020202020204" pitchFamily="34" charset="0"/>
              </a:rPr>
              <a:t>A. N. mujer de 71 años de edad</a:t>
            </a:r>
          </a:p>
          <a:p>
            <a:pPr>
              <a:lnSpc>
                <a:spcPct val="100000"/>
              </a:lnSpc>
              <a:spcBef>
                <a:spcPts val="400"/>
              </a:spcBef>
              <a:buClr>
                <a:srgbClr val="7030A0"/>
              </a:buClr>
              <a:buSzPct val="120000"/>
            </a:pPr>
            <a:r>
              <a:rPr lang="es-ES_tradnl" sz="1800" dirty="0">
                <a:latin typeface="Arial" panose="020B0604020202020204" pitchFamily="34" charset="0"/>
                <a:cs typeface="Arial" panose="020B0604020202020204" pitchFamily="34" charset="0"/>
              </a:rPr>
              <a:t>Diagnóstico: EPOC</a:t>
            </a:r>
          </a:p>
          <a:p>
            <a:pPr>
              <a:lnSpc>
                <a:spcPct val="100000"/>
              </a:lnSpc>
              <a:spcBef>
                <a:spcPts val="400"/>
              </a:spcBef>
              <a:buClr>
                <a:srgbClr val="7030A0"/>
              </a:buClr>
              <a:buSzPct val="120000"/>
            </a:pPr>
            <a:r>
              <a:rPr lang="es-ES_tradnl" sz="1800" dirty="0">
                <a:latin typeface="Arial" panose="020B0604020202020204" pitchFamily="34" charset="0"/>
                <a:cs typeface="Arial" panose="020B0604020202020204" pitchFamily="34" charset="0"/>
              </a:rPr>
              <a:t>Comorbilidades: hipertensión arterial </a:t>
            </a:r>
          </a:p>
          <a:p>
            <a:pPr>
              <a:lnSpc>
                <a:spcPct val="100000"/>
              </a:lnSpc>
              <a:spcBef>
                <a:spcPts val="400"/>
              </a:spcBef>
              <a:buClr>
                <a:srgbClr val="7030A0"/>
              </a:buClr>
              <a:buSzPct val="120000"/>
            </a:pPr>
            <a:r>
              <a:rPr lang="es-ES_tradnl" sz="1800" dirty="0">
                <a:latin typeface="Arial" panose="020B0604020202020204" pitchFamily="34" charset="0"/>
                <a:cs typeface="Arial" panose="020B0604020202020204" pitchFamily="34" charset="0"/>
              </a:rPr>
              <a:t>Hospitalizada por una infección pulmonar</a:t>
            </a:r>
          </a:p>
          <a:p>
            <a:pPr>
              <a:lnSpc>
                <a:spcPct val="100000"/>
              </a:lnSpc>
              <a:spcBef>
                <a:spcPts val="400"/>
              </a:spcBef>
              <a:buClr>
                <a:srgbClr val="7030A0"/>
              </a:buClr>
              <a:buSzPct val="120000"/>
            </a:pPr>
            <a:r>
              <a:rPr lang="es-ES_tradnl" sz="1800" dirty="0">
                <a:latin typeface="Arial" panose="020B0604020202020204" pitchFamily="34" charset="0"/>
                <a:cs typeface="Arial" panose="020B0604020202020204" pitchFamily="34" charset="0"/>
              </a:rPr>
              <a:t>Peso actual: 47 kg</a:t>
            </a:r>
          </a:p>
          <a:p>
            <a:pPr>
              <a:lnSpc>
                <a:spcPct val="100000"/>
              </a:lnSpc>
              <a:spcBef>
                <a:spcPts val="400"/>
              </a:spcBef>
              <a:buClr>
                <a:srgbClr val="7030A0"/>
              </a:buClr>
              <a:buSzPct val="120000"/>
            </a:pPr>
            <a:r>
              <a:rPr lang="es-ES_tradnl" sz="1800" dirty="0">
                <a:latin typeface="Arial" panose="020B0604020202020204" pitchFamily="34" charset="0"/>
                <a:cs typeface="Arial" panose="020B0604020202020204" pitchFamily="34" charset="0"/>
              </a:rPr>
              <a:t>Peso usual: 50 kg (6 meses)</a:t>
            </a:r>
          </a:p>
          <a:p>
            <a:pPr>
              <a:lnSpc>
                <a:spcPct val="100000"/>
              </a:lnSpc>
              <a:spcBef>
                <a:spcPts val="400"/>
              </a:spcBef>
              <a:buClr>
                <a:srgbClr val="7030A0"/>
              </a:buClr>
              <a:buSzPct val="120000"/>
            </a:pPr>
            <a:r>
              <a:rPr lang="es-ES_tradnl" sz="1800" dirty="0">
                <a:latin typeface="Arial" panose="020B0604020202020204" pitchFamily="34" charset="0"/>
                <a:cs typeface="Arial" panose="020B0604020202020204" pitchFamily="34" charset="0"/>
              </a:rPr>
              <a:t>Talla: 155 cm</a:t>
            </a:r>
          </a:p>
          <a:p>
            <a:pPr>
              <a:lnSpc>
                <a:spcPct val="100000"/>
              </a:lnSpc>
              <a:spcBef>
                <a:spcPts val="400"/>
              </a:spcBef>
              <a:buClr>
                <a:srgbClr val="7030A0"/>
              </a:buClr>
              <a:buSzPct val="120000"/>
            </a:pPr>
            <a:r>
              <a:rPr lang="es-ES_tradnl" sz="1800" dirty="0">
                <a:latin typeface="Arial" panose="020B0604020202020204" pitchFamily="34" charset="0"/>
                <a:cs typeface="Arial" panose="020B0604020202020204" pitchFamily="34" charset="0"/>
              </a:rPr>
              <a:t>IMC: 19.5</a:t>
            </a:r>
          </a:p>
          <a:p>
            <a:pPr>
              <a:lnSpc>
                <a:spcPct val="100000"/>
              </a:lnSpc>
              <a:spcBef>
                <a:spcPts val="400"/>
              </a:spcBef>
              <a:buClr>
                <a:srgbClr val="7030A0"/>
              </a:buClr>
              <a:buSzPct val="120000"/>
            </a:pPr>
            <a:r>
              <a:rPr lang="es-ES_tradnl" sz="1800" dirty="0">
                <a:latin typeface="Arial" panose="020B0604020202020204" pitchFamily="34" charset="0"/>
                <a:cs typeface="Arial" panose="020B0604020202020204" pitchFamily="34" charset="0"/>
              </a:rPr>
              <a:t>Pérdida de 6% de su peso en seis meses.</a:t>
            </a:r>
          </a:p>
          <a:p>
            <a:pPr>
              <a:lnSpc>
                <a:spcPct val="100000"/>
              </a:lnSpc>
              <a:spcBef>
                <a:spcPts val="400"/>
              </a:spcBef>
              <a:buClr>
                <a:srgbClr val="7030A0"/>
              </a:buClr>
              <a:buSzPct val="120000"/>
            </a:pPr>
            <a:r>
              <a:rPr lang="es-ES_tradnl" sz="1800" dirty="0">
                <a:latin typeface="Arial" panose="020B0604020202020204" pitchFamily="34" charset="0"/>
                <a:cs typeface="Arial" panose="020B0604020202020204" pitchFamily="34" charset="0"/>
              </a:rPr>
              <a:t>Ingesta baja por hiporexia. </a:t>
            </a:r>
          </a:p>
          <a:p>
            <a:pPr>
              <a:buClr>
                <a:srgbClr val="7030A0"/>
              </a:buClr>
              <a:buFont typeface="Wingdings" panose="05000000000000000000" pitchFamily="2" charset="2"/>
              <a:buChar char="q"/>
            </a:pPr>
            <a:endParaRPr lang="es-ES_tradnl" sz="1800" dirty="0">
              <a:latin typeface="Arial" panose="020B0604020202020204" pitchFamily="34" charset="0"/>
              <a:cs typeface="Arial" panose="020B0604020202020204" pitchFamily="34" charset="0"/>
            </a:endParaRPr>
          </a:p>
        </p:txBody>
      </p:sp>
      <p:sp>
        <p:nvSpPr>
          <p:cNvPr id="7" name="Rectangle 5">
            <a:extLst>
              <a:ext uri="{FF2B5EF4-FFF2-40B4-BE49-F238E27FC236}">
                <a16:creationId xmlns:a16="http://schemas.microsoft.com/office/drawing/2014/main" id="{5DCA3C5A-B70D-D542-A185-15A100F5F125}"/>
              </a:ext>
            </a:extLst>
          </p:cNvPr>
          <p:cNvSpPr/>
          <p:nvPr/>
        </p:nvSpPr>
        <p:spPr>
          <a:xfrm>
            <a:off x="5644395" y="1163226"/>
            <a:ext cx="5313284" cy="1323439"/>
          </a:xfrm>
          <a:prstGeom prst="rect">
            <a:avLst/>
          </a:prstGeom>
          <a:noFill/>
        </p:spPr>
        <p:txBody>
          <a:bodyPr wrap="square">
            <a:spAutoFit/>
          </a:bodyPr>
          <a:lstStyle/>
          <a:p>
            <a:pPr marL="514350" indent="-514350" algn="just">
              <a:buFont typeface="+mj-lt"/>
              <a:buAutoNum type="arabicParenR"/>
            </a:pPr>
            <a:r>
              <a:rPr lang="es-ES_tradnl" sz="2000" dirty="0">
                <a:latin typeface="Arial" panose="020B0604020202020204" pitchFamily="34" charset="0"/>
                <a:cs typeface="Arial" panose="020B0604020202020204" pitchFamily="34" charset="0"/>
              </a:rPr>
              <a:t>¿Está desnutrida o en riesgo nutricional?</a:t>
            </a:r>
          </a:p>
          <a:p>
            <a:pPr marL="514350" indent="-514350" algn="just">
              <a:buFont typeface="+mj-lt"/>
              <a:buAutoNum type="arabicParenR"/>
            </a:pPr>
            <a:r>
              <a:rPr lang="es-ES_tradnl" sz="2000" dirty="0">
                <a:latin typeface="Arial" panose="020B0604020202020204" pitchFamily="34" charset="0"/>
                <a:cs typeface="Arial" panose="020B0604020202020204" pitchFamily="34" charset="0"/>
              </a:rPr>
              <a:t>¿Cuál es su condición metabólica?</a:t>
            </a:r>
          </a:p>
          <a:p>
            <a:pPr marL="514350" indent="-514350" algn="just">
              <a:buFont typeface="+mj-lt"/>
              <a:buAutoNum type="arabicParenR"/>
            </a:pPr>
            <a:r>
              <a:rPr lang="es-ES_tradnl" sz="2000" dirty="0">
                <a:latin typeface="Arial" panose="020B0604020202020204" pitchFamily="34" charset="0"/>
                <a:cs typeface="Arial" panose="020B0604020202020204" pitchFamily="34" charset="0"/>
              </a:rPr>
              <a:t>¿La condición metabólica influye en la utilización de los nutrientes?</a:t>
            </a:r>
          </a:p>
        </p:txBody>
      </p:sp>
      <p:sp>
        <p:nvSpPr>
          <p:cNvPr id="8" name="TextBox 6">
            <a:extLst>
              <a:ext uri="{FF2B5EF4-FFF2-40B4-BE49-F238E27FC236}">
                <a16:creationId xmlns:a16="http://schemas.microsoft.com/office/drawing/2014/main" id="{986284CE-21B6-884F-9B0C-586E7D4527C9}"/>
              </a:ext>
            </a:extLst>
          </p:cNvPr>
          <p:cNvSpPr txBox="1"/>
          <p:nvPr/>
        </p:nvSpPr>
        <p:spPr>
          <a:xfrm>
            <a:off x="5644395" y="2710160"/>
            <a:ext cx="5313284" cy="923330"/>
          </a:xfrm>
          <a:prstGeom prst="rect">
            <a:avLst/>
          </a:prstGeom>
          <a:solidFill>
            <a:schemeClr val="accent1">
              <a:lumMod val="20000"/>
              <a:lumOff val="80000"/>
            </a:schemeClr>
          </a:solidFill>
          <a:ln>
            <a:noFill/>
          </a:ln>
        </p:spPr>
        <p:txBody>
          <a:bodyPr wrap="square" rtlCol="0">
            <a:spAutoFit/>
          </a:bodyPr>
          <a:lstStyle/>
          <a:p>
            <a:pPr algn="just"/>
            <a:r>
              <a:rPr lang="en-US" b="1" dirty="0">
                <a:solidFill>
                  <a:srgbClr val="7030A0"/>
                </a:solidFill>
                <a:latin typeface="Arial" panose="020B0604020202020204" pitchFamily="34" charset="0"/>
                <a:cs typeface="Arial" panose="020B0604020202020204" pitchFamily="34" charset="0"/>
              </a:rPr>
              <a:t>RESPUESTA #1: </a:t>
            </a:r>
            <a:r>
              <a:rPr lang="en-US" dirty="0" err="1">
                <a:latin typeface="Arial" panose="020B0604020202020204" pitchFamily="34" charset="0"/>
                <a:cs typeface="Arial" panose="020B0604020202020204" pitchFamily="34" charset="0"/>
              </a:rPr>
              <a:t>paciente</a:t>
            </a:r>
            <a:r>
              <a:rPr lang="en-US" dirty="0">
                <a:latin typeface="Arial" panose="020B0604020202020204" pitchFamily="34" charset="0"/>
                <a:cs typeface="Arial" panose="020B0604020202020204" pitchFamily="34" charset="0"/>
              </a:rPr>
              <a:t> con </a:t>
            </a:r>
            <a:r>
              <a:rPr lang="en-US" dirty="0" err="1">
                <a:latin typeface="Arial" panose="020B0604020202020204" pitchFamily="34" charset="0"/>
                <a:cs typeface="Arial" panose="020B0604020202020204" pitchFamily="34" charset="0"/>
              </a:rPr>
              <a:t>desnutrición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proteico-calórica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crónica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leve</a:t>
            </a:r>
            <a:r>
              <a:rPr lang="en-US" dirty="0">
                <a:latin typeface="Arial" panose="020B0604020202020204" pitchFamily="34" charset="0"/>
                <a:cs typeface="Arial" panose="020B0604020202020204" pitchFamily="34" charset="0"/>
              </a:rPr>
              <a:t> y </a:t>
            </a:r>
            <a:r>
              <a:rPr lang="en-US" dirty="0" err="1">
                <a:latin typeface="Arial" panose="020B0604020202020204" pitchFamily="34" charset="0"/>
                <a:cs typeface="Arial" panose="020B0604020202020204" pitchFamily="34" charset="0"/>
              </a:rPr>
              <a:t>moderadamente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agudizada</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etiología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secundaria</a:t>
            </a:r>
            <a:r>
              <a:rPr lang="en-US" dirty="0">
                <a:latin typeface="Arial" panose="020B0604020202020204" pitchFamily="34" charset="0"/>
                <a:cs typeface="Arial" panose="020B0604020202020204" pitchFamily="34" charset="0"/>
              </a:rPr>
              <a:t>.</a:t>
            </a:r>
          </a:p>
        </p:txBody>
      </p:sp>
      <p:sp>
        <p:nvSpPr>
          <p:cNvPr id="9" name="TextBox 7">
            <a:extLst>
              <a:ext uri="{FF2B5EF4-FFF2-40B4-BE49-F238E27FC236}">
                <a16:creationId xmlns:a16="http://schemas.microsoft.com/office/drawing/2014/main" id="{7F9634D9-616A-1F4D-8854-2B22B9DE2A9B}"/>
              </a:ext>
            </a:extLst>
          </p:cNvPr>
          <p:cNvSpPr txBox="1"/>
          <p:nvPr/>
        </p:nvSpPr>
        <p:spPr>
          <a:xfrm>
            <a:off x="704850" y="4948060"/>
            <a:ext cx="3790951" cy="1015663"/>
          </a:xfrm>
          <a:prstGeom prst="rect">
            <a:avLst/>
          </a:prstGeom>
          <a:noFill/>
          <a:ln>
            <a:noFill/>
          </a:ln>
        </p:spPr>
        <p:txBody>
          <a:bodyPr wrap="square" rtlCol="0">
            <a:spAutoFit/>
          </a:bodyPr>
          <a:lstStyle/>
          <a:p>
            <a:pPr algn="ctr"/>
            <a:r>
              <a:rPr lang="en-US" sz="2000" dirty="0">
                <a:solidFill>
                  <a:srgbClr val="7030A0"/>
                </a:solidFill>
                <a:latin typeface="Arial" panose="020B0604020202020204" pitchFamily="34" charset="0"/>
                <a:cs typeface="Arial" panose="020B0604020202020204" pitchFamily="34" charset="0"/>
              </a:rPr>
              <a:t>Es una </a:t>
            </a:r>
            <a:r>
              <a:rPr lang="en-US" sz="2000" dirty="0" err="1">
                <a:solidFill>
                  <a:srgbClr val="7030A0"/>
                </a:solidFill>
                <a:latin typeface="Arial" panose="020B0604020202020204" pitchFamily="34" charset="0"/>
                <a:cs typeface="Arial" panose="020B0604020202020204" pitchFamily="34" charset="0"/>
              </a:rPr>
              <a:t>paciente</a:t>
            </a:r>
            <a:r>
              <a:rPr lang="en-US" sz="2000" dirty="0">
                <a:solidFill>
                  <a:srgbClr val="7030A0"/>
                </a:solidFill>
                <a:latin typeface="Arial" panose="020B0604020202020204" pitchFamily="34" charset="0"/>
                <a:cs typeface="Arial" panose="020B0604020202020204" pitchFamily="34" charset="0"/>
              </a:rPr>
              <a:t> </a:t>
            </a:r>
            <a:r>
              <a:rPr lang="en-US" sz="2000" dirty="0" err="1">
                <a:solidFill>
                  <a:srgbClr val="7030A0"/>
                </a:solidFill>
                <a:latin typeface="Arial" panose="020B0604020202020204" pitchFamily="34" charset="0"/>
                <a:cs typeface="Arial" panose="020B0604020202020204" pitchFamily="34" charset="0"/>
              </a:rPr>
              <a:t>hipermetabólica</a:t>
            </a:r>
            <a:r>
              <a:rPr lang="en-US" sz="2000" dirty="0">
                <a:solidFill>
                  <a:srgbClr val="7030A0"/>
                </a:solidFill>
                <a:latin typeface="Arial" panose="020B0604020202020204" pitchFamily="34" charset="0"/>
                <a:cs typeface="Arial" panose="020B0604020202020204" pitchFamily="34" charset="0"/>
              </a:rPr>
              <a:t> – </a:t>
            </a:r>
            <a:r>
              <a:rPr lang="en-US" sz="2000" dirty="0" err="1">
                <a:solidFill>
                  <a:srgbClr val="7030A0"/>
                </a:solidFill>
                <a:latin typeface="Arial" panose="020B0604020202020204" pitchFamily="34" charset="0"/>
                <a:cs typeface="Arial" panose="020B0604020202020204" pitchFamily="34" charset="0"/>
              </a:rPr>
              <a:t>catabólica</a:t>
            </a:r>
            <a:r>
              <a:rPr lang="en-US" sz="2000" dirty="0">
                <a:solidFill>
                  <a:srgbClr val="7030A0"/>
                </a:solidFill>
                <a:latin typeface="Arial" panose="020B0604020202020204" pitchFamily="34" charset="0"/>
                <a:cs typeface="Arial" panose="020B0604020202020204" pitchFamily="34" charset="0"/>
              </a:rPr>
              <a:t>. </a:t>
            </a:r>
            <a:r>
              <a:rPr lang="en-US" sz="2000" dirty="0" err="1">
                <a:solidFill>
                  <a:srgbClr val="7030A0"/>
                </a:solidFill>
                <a:latin typeface="Arial" panose="020B0604020202020204" pitchFamily="34" charset="0"/>
                <a:cs typeface="Arial" panose="020B0604020202020204" pitchFamily="34" charset="0"/>
              </a:rPr>
              <a:t>Compromiso</a:t>
            </a:r>
            <a:r>
              <a:rPr lang="en-US" sz="2000" dirty="0">
                <a:solidFill>
                  <a:srgbClr val="7030A0"/>
                </a:solidFill>
                <a:latin typeface="Arial" panose="020B0604020202020204" pitchFamily="34" charset="0"/>
                <a:cs typeface="Arial" panose="020B0604020202020204" pitchFamily="34" charset="0"/>
              </a:rPr>
              <a:t> </a:t>
            </a:r>
            <a:r>
              <a:rPr lang="en-US" sz="2000" dirty="0" err="1">
                <a:solidFill>
                  <a:srgbClr val="7030A0"/>
                </a:solidFill>
                <a:latin typeface="Arial" panose="020B0604020202020204" pitchFamily="34" charset="0"/>
                <a:cs typeface="Arial" panose="020B0604020202020204" pitchFamily="34" charset="0"/>
              </a:rPr>
              <a:t>crónico</a:t>
            </a:r>
            <a:r>
              <a:rPr lang="en-US" sz="2000" dirty="0">
                <a:solidFill>
                  <a:srgbClr val="7030A0"/>
                </a:solidFill>
                <a:latin typeface="Arial" panose="020B0604020202020204" pitchFamily="34" charset="0"/>
                <a:cs typeface="Arial" panose="020B0604020202020204" pitchFamily="34" charset="0"/>
              </a:rPr>
              <a:t> </a:t>
            </a:r>
            <a:r>
              <a:rPr lang="en-US" sz="2000" dirty="0" err="1">
                <a:solidFill>
                  <a:srgbClr val="7030A0"/>
                </a:solidFill>
                <a:latin typeface="Arial" panose="020B0604020202020204" pitchFamily="34" charset="0"/>
                <a:cs typeface="Arial" panose="020B0604020202020204" pitchFamily="34" charset="0"/>
              </a:rPr>
              <a:t>agudizado</a:t>
            </a:r>
            <a:endParaRPr lang="en-US" sz="2000" dirty="0">
              <a:solidFill>
                <a:srgbClr val="7030A0"/>
              </a:solidFill>
              <a:latin typeface="Arial" panose="020B0604020202020204" pitchFamily="34" charset="0"/>
              <a:cs typeface="Arial" panose="020B0604020202020204" pitchFamily="34" charset="0"/>
            </a:endParaRPr>
          </a:p>
        </p:txBody>
      </p:sp>
      <p:sp>
        <p:nvSpPr>
          <p:cNvPr id="10" name="TextBox 8">
            <a:extLst>
              <a:ext uri="{FF2B5EF4-FFF2-40B4-BE49-F238E27FC236}">
                <a16:creationId xmlns:a16="http://schemas.microsoft.com/office/drawing/2014/main" id="{E1E68E15-5F31-8A4D-A14F-BD6D6641588D}"/>
              </a:ext>
            </a:extLst>
          </p:cNvPr>
          <p:cNvSpPr txBox="1"/>
          <p:nvPr/>
        </p:nvSpPr>
        <p:spPr>
          <a:xfrm>
            <a:off x="5644395" y="4612144"/>
            <a:ext cx="5313284" cy="1477328"/>
          </a:xfrm>
          <a:prstGeom prst="rect">
            <a:avLst/>
          </a:prstGeom>
          <a:solidFill>
            <a:schemeClr val="accent1">
              <a:lumMod val="20000"/>
              <a:lumOff val="80000"/>
            </a:schemeClr>
          </a:solidFill>
          <a:ln>
            <a:noFill/>
          </a:ln>
        </p:spPr>
        <p:txBody>
          <a:bodyPr wrap="square" rtlCol="0">
            <a:spAutoFit/>
          </a:bodyPr>
          <a:lstStyle/>
          <a:p>
            <a:r>
              <a:rPr lang="en-US" b="1" dirty="0">
                <a:solidFill>
                  <a:srgbClr val="7030A0"/>
                </a:solidFill>
                <a:latin typeface="Arial" panose="020B0604020202020204" pitchFamily="34" charset="0"/>
                <a:cs typeface="Arial" panose="020B0604020202020204" pitchFamily="34" charset="0"/>
              </a:rPr>
              <a:t>RESPUESTA #3: l</a:t>
            </a:r>
            <a:r>
              <a:rPr lang="en-US" dirty="0">
                <a:latin typeface="Arial" panose="020B0604020202020204" pitchFamily="34" charset="0"/>
                <a:cs typeface="Arial" panose="020B0604020202020204" pitchFamily="34" charset="0"/>
              </a:rPr>
              <a:t>a </a:t>
            </a:r>
            <a:r>
              <a:rPr lang="en-US" dirty="0" err="1">
                <a:latin typeface="Arial" panose="020B0604020202020204" pitchFamily="34" charset="0"/>
                <a:cs typeface="Arial" panose="020B0604020202020204" pitchFamily="34" charset="0"/>
              </a:rPr>
              <a:t>enfermedad</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lleva</a:t>
            </a:r>
            <a:r>
              <a:rPr lang="en-US" dirty="0">
                <a:latin typeface="Arial" panose="020B0604020202020204" pitchFamily="34" charset="0"/>
                <a:cs typeface="Arial" panose="020B0604020202020204" pitchFamily="34" charset="0"/>
              </a:rPr>
              <a:t> a: </a:t>
            </a:r>
          </a:p>
          <a:p>
            <a:pPr marL="285750" indent="-285750">
              <a:buFont typeface="Arial"/>
              <a:buChar char="•"/>
            </a:pPr>
            <a:r>
              <a:rPr lang="en-US" dirty="0" err="1">
                <a:latin typeface="Arial" panose="020B0604020202020204" pitchFamily="34" charset="0"/>
                <a:cs typeface="Arial" panose="020B0604020202020204" pitchFamily="34" charset="0"/>
              </a:rPr>
              <a:t>Gluconeogénesis</a:t>
            </a:r>
            <a:endParaRPr lang="en-US" dirty="0">
              <a:latin typeface="Arial" panose="020B0604020202020204" pitchFamily="34" charset="0"/>
              <a:cs typeface="Arial" panose="020B0604020202020204" pitchFamily="34" charset="0"/>
            </a:endParaRPr>
          </a:p>
          <a:p>
            <a:pPr marL="285750" indent="-285750">
              <a:buFont typeface="Arial"/>
              <a:buChar char="•"/>
            </a:pPr>
            <a:r>
              <a:rPr lang="en-US" dirty="0" err="1">
                <a:latin typeface="Arial" panose="020B0604020202020204" pitchFamily="34" charset="0"/>
                <a:cs typeface="Arial" panose="020B0604020202020204" pitchFamily="34" charset="0"/>
              </a:rPr>
              <a:t>Desgaste</a:t>
            </a:r>
            <a:r>
              <a:rPr lang="en-US" dirty="0">
                <a:latin typeface="Arial" panose="020B0604020202020204" pitchFamily="34" charset="0"/>
                <a:cs typeface="Arial" panose="020B0604020202020204" pitchFamily="34" charset="0"/>
              </a:rPr>
              <a:t> muscular</a:t>
            </a:r>
          </a:p>
          <a:p>
            <a:pPr marL="285750" indent="-285750">
              <a:buFont typeface="Arial"/>
              <a:buChar char="•"/>
            </a:pPr>
            <a:r>
              <a:rPr lang="en-US" dirty="0" err="1">
                <a:latin typeface="Arial" panose="020B0604020202020204" pitchFamily="34" charset="0"/>
                <a:cs typeface="Arial" panose="020B0604020202020204" pitchFamily="34" charset="0"/>
              </a:rPr>
              <a:t>Hiperglicemia</a:t>
            </a:r>
            <a:endParaRPr lang="en-US" dirty="0">
              <a:latin typeface="Arial" panose="020B0604020202020204" pitchFamily="34" charset="0"/>
              <a:cs typeface="Arial" panose="020B0604020202020204" pitchFamily="34" charset="0"/>
            </a:endParaRPr>
          </a:p>
          <a:p>
            <a:pPr marL="285750" indent="-285750">
              <a:buFont typeface="Arial"/>
              <a:buChar char="•"/>
            </a:pPr>
            <a:r>
              <a:rPr lang="en-US" dirty="0">
                <a:latin typeface="Arial" panose="020B0604020202020204" pitchFamily="34" charset="0"/>
                <a:cs typeface="Arial" panose="020B0604020202020204" pitchFamily="34" charset="0"/>
              </a:rPr>
              <a:t>Resistencia a la </a:t>
            </a:r>
            <a:r>
              <a:rPr lang="en-US" dirty="0" err="1">
                <a:latin typeface="Arial" panose="020B0604020202020204" pitchFamily="34" charset="0"/>
                <a:cs typeface="Arial" panose="020B0604020202020204" pitchFamily="34" charset="0"/>
              </a:rPr>
              <a:t>insulina</a:t>
            </a:r>
            <a:endParaRPr lang="en-US" dirty="0">
              <a:latin typeface="Arial" panose="020B0604020202020204" pitchFamily="34" charset="0"/>
              <a:cs typeface="Arial" panose="020B0604020202020204" pitchFamily="34" charset="0"/>
            </a:endParaRPr>
          </a:p>
        </p:txBody>
      </p:sp>
      <p:sp>
        <p:nvSpPr>
          <p:cNvPr id="11" name="TextBox 6">
            <a:extLst>
              <a:ext uri="{FF2B5EF4-FFF2-40B4-BE49-F238E27FC236}">
                <a16:creationId xmlns:a16="http://schemas.microsoft.com/office/drawing/2014/main" id="{97358720-741C-0B47-AEB0-9C137705AB8A}"/>
              </a:ext>
            </a:extLst>
          </p:cNvPr>
          <p:cNvSpPr txBox="1"/>
          <p:nvPr/>
        </p:nvSpPr>
        <p:spPr>
          <a:xfrm>
            <a:off x="5644395" y="3819878"/>
            <a:ext cx="5313284" cy="646331"/>
          </a:xfrm>
          <a:prstGeom prst="rect">
            <a:avLst/>
          </a:prstGeom>
          <a:solidFill>
            <a:schemeClr val="accent1">
              <a:lumMod val="20000"/>
              <a:lumOff val="80000"/>
            </a:schemeClr>
          </a:solidFill>
          <a:ln>
            <a:noFill/>
          </a:ln>
        </p:spPr>
        <p:txBody>
          <a:bodyPr wrap="square" rtlCol="0">
            <a:spAutoFit/>
          </a:bodyPr>
          <a:lstStyle/>
          <a:p>
            <a:r>
              <a:rPr lang="en-US" b="1" dirty="0">
                <a:solidFill>
                  <a:srgbClr val="7030A0"/>
                </a:solidFill>
                <a:latin typeface="Arial" panose="020B0604020202020204" pitchFamily="34" charset="0"/>
                <a:cs typeface="Arial" panose="020B0604020202020204" pitchFamily="34" charset="0"/>
              </a:rPr>
              <a:t>RESPUESTA #2: </a:t>
            </a:r>
            <a:r>
              <a:rPr lang="en-US" dirty="0" err="1">
                <a:latin typeface="Arial" panose="020B0604020202020204" pitchFamily="34" charset="0"/>
                <a:cs typeface="Arial" panose="020B0604020202020204" pitchFamily="34" charset="0"/>
              </a:rPr>
              <a:t>es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una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paciente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hipermetabólica</a:t>
            </a: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catabólica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Compromiso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crónico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agudizado</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3101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22FA756-35E1-6E43-B937-79E0D7ADA398}"/>
              </a:ext>
            </a:extLst>
          </p:cNvPr>
          <p:cNvSpPr txBox="1">
            <a:spLocks/>
          </p:cNvSpPr>
          <p:nvPr/>
        </p:nvSpPr>
        <p:spPr>
          <a:xfrm>
            <a:off x="211568" y="113370"/>
            <a:ext cx="11980432" cy="58195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_tradnl" sz="3200" b="1" dirty="0">
                <a:solidFill>
                  <a:srgbClr val="7030A0"/>
                </a:solidFill>
                <a:latin typeface="Arial" panose="020B0604020202020204" pitchFamily="34" charset="0"/>
                <a:cs typeface="Arial" panose="020B0604020202020204" pitchFamily="34" charset="0"/>
              </a:rPr>
              <a:t>Caso #2:</a:t>
            </a:r>
          </a:p>
        </p:txBody>
      </p:sp>
      <p:sp>
        <p:nvSpPr>
          <p:cNvPr id="5" name="Marcador de contenido 2">
            <a:extLst>
              <a:ext uri="{FF2B5EF4-FFF2-40B4-BE49-F238E27FC236}">
                <a16:creationId xmlns:a16="http://schemas.microsoft.com/office/drawing/2014/main" id="{085151BC-CFCD-1744-8628-8941ED6C95C9}"/>
              </a:ext>
            </a:extLst>
          </p:cNvPr>
          <p:cNvSpPr txBox="1">
            <a:spLocks/>
          </p:cNvSpPr>
          <p:nvPr/>
        </p:nvSpPr>
        <p:spPr>
          <a:xfrm>
            <a:off x="428591" y="1019056"/>
            <a:ext cx="4625949" cy="3711125"/>
          </a:xfrm>
          <a:prstGeom prst="rect">
            <a:avLst/>
          </a:prstGeom>
          <a:ln>
            <a:no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7030A0"/>
              </a:buClr>
            </a:pPr>
            <a:r>
              <a:rPr lang="es-ES_tradnl" sz="1800" dirty="0">
                <a:latin typeface="Arial" panose="020B0604020202020204" pitchFamily="34" charset="0"/>
                <a:cs typeface="Arial" panose="020B0604020202020204" pitchFamily="34" charset="0"/>
              </a:rPr>
              <a:t>Hombre</a:t>
            </a:r>
          </a:p>
          <a:p>
            <a:pPr>
              <a:lnSpc>
                <a:spcPct val="100000"/>
              </a:lnSpc>
              <a:buClr>
                <a:srgbClr val="7030A0"/>
              </a:buClr>
            </a:pPr>
            <a:r>
              <a:rPr lang="es-ES_tradnl" sz="1800" dirty="0">
                <a:latin typeface="Arial" panose="020B0604020202020204" pitchFamily="34" charset="0"/>
                <a:cs typeface="Arial" panose="020B0604020202020204" pitchFamily="34" charset="0"/>
              </a:rPr>
              <a:t>48 años de edad.</a:t>
            </a:r>
          </a:p>
          <a:p>
            <a:pPr>
              <a:lnSpc>
                <a:spcPct val="100000"/>
              </a:lnSpc>
              <a:buClr>
                <a:srgbClr val="7030A0"/>
              </a:buClr>
            </a:pPr>
            <a:r>
              <a:rPr lang="es-ES_tradnl" sz="1800" dirty="0">
                <a:latin typeface="Arial" panose="020B0604020202020204" pitchFamily="34" charset="0"/>
                <a:cs typeface="Arial" panose="020B0604020202020204" pitchFamily="34" charset="0"/>
              </a:rPr>
              <a:t>Adenocarcinoma de esófago distal. </a:t>
            </a:r>
          </a:p>
          <a:p>
            <a:pPr>
              <a:lnSpc>
                <a:spcPct val="100000"/>
              </a:lnSpc>
              <a:buClr>
                <a:srgbClr val="7030A0"/>
              </a:buClr>
            </a:pPr>
            <a:r>
              <a:rPr lang="es-ES_tradnl" sz="1800" dirty="0">
                <a:latin typeface="Arial" panose="020B0604020202020204" pitchFamily="34" charset="0"/>
                <a:cs typeface="Arial" panose="020B0604020202020204" pitchFamily="34" charset="0"/>
              </a:rPr>
              <a:t>Programado para cirugía</a:t>
            </a:r>
          </a:p>
          <a:p>
            <a:pPr>
              <a:lnSpc>
                <a:spcPct val="100000"/>
              </a:lnSpc>
              <a:buClr>
                <a:srgbClr val="7030A0"/>
              </a:buClr>
            </a:pPr>
            <a:r>
              <a:rPr lang="es-ES_tradnl" sz="1800" dirty="0">
                <a:latin typeface="Arial" panose="020B0604020202020204" pitchFamily="34" charset="0"/>
                <a:cs typeface="Arial" panose="020B0604020202020204" pitchFamily="34" charset="0"/>
              </a:rPr>
              <a:t>Peso actual: 98 kg</a:t>
            </a:r>
          </a:p>
          <a:p>
            <a:pPr>
              <a:lnSpc>
                <a:spcPct val="100000"/>
              </a:lnSpc>
              <a:buClr>
                <a:srgbClr val="7030A0"/>
              </a:buClr>
            </a:pPr>
            <a:r>
              <a:rPr lang="es-ES_tradnl" sz="1800" dirty="0">
                <a:latin typeface="Arial" panose="020B0604020202020204" pitchFamily="34" charset="0"/>
                <a:cs typeface="Arial" panose="020B0604020202020204" pitchFamily="34" charset="0"/>
              </a:rPr>
              <a:t>Talla: 170 cm</a:t>
            </a:r>
          </a:p>
          <a:p>
            <a:pPr>
              <a:lnSpc>
                <a:spcPct val="100000"/>
              </a:lnSpc>
              <a:buClr>
                <a:srgbClr val="7030A0"/>
              </a:buClr>
            </a:pPr>
            <a:r>
              <a:rPr lang="es-ES_tradnl" sz="1800" dirty="0">
                <a:latin typeface="Arial" panose="020B0604020202020204" pitchFamily="34" charset="0"/>
                <a:cs typeface="Arial" panose="020B0604020202020204" pitchFamily="34" charset="0"/>
              </a:rPr>
              <a:t>IMC: 31.5</a:t>
            </a:r>
          </a:p>
          <a:p>
            <a:pPr>
              <a:lnSpc>
                <a:spcPct val="100000"/>
              </a:lnSpc>
              <a:buClr>
                <a:srgbClr val="7030A0"/>
              </a:buClr>
            </a:pPr>
            <a:r>
              <a:rPr lang="es-ES_tradnl" sz="1800" dirty="0">
                <a:latin typeface="Arial" panose="020B0604020202020204" pitchFamily="34" charset="0"/>
                <a:cs typeface="Arial" panose="020B0604020202020204" pitchFamily="34" charset="0"/>
              </a:rPr>
              <a:t>Peso hace tres meses: 105 kg</a:t>
            </a:r>
          </a:p>
          <a:p>
            <a:pPr>
              <a:lnSpc>
                <a:spcPct val="100000"/>
              </a:lnSpc>
              <a:buClr>
                <a:srgbClr val="7030A0"/>
              </a:buClr>
            </a:pPr>
            <a:r>
              <a:rPr lang="es-ES_tradnl" sz="1800" dirty="0">
                <a:latin typeface="Arial" panose="020B0604020202020204" pitchFamily="34" charset="0"/>
                <a:cs typeface="Arial" panose="020B0604020202020204" pitchFamily="34" charset="0"/>
              </a:rPr>
              <a:t>% Pérdida de peso de 6.6% (3 meses).</a:t>
            </a:r>
            <a:endParaRPr lang="es-ES_tradnl" sz="1800" b="1" dirty="0">
              <a:latin typeface="Arial" panose="020B0604020202020204" pitchFamily="34" charset="0"/>
              <a:cs typeface="Arial" panose="020B0604020202020204" pitchFamily="34" charset="0"/>
            </a:endParaRPr>
          </a:p>
          <a:p>
            <a:pPr>
              <a:lnSpc>
                <a:spcPct val="100000"/>
              </a:lnSpc>
              <a:buClr>
                <a:srgbClr val="7030A0"/>
              </a:buClr>
            </a:pPr>
            <a:endParaRPr lang="es-ES_tradnl" sz="1800" dirty="0">
              <a:latin typeface="Arial" panose="020B0604020202020204" pitchFamily="34" charset="0"/>
              <a:cs typeface="Arial" panose="020B0604020202020204" pitchFamily="34" charset="0"/>
            </a:endParaRPr>
          </a:p>
        </p:txBody>
      </p:sp>
      <p:sp>
        <p:nvSpPr>
          <p:cNvPr id="7" name="Rectangle 5">
            <a:extLst>
              <a:ext uri="{FF2B5EF4-FFF2-40B4-BE49-F238E27FC236}">
                <a16:creationId xmlns:a16="http://schemas.microsoft.com/office/drawing/2014/main" id="{F8C2DE27-BA6F-C249-930B-FE0B2A0E1A64}"/>
              </a:ext>
            </a:extLst>
          </p:cNvPr>
          <p:cNvSpPr/>
          <p:nvPr/>
        </p:nvSpPr>
        <p:spPr>
          <a:xfrm>
            <a:off x="428591" y="4853292"/>
            <a:ext cx="4453738" cy="1477328"/>
          </a:xfrm>
          <a:prstGeom prst="rect">
            <a:avLst/>
          </a:prstGeom>
          <a:noFill/>
        </p:spPr>
        <p:txBody>
          <a:bodyPr wrap="square">
            <a:spAutoFit/>
          </a:bodyPr>
          <a:lstStyle/>
          <a:p>
            <a:pPr marL="514350" indent="-514350" algn="just">
              <a:buClr>
                <a:srgbClr val="7030A0"/>
              </a:buClr>
              <a:buFont typeface="+mj-lt"/>
              <a:buAutoNum type="arabicParenR"/>
            </a:pPr>
            <a:r>
              <a:rPr lang="es-ES_tradnl" dirty="0">
                <a:solidFill>
                  <a:schemeClr val="tx2"/>
                </a:solidFill>
                <a:latin typeface="Arial" panose="020B0604020202020204" pitchFamily="34" charset="0"/>
                <a:cs typeface="Arial" panose="020B0604020202020204" pitchFamily="34" charset="0"/>
              </a:rPr>
              <a:t>¿Está desnutrido o en riesgo nutricional?</a:t>
            </a:r>
          </a:p>
          <a:p>
            <a:pPr marL="514350" indent="-514350" algn="just">
              <a:buClr>
                <a:srgbClr val="7030A0"/>
              </a:buClr>
              <a:buFont typeface="+mj-lt"/>
              <a:buAutoNum type="arabicParenR"/>
            </a:pPr>
            <a:r>
              <a:rPr lang="es-ES_tradnl" dirty="0">
                <a:solidFill>
                  <a:schemeClr val="tx2"/>
                </a:solidFill>
                <a:latin typeface="Arial" panose="020B0604020202020204" pitchFamily="34" charset="0"/>
                <a:cs typeface="Arial" panose="020B0604020202020204" pitchFamily="34" charset="0"/>
              </a:rPr>
              <a:t>¿Cuál es su condición metabólica?</a:t>
            </a:r>
          </a:p>
          <a:p>
            <a:pPr marL="514350" indent="-514350" algn="just">
              <a:buClr>
                <a:srgbClr val="7030A0"/>
              </a:buClr>
              <a:buFont typeface="+mj-lt"/>
              <a:buAutoNum type="arabicParenR"/>
            </a:pPr>
            <a:r>
              <a:rPr lang="es-ES_tradnl" dirty="0">
                <a:solidFill>
                  <a:schemeClr val="tx2"/>
                </a:solidFill>
                <a:latin typeface="Arial" panose="020B0604020202020204" pitchFamily="34" charset="0"/>
                <a:cs typeface="Arial" panose="020B0604020202020204" pitchFamily="34" charset="0"/>
              </a:rPr>
              <a:t>¿La condición metabólica influye en la utilización de los nutrientes?</a:t>
            </a:r>
          </a:p>
        </p:txBody>
      </p:sp>
      <p:sp>
        <p:nvSpPr>
          <p:cNvPr id="8" name="TextBox 6">
            <a:extLst>
              <a:ext uri="{FF2B5EF4-FFF2-40B4-BE49-F238E27FC236}">
                <a16:creationId xmlns:a16="http://schemas.microsoft.com/office/drawing/2014/main" id="{403A871A-6587-B54F-9F4D-C63DFE73EE62}"/>
              </a:ext>
            </a:extLst>
          </p:cNvPr>
          <p:cNvSpPr txBox="1"/>
          <p:nvPr/>
        </p:nvSpPr>
        <p:spPr>
          <a:xfrm>
            <a:off x="5558394" y="1698500"/>
            <a:ext cx="6379336" cy="707886"/>
          </a:xfrm>
          <a:prstGeom prst="rect">
            <a:avLst/>
          </a:prstGeom>
          <a:solidFill>
            <a:srgbClr val="7030A0">
              <a:alpha val="20000"/>
            </a:srgbClr>
          </a:solidFill>
          <a:ln>
            <a:noFill/>
          </a:ln>
        </p:spPr>
        <p:txBody>
          <a:bodyPr wrap="square" rtlCol="0">
            <a:spAutoFit/>
          </a:bodyPr>
          <a:lstStyle/>
          <a:p>
            <a:r>
              <a:rPr lang="en-US" sz="2000" b="1" dirty="0">
                <a:solidFill>
                  <a:schemeClr val="tx1">
                    <a:lumMod val="75000"/>
                    <a:lumOff val="25000"/>
                  </a:schemeClr>
                </a:solidFill>
                <a:latin typeface="Arial" panose="020B0604020202020204" pitchFamily="34" charset="0"/>
                <a:cs typeface="Arial" panose="020B0604020202020204" pitchFamily="34" charset="0"/>
              </a:rPr>
              <a:t>RESPUESTA #1: </a:t>
            </a:r>
            <a:r>
              <a:rPr lang="en-US" sz="2000" b="1" dirty="0" err="1">
                <a:solidFill>
                  <a:schemeClr val="tx1">
                    <a:lumMod val="75000"/>
                    <a:lumOff val="25000"/>
                  </a:schemeClr>
                </a:solidFill>
                <a:latin typeface="Arial" panose="020B0604020202020204" pitchFamily="34" charset="0"/>
                <a:cs typeface="Arial" panose="020B0604020202020204" pitchFamily="34" charset="0"/>
              </a:rPr>
              <a:t>p</a:t>
            </a:r>
            <a:r>
              <a:rPr lang="en-US" sz="2000" dirty="0" err="1">
                <a:solidFill>
                  <a:schemeClr val="tx1">
                    <a:lumMod val="75000"/>
                    <a:lumOff val="25000"/>
                  </a:schemeClr>
                </a:solidFill>
                <a:latin typeface="Arial" panose="020B0604020202020204" pitchFamily="34" charset="0"/>
                <a:cs typeface="Arial" panose="020B0604020202020204" pitchFamily="34" charset="0"/>
              </a:rPr>
              <a:t>aciente</a:t>
            </a:r>
            <a:r>
              <a:rPr lang="en-US" sz="2000" dirty="0">
                <a:solidFill>
                  <a:schemeClr val="tx1">
                    <a:lumMod val="75000"/>
                    <a:lumOff val="25000"/>
                  </a:schemeClr>
                </a:solidFill>
                <a:latin typeface="Arial" panose="020B0604020202020204" pitchFamily="34" charset="0"/>
                <a:cs typeface="Arial" panose="020B0604020202020204" pitchFamily="34" charset="0"/>
              </a:rPr>
              <a:t>  con </a:t>
            </a:r>
            <a:r>
              <a:rPr lang="en-US" sz="2000" dirty="0" err="1">
                <a:solidFill>
                  <a:schemeClr val="tx1">
                    <a:lumMod val="75000"/>
                    <a:lumOff val="25000"/>
                  </a:schemeClr>
                </a:solidFill>
                <a:latin typeface="Arial" panose="020B0604020202020204" pitchFamily="34" charset="0"/>
                <a:cs typeface="Arial" panose="020B0604020202020204" pitchFamily="34" charset="0"/>
              </a:rPr>
              <a:t>desnutrición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proteica</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aguda</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severa</a:t>
            </a:r>
            <a:r>
              <a:rPr lang="en-US" sz="2000" dirty="0">
                <a:solidFill>
                  <a:schemeClr val="tx1">
                    <a:lumMod val="75000"/>
                    <a:lumOff val="25000"/>
                  </a:schemeClr>
                </a:solidFill>
                <a:latin typeface="Arial" panose="020B0604020202020204" pitchFamily="34" charset="0"/>
                <a:cs typeface="Arial" panose="020B0604020202020204" pitchFamily="34" charset="0"/>
              </a:rPr>
              <a:t> de </a:t>
            </a:r>
            <a:r>
              <a:rPr lang="en-US" sz="2000" dirty="0" err="1">
                <a:solidFill>
                  <a:schemeClr val="tx1">
                    <a:lumMod val="75000"/>
                    <a:lumOff val="25000"/>
                  </a:schemeClr>
                </a:solidFill>
                <a:latin typeface="Arial" panose="020B0604020202020204" pitchFamily="34" charset="0"/>
                <a:cs typeface="Arial" panose="020B0604020202020204" pitchFamily="34" charset="0"/>
              </a:rPr>
              <a:t>etiología</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secundaria</a:t>
            </a:r>
            <a:r>
              <a:rPr lang="en-US" sz="2000" dirty="0">
                <a:solidFill>
                  <a:schemeClr val="tx1">
                    <a:lumMod val="50000"/>
                    <a:lumOff val="50000"/>
                  </a:schemeClr>
                </a:solidFill>
                <a:latin typeface="Arial" panose="020B0604020202020204" pitchFamily="34" charset="0"/>
                <a:cs typeface="Arial" panose="020B0604020202020204" pitchFamily="34" charset="0"/>
              </a:rPr>
              <a:t>.</a:t>
            </a:r>
          </a:p>
        </p:txBody>
      </p:sp>
      <p:sp>
        <p:nvSpPr>
          <p:cNvPr id="9" name="TextBox 7">
            <a:extLst>
              <a:ext uri="{FF2B5EF4-FFF2-40B4-BE49-F238E27FC236}">
                <a16:creationId xmlns:a16="http://schemas.microsoft.com/office/drawing/2014/main" id="{605FB5F9-2846-CC40-8115-FB3F0DB82CA5}"/>
              </a:ext>
            </a:extLst>
          </p:cNvPr>
          <p:cNvSpPr txBox="1"/>
          <p:nvPr/>
        </p:nvSpPr>
        <p:spPr>
          <a:xfrm>
            <a:off x="5563847" y="2664617"/>
            <a:ext cx="6379337" cy="1015663"/>
          </a:xfrm>
          <a:prstGeom prst="rect">
            <a:avLst/>
          </a:prstGeom>
          <a:solidFill>
            <a:srgbClr val="7030A0">
              <a:alpha val="20000"/>
            </a:srgbClr>
          </a:solidFill>
          <a:ln>
            <a:noFill/>
          </a:ln>
        </p:spPr>
        <p:txBody>
          <a:bodyPr wrap="square" rtlCol="0">
            <a:spAutoFit/>
          </a:bodyPr>
          <a:lstStyle/>
          <a:p>
            <a:r>
              <a:rPr lang="en-US" sz="2000" b="1" dirty="0">
                <a:solidFill>
                  <a:schemeClr val="tx1">
                    <a:lumMod val="75000"/>
                    <a:lumOff val="25000"/>
                  </a:schemeClr>
                </a:solidFill>
                <a:latin typeface="Arial" panose="020B0604020202020204" pitchFamily="34" charset="0"/>
                <a:cs typeface="Arial" panose="020B0604020202020204" pitchFamily="34" charset="0"/>
              </a:rPr>
              <a:t>RESPUESTA #2: </a:t>
            </a:r>
            <a:r>
              <a:rPr lang="en-US" sz="2000" dirty="0" err="1">
                <a:solidFill>
                  <a:schemeClr val="tx1">
                    <a:lumMod val="75000"/>
                    <a:lumOff val="25000"/>
                  </a:schemeClr>
                </a:solidFill>
                <a:latin typeface="Arial" panose="020B0604020202020204" pitchFamily="34" charset="0"/>
                <a:cs typeface="Arial" panose="020B0604020202020204" pitchFamily="34" charset="0"/>
              </a:rPr>
              <a:t>es</a:t>
            </a:r>
            <a:r>
              <a:rPr lang="en-US" sz="2000" dirty="0">
                <a:solidFill>
                  <a:schemeClr val="tx1">
                    <a:lumMod val="75000"/>
                    <a:lumOff val="25000"/>
                  </a:schemeClr>
                </a:solidFill>
                <a:latin typeface="Arial" panose="020B0604020202020204" pitchFamily="34" charset="0"/>
                <a:cs typeface="Arial" panose="020B0604020202020204" pitchFamily="34" charset="0"/>
              </a:rPr>
              <a:t> un </a:t>
            </a:r>
            <a:r>
              <a:rPr lang="en-US" sz="2000" dirty="0" err="1">
                <a:solidFill>
                  <a:schemeClr val="tx1">
                    <a:lumMod val="75000"/>
                    <a:lumOff val="25000"/>
                  </a:schemeClr>
                </a:solidFill>
                <a:latin typeface="Arial" panose="020B0604020202020204" pitchFamily="34" charset="0"/>
                <a:cs typeface="Arial" panose="020B0604020202020204" pitchFamily="34" charset="0"/>
              </a:rPr>
              <a:t>paciente</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hipermetabólico</a:t>
            </a:r>
            <a:r>
              <a:rPr lang="en-US" sz="2000" dirty="0">
                <a:solidFill>
                  <a:schemeClr val="tx1">
                    <a:lumMod val="75000"/>
                    <a:lumOff val="25000"/>
                  </a:schemeClr>
                </a:solidFill>
                <a:latin typeface="Arial" panose="020B0604020202020204" pitchFamily="34" charset="0"/>
                <a:cs typeface="Arial" panose="020B0604020202020204" pitchFamily="34" charset="0"/>
              </a:rPr>
              <a:t> – </a:t>
            </a:r>
            <a:r>
              <a:rPr lang="en-US" sz="2000" dirty="0" err="1">
                <a:solidFill>
                  <a:schemeClr val="tx1">
                    <a:lumMod val="75000"/>
                    <a:lumOff val="25000"/>
                  </a:schemeClr>
                </a:solidFill>
                <a:latin typeface="Arial" panose="020B0604020202020204" pitchFamily="34" charset="0"/>
                <a:cs typeface="Arial" panose="020B0604020202020204" pitchFamily="34" charset="0"/>
              </a:rPr>
              <a:t>catabólico</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por</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su</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enfermedad</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quien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será</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sometido</a:t>
            </a:r>
            <a:r>
              <a:rPr lang="en-US" sz="2000" dirty="0">
                <a:solidFill>
                  <a:schemeClr val="tx1">
                    <a:lumMod val="75000"/>
                    <a:lumOff val="25000"/>
                  </a:schemeClr>
                </a:solidFill>
                <a:latin typeface="Arial" panose="020B0604020202020204" pitchFamily="34" charset="0"/>
                <a:cs typeface="Arial" panose="020B0604020202020204" pitchFamily="34" charset="0"/>
              </a:rPr>
              <a:t> a un </a:t>
            </a:r>
            <a:r>
              <a:rPr lang="en-US" sz="2000" dirty="0" err="1">
                <a:solidFill>
                  <a:schemeClr val="tx1">
                    <a:lumMod val="75000"/>
                    <a:lumOff val="25000"/>
                  </a:schemeClr>
                </a:solidFill>
                <a:latin typeface="Arial" panose="020B0604020202020204" pitchFamily="34" charset="0"/>
                <a:cs typeface="Arial" panose="020B0604020202020204" pitchFamily="34" charset="0"/>
              </a:rPr>
              <a:t>estrés</a:t>
            </a:r>
            <a:r>
              <a:rPr lang="en-US" sz="2000" dirty="0">
                <a:solidFill>
                  <a:schemeClr val="tx1">
                    <a:lumMod val="75000"/>
                    <a:lumOff val="25000"/>
                  </a:schemeClr>
                </a:solidFill>
                <a:latin typeface="Arial" panose="020B0604020202020204" pitchFamily="34" charset="0"/>
                <a:cs typeface="Arial" panose="020B0604020202020204" pitchFamily="34" charset="0"/>
              </a:rPr>
              <a:t> mayor </a:t>
            </a:r>
            <a:r>
              <a:rPr lang="en-US" sz="2000" dirty="0" err="1">
                <a:solidFill>
                  <a:schemeClr val="tx1">
                    <a:lumMod val="75000"/>
                    <a:lumOff val="25000"/>
                  </a:schemeClr>
                </a:solidFill>
                <a:latin typeface="Arial" panose="020B0604020202020204" pitchFamily="34" charset="0"/>
                <a:cs typeface="Arial" panose="020B0604020202020204" pitchFamily="34" charset="0"/>
              </a:rPr>
              <a:t>por</a:t>
            </a:r>
            <a:r>
              <a:rPr lang="en-US" sz="2000" dirty="0">
                <a:solidFill>
                  <a:schemeClr val="tx1">
                    <a:lumMod val="75000"/>
                    <a:lumOff val="25000"/>
                  </a:schemeClr>
                </a:solidFill>
                <a:latin typeface="Arial" panose="020B0604020202020204" pitchFamily="34" charset="0"/>
                <a:cs typeface="Arial" panose="020B0604020202020204" pitchFamily="34" charset="0"/>
              </a:rPr>
              <a:t> la </a:t>
            </a:r>
            <a:r>
              <a:rPr lang="en-US" sz="2000" dirty="0" err="1">
                <a:solidFill>
                  <a:schemeClr val="tx1">
                    <a:lumMod val="75000"/>
                    <a:lumOff val="25000"/>
                  </a:schemeClr>
                </a:solidFill>
                <a:latin typeface="Arial" panose="020B0604020202020204" pitchFamily="34" charset="0"/>
                <a:cs typeface="Arial" panose="020B0604020202020204" pitchFamily="34" charset="0"/>
              </a:rPr>
              <a:t>intervención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quirúrgica</a:t>
            </a:r>
            <a:r>
              <a:rPr lang="en-US" sz="2000" dirty="0">
                <a:solidFill>
                  <a:schemeClr val="tx1">
                    <a:lumMod val="75000"/>
                    <a:lumOff val="25000"/>
                  </a:schemeClr>
                </a:solidFill>
                <a:latin typeface="Arial" panose="020B0604020202020204" pitchFamily="34" charset="0"/>
                <a:cs typeface="Arial" panose="020B0604020202020204" pitchFamily="34" charset="0"/>
              </a:rPr>
              <a:t>.</a:t>
            </a:r>
          </a:p>
        </p:txBody>
      </p:sp>
      <p:sp>
        <p:nvSpPr>
          <p:cNvPr id="10" name="TextBox 8">
            <a:extLst>
              <a:ext uri="{FF2B5EF4-FFF2-40B4-BE49-F238E27FC236}">
                <a16:creationId xmlns:a16="http://schemas.microsoft.com/office/drawing/2014/main" id="{DBC64CE0-B182-E642-8889-17EBD1EA46C2}"/>
              </a:ext>
            </a:extLst>
          </p:cNvPr>
          <p:cNvSpPr txBox="1"/>
          <p:nvPr/>
        </p:nvSpPr>
        <p:spPr>
          <a:xfrm>
            <a:off x="5563847" y="3991517"/>
            <a:ext cx="6379337" cy="1815882"/>
          </a:xfrm>
          <a:prstGeom prst="rect">
            <a:avLst/>
          </a:prstGeom>
          <a:solidFill>
            <a:srgbClr val="7030A0">
              <a:alpha val="20000"/>
            </a:srgbClr>
          </a:solidFill>
          <a:ln>
            <a:noFill/>
          </a:ln>
        </p:spPr>
        <p:txBody>
          <a:bodyPr wrap="square" rtlCol="0">
            <a:spAutoFit/>
          </a:bodyPr>
          <a:lstStyle/>
          <a:p>
            <a:r>
              <a:rPr lang="en-US" sz="2000" b="1" dirty="0">
                <a:solidFill>
                  <a:schemeClr val="tx1">
                    <a:lumMod val="75000"/>
                    <a:lumOff val="25000"/>
                  </a:schemeClr>
                </a:solidFill>
                <a:latin typeface="Arial" panose="020B0604020202020204" pitchFamily="34" charset="0"/>
                <a:cs typeface="Arial" panose="020B0604020202020204" pitchFamily="34" charset="0"/>
              </a:rPr>
              <a:t>RESPUESTA #3: </a:t>
            </a:r>
            <a:r>
              <a:rPr lang="en-US" sz="2000" dirty="0">
                <a:solidFill>
                  <a:schemeClr val="tx1">
                    <a:lumMod val="75000"/>
                    <a:lumOff val="25000"/>
                  </a:schemeClr>
                </a:solidFill>
                <a:latin typeface="Arial" panose="020B0604020202020204" pitchFamily="34" charset="0"/>
                <a:cs typeface="Arial" panose="020B0604020202020204" pitchFamily="34" charset="0"/>
              </a:rPr>
              <a:t>la </a:t>
            </a:r>
            <a:r>
              <a:rPr lang="en-US" sz="2000" dirty="0" err="1">
                <a:solidFill>
                  <a:schemeClr val="tx1">
                    <a:lumMod val="75000"/>
                    <a:lumOff val="25000"/>
                  </a:schemeClr>
                </a:solidFill>
                <a:latin typeface="Arial" panose="020B0604020202020204" pitchFamily="34" charset="0"/>
                <a:cs typeface="Arial" panose="020B0604020202020204" pitchFamily="34" charset="0"/>
              </a:rPr>
              <a:t>enfermedad</a:t>
            </a:r>
            <a:r>
              <a:rPr lang="en-US" sz="2000" dirty="0">
                <a:solidFill>
                  <a:schemeClr val="tx1">
                    <a:lumMod val="75000"/>
                    <a:lumOff val="25000"/>
                  </a:schemeClr>
                </a:solidFill>
                <a:latin typeface="Arial" panose="020B0604020202020204" pitchFamily="34" charset="0"/>
                <a:cs typeface="Arial" panose="020B0604020202020204" pitchFamily="34" charset="0"/>
              </a:rPr>
              <a:t> y el trauma </a:t>
            </a:r>
            <a:r>
              <a:rPr lang="en-US" sz="2000" dirty="0" err="1">
                <a:solidFill>
                  <a:schemeClr val="tx1">
                    <a:lumMod val="75000"/>
                    <a:lumOff val="25000"/>
                  </a:schemeClr>
                </a:solidFill>
                <a:latin typeface="Arial" panose="020B0604020202020204" pitchFamily="34" charset="0"/>
                <a:cs typeface="Arial" panose="020B0604020202020204" pitchFamily="34" charset="0"/>
              </a:rPr>
              <a:t>quirúrgico</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llevan</a:t>
            </a:r>
            <a:r>
              <a:rPr lang="en-US" sz="2000" dirty="0">
                <a:solidFill>
                  <a:schemeClr val="tx1">
                    <a:lumMod val="75000"/>
                    <a:lumOff val="25000"/>
                  </a:schemeClr>
                </a:solidFill>
                <a:latin typeface="Arial" panose="020B0604020202020204" pitchFamily="34" charset="0"/>
                <a:cs typeface="Arial" panose="020B0604020202020204" pitchFamily="34" charset="0"/>
              </a:rPr>
              <a:t> a: </a:t>
            </a:r>
          </a:p>
          <a:p>
            <a:pPr marL="285750" indent="-285750">
              <a:buFont typeface="Arial"/>
              <a:buChar char="•"/>
            </a:pPr>
            <a:r>
              <a:rPr lang="en-US" dirty="0" err="1">
                <a:solidFill>
                  <a:schemeClr val="tx1">
                    <a:lumMod val="75000"/>
                    <a:lumOff val="25000"/>
                  </a:schemeClr>
                </a:solidFill>
                <a:latin typeface="Arial" panose="020B0604020202020204" pitchFamily="34" charset="0"/>
                <a:cs typeface="Arial" panose="020B0604020202020204" pitchFamily="34" charset="0"/>
              </a:rPr>
              <a:t>Gluconeogénesis</a:t>
            </a:r>
            <a:endParaRPr lang="en-US" dirty="0">
              <a:solidFill>
                <a:schemeClr val="tx1">
                  <a:lumMod val="75000"/>
                  <a:lumOff val="25000"/>
                </a:schemeClr>
              </a:solidFill>
              <a:latin typeface="Arial" panose="020B0604020202020204" pitchFamily="34" charset="0"/>
              <a:cs typeface="Arial" panose="020B0604020202020204" pitchFamily="34" charset="0"/>
            </a:endParaRPr>
          </a:p>
          <a:p>
            <a:pPr marL="285750" indent="-285750">
              <a:buFont typeface="Arial"/>
              <a:buChar char="•"/>
            </a:pPr>
            <a:r>
              <a:rPr lang="en-US" dirty="0">
                <a:solidFill>
                  <a:schemeClr val="tx1">
                    <a:lumMod val="75000"/>
                    <a:lumOff val="25000"/>
                  </a:schemeClr>
                </a:solidFill>
                <a:latin typeface="Arial" panose="020B0604020202020204" pitchFamily="34" charset="0"/>
                <a:cs typeface="Arial" panose="020B0604020202020204" pitchFamily="34" charset="0"/>
              </a:rPr>
              <a:t>Resistencia a la </a:t>
            </a:r>
            <a:r>
              <a:rPr lang="en-US" dirty="0" err="1">
                <a:solidFill>
                  <a:schemeClr val="tx1">
                    <a:lumMod val="75000"/>
                    <a:lumOff val="25000"/>
                  </a:schemeClr>
                </a:solidFill>
                <a:latin typeface="Arial" panose="020B0604020202020204" pitchFamily="34" charset="0"/>
                <a:cs typeface="Arial" panose="020B0604020202020204" pitchFamily="34" charset="0"/>
              </a:rPr>
              <a:t>insulina</a:t>
            </a:r>
            <a:endParaRPr lang="en-US" dirty="0">
              <a:solidFill>
                <a:schemeClr val="tx1">
                  <a:lumMod val="75000"/>
                  <a:lumOff val="25000"/>
                </a:schemeClr>
              </a:solidFill>
              <a:latin typeface="Arial" panose="020B0604020202020204" pitchFamily="34" charset="0"/>
              <a:cs typeface="Arial" panose="020B0604020202020204" pitchFamily="34" charset="0"/>
            </a:endParaRPr>
          </a:p>
          <a:p>
            <a:pPr marL="285750" indent="-285750">
              <a:buFont typeface="Arial"/>
              <a:buChar char="•"/>
            </a:pPr>
            <a:r>
              <a:rPr lang="en-US" dirty="0" err="1">
                <a:solidFill>
                  <a:schemeClr val="tx1">
                    <a:lumMod val="75000"/>
                    <a:lumOff val="25000"/>
                  </a:schemeClr>
                </a:solidFill>
                <a:latin typeface="Arial" panose="020B0604020202020204" pitchFamily="34" charset="0"/>
                <a:cs typeface="Arial" panose="020B0604020202020204" pitchFamily="34" charset="0"/>
              </a:rPr>
              <a:t>Hiperglicemia</a:t>
            </a:r>
            <a:endParaRPr lang="en-US" dirty="0">
              <a:solidFill>
                <a:schemeClr val="tx1">
                  <a:lumMod val="75000"/>
                  <a:lumOff val="25000"/>
                </a:schemeClr>
              </a:solidFill>
              <a:latin typeface="Arial" panose="020B0604020202020204" pitchFamily="34" charset="0"/>
              <a:cs typeface="Arial" panose="020B0604020202020204" pitchFamily="34" charset="0"/>
            </a:endParaRPr>
          </a:p>
          <a:p>
            <a:pPr marL="285750" indent="-285750">
              <a:buFont typeface="Arial"/>
              <a:buChar char="•"/>
            </a:pPr>
            <a:r>
              <a:rPr lang="en-US" dirty="0" err="1">
                <a:solidFill>
                  <a:schemeClr val="tx1">
                    <a:lumMod val="75000"/>
                    <a:lumOff val="25000"/>
                  </a:schemeClr>
                </a:solidFill>
                <a:latin typeface="Arial" panose="020B0604020202020204" pitchFamily="34" charset="0"/>
                <a:cs typeface="Arial" panose="020B0604020202020204" pitchFamily="34" charset="0"/>
              </a:rPr>
              <a:t>Desgaste</a:t>
            </a:r>
            <a:r>
              <a:rPr lang="en-US" dirty="0">
                <a:solidFill>
                  <a:schemeClr val="tx1">
                    <a:lumMod val="75000"/>
                    <a:lumOff val="25000"/>
                  </a:schemeClr>
                </a:solidFill>
                <a:latin typeface="Arial" panose="020B0604020202020204" pitchFamily="34" charset="0"/>
                <a:cs typeface="Arial" panose="020B0604020202020204" pitchFamily="34" charset="0"/>
              </a:rPr>
              <a:t> muscular</a:t>
            </a:r>
          </a:p>
        </p:txBody>
      </p:sp>
    </p:spTree>
    <p:extLst>
      <p:ext uri="{BB962C8B-B14F-4D97-AF65-F5344CB8AC3E}">
        <p14:creationId xmlns:p14="http://schemas.microsoft.com/office/powerpoint/2010/main" val="266880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98755861-C09A-794F-B400-D368A778136F}"/>
              </a:ext>
            </a:extLst>
          </p:cNvPr>
          <p:cNvSpPr txBox="1"/>
          <p:nvPr/>
        </p:nvSpPr>
        <p:spPr>
          <a:xfrm>
            <a:off x="1359201" y="919917"/>
            <a:ext cx="9333682" cy="1477328"/>
          </a:xfrm>
          <a:prstGeom prst="rect">
            <a:avLst/>
          </a:prstGeom>
          <a:noFill/>
        </p:spPr>
        <p:txBody>
          <a:bodyPr wrap="square" rtlCol="0">
            <a:spAutoFit/>
          </a:bodyPr>
          <a:lstStyle/>
          <a:p>
            <a:pPr algn="ctr"/>
            <a:r>
              <a:rPr lang="es-ES_tradnl" sz="3000" b="1" dirty="0">
                <a:solidFill>
                  <a:srgbClr val="7030A0"/>
                </a:solidFill>
                <a:latin typeface="Arial" panose="020B0604020202020204" pitchFamily="34" charset="0"/>
                <a:cs typeface="Arial" panose="020B0604020202020204" pitchFamily="34" charset="0"/>
              </a:rPr>
              <a:t>La magnitud de la enfermedad es directamente proporcional al efecto ocasionado en el metabolismo</a:t>
            </a:r>
          </a:p>
        </p:txBody>
      </p:sp>
      <p:sp>
        <p:nvSpPr>
          <p:cNvPr id="5" name="CuadroTexto 4">
            <a:extLst>
              <a:ext uri="{FF2B5EF4-FFF2-40B4-BE49-F238E27FC236}">
                <a16:creationId xmlns:a16="http://schemas.microsoft.com/office/drawing/2014/main" id="{59C5F35B-270D-2C47-B592-91C3EE5B0110}"/>
              </a:ext>
            </a:extLst>
          </p:cNvPr>
          <p:cNvSpPr txBox="1"/>
          <p:nvPr/>
        </p:nvSpPr>
        <p:spPr>
          <a:xfrm>
            <a:off x="2109092" y="3002979"/>
            <a:ext cx="7833899" cy="2246769"/>
          </a:xfrm>
          <a:prstGeom prst="rect">
            <a:avLst/>
          </a:prstGeom>
          <a:noFill/>
        </p:spPr>
        <p:txBody>
          <a:bodyPr wrap="square" rtlCol="0">
            <a:spAutoFit/>
          </a:bodyPr>
          <a:lstStyle/>
          <a:p>
            <a:r>
              <a:rPr lang="es-ES_tradnl" sz="2800" dirty="0">
                <a:latin typeface="Arial" panose="020B0604020202020204" pitchFamily="34" charset="0"/>
                <a:cs typeface="Arial" panose="020B0604020202020204" pitchFamily="34" charset="0"/>
              </a:rPr>
              <a:t>Dependiendo de la magnitud, se planteará  la intervención nutricional:</a:t>
            </a:r>
          </a:p>
          <a:p>
            <a:r>
              <a:rPr lang="es-ES_tradnl" sz="2800" dirty="0">
                <a:latin typeface="Arial" panose="020B0604020202020204" pitchFamily="34" charset="0"/>
                <a:cs typeface="Arial" panose="020B0604020202020204" pitchFamily="34" charset="0"/>
              </a:rPr>
              <a:t> </a:t>
            </a:r>
          </a:p>
          <a:p>
            <a:pPr marL="514350" indent="-514350">
              <a:buClr>
                <a:srgbClr val="7030A0"/>
              </a:buClr>
              <a:buFont typeface="+mj-lt"/>
              <a:buAutoNum type="arabicParenR"/>
            </a:pPr>
            <a:r>
              <a:rPr lang="es-ES_tradnl" sz="2800" dirty="0">
                <a:latin typeface="Arial" panose="020B0604020202020204" pitchFamily="34" charset="0"/>
                <a:cs typeface="Arial" panose="020B0604020202020204" pitchFamily="34" charset="0"/>
              </a:rPr>
              <a:t>Aporte proteico </a:t>
            </a:r>
          </a:p>
          <a:p>
            <a:pPr marL="514350" indent="-514350">
              <a:buClr>
                <a:srgbClr val="7030A0"/>
              </a:buClr>
              <a:buFont typeface="+mj-lt"/>
              <a:buAutoNum type="arabicParenR"/>
            </a:pPr>
            <a:r>
              <a:rPr lang="es-ES_tradnl" sz="2800" dirty="0">
                <a:latin typeface="Arial" panose="020B0604020202020204" pitchFamily="34" charset="0"/>
                <a:cs typeface="Arial" panose="020B0604020202020204" pitchFamily="34" charset="0"/>
              </a:rPr>
              <a:t>Aporte calórico</a:t>
            </a:r>
          </a:p>
        </p:txBody>
      </p:sp>
    </p:spTree>
    <p:extLst>
      <p:ext uri="{BB962C8B-B14F-4D97-AF65-F5344CB8AC3E}">
        <p14:creationId xmlns:p14="http://schemas.microsoft.com/office/powerpoint/2010/main" val="2807109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FEF1B2-D1F9-264C-848B-1BF2004CDE51}"/>
              </a:ext>
            </a:extLst>
          </p:cNvPr>
          <p:cNvSpPr txBox="1">
            <a:spLocks/>
          </p:cNvSpPr>
          <p:nvPr/>
        </p:nvSpPr>
        <p:spPr>
          <a:xfrm>
            <a:off x="0" y="409575"/>
            <a:ext cx="12192000" cy="85725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err="1">
                <a:solidFill>
                  <a:srgbClr val="7030A0"/>
                </a:solidFill>
                <a:latin typeface="Arial" panose="020B0604020202020204" pitchFamily="34" charset="0"/>
                <a:cs typeface="Arial" panose="020B0604020202020204" pitchFamily="34" charset="0"/>
              </a:rPr>
              <a:t>Conclusiones</a:t>
            </a:r>
            <a:endParaRPr lang="en-US" sz="3200" b="1" dirty="0">
              <a:solidFill>
                <a:srgbClr val="7030A0"/>
              </a:solidFill>
              <a:latin typeface="Arial" panose="020B0604020202020204" pitchFamily="34" charset="0"/>
              <a:cs typeface="Arial" panose="020B0604020202020204" pitchFamily="34" charset="0"/>
            </a:endParaRPr>
          </a:p>
        </p:txBody>
      </p:sp>
      <p:sp>
        <p:nvSpPr>
          <p:cNvPr id="5" name="Content Placeholder 2">
            <a:extLst>
              <a:ext uri="{FF2B5EF4-FFF2-40B4-BE49-F238E27FC236}">
                <a16:creationId xmlns:a16="http://schemas.microsoft.com/office/drawing/2014/main" id="{72BABF02-7347-8140-9DB0-F1AE1FEFD003}"/>
              </a:ext>
            </a:extLst>
          </p:cNvPr>
          <p:cNvSpPr txBox="1">
            <a:spLocks/>
          </p:cNvSpPr>
          <p:nvPr/>
        </p:nvSpPr>
        <p:spPr>
          <a:xfrm>
            <a:off x="819462" y="1453438"/>
            <a:ext cx="10553075" cy="4687861"/>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Clr>
                <a:srgbClr val="7030A0"/>
              </a:buClr>
              <a:buSzPct val="120000"/>
            </a:pPr>
            <a:r>
              <a:rPr lang="en-US" sz="2200" dirty="0">
                <a:latin typeface="Arial" panose="020B0604020202020204" pitchFamily="34" charset="0"/>
                <a:cs typeface="Arial" panose="020B0604020202020204" pitchFamily="34" charset="0"/>
              </a:rPr>
              <a:t>La </a:t>
            </a:r>
            <a:r>
              <a:rPr lang="en-US" sz="2200" dirty="0" err="1">
                <a:latin typeface="Arial" panose="020B0604020202020204" pitchFamily="34" charset="0"/>
                <a:cs typeface="Arial" panose="020B0604020202020204" pitchFamily="34" charset="0"/>
              </a:rPr>
              <a:t>enfermedad</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conlleva</a:t>
            </a:r>
            <a:r>
              <a:rPr lang="en-US" sz="2200" dirty="0">
                <a:latin typeface="Arial" panose="020B0604020202020204" pitchFamily="34" charset="0"/>
                <a:cs typeface="Arial" panose="020B0604020202020204" pitchFamily="34" charset="0"/>
              </a:rPr>
              <a:t> una </a:t>
            </a:r>
            <a:r>
              <a:rPr lang="en-US" sz="2200" dirty="0" err="1">
                <a:latin typeface="Arial" panose="020B0604020202020204" pitchFamily="34" charset="0"/>
                <a:cs typeface="Arial" panose="020B0604020202020204" pitchFamily="34" charset="0"/>
              </a:rPr>
              <a:t>respuesta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metabólica</a:t>
            </a:r>
            <a:r>
              <a:rPr lang="en-US" sz="2200" dirty="0">
                <a:latin typeface="Arial" panose="020B0604020202020204" pitchFamily="34" charset="0"/>
                <a:cs typeface="Arial" panose="020B0604020202020204" pitchFamily="34" charset="0"/>
              </a:rPr>
              <a:t> al </a:t>
            </a:r>
            <a:r>
              <a:rPr lang="en-US" sz="2200" dirty="0" err="1">
                <a:latin typeface="Arial" panose="020B0604020202020204" pitchFamily="34" charset="0"/>
                <a:cs typeface="Arial" panose="020B0604020202020204" pitchFamily="34" charset="0"/>
              </a:rPr>
              <a:t>estrés</a:t>
            </a:r>
            <a:r>
              <a:rPr lang="en-US" sz="2200" dirty="0">
                <a:latin typeface="Arial" panose="020B0604020202020204" pitchFamily="34" charset="0"/>
                <a:cs typeface="Arial" panose="020B0604020202020204" pitchFamily="34" charset="0"/>
              </a:rPr>
              <a:t> y un </a:t>
            </a:r>
            <a:r>
              <a:rPr lang="en-US" sz="2200" dirty="0" err="1">
                <a:latin typeface="Arial" panose="020B0604020202020204" pitchFamily="34" charset="0"/>
                <a:cs typeface="Arial" panose="020B0604020202020204" pitchFamily="34" charset="0"/>
              </a:rPr>
              <a:t>grado</a:t>
            </a:r>
            <a:r>
              <a:rPr lang="en-US" sz="2200" dirty="0">
                <a:latin typeface="Arial" panose="020B0604020202020204" pitchFamily="34" charset="0"/>
                <a:cs typeface="Arial" panose="020B0604020202020204" pitchFamily="34" charset="0"/>
              </a:rPr>
              <a:t> de </a:t>
            </a:r>
            <a:r>
              <a:rPr lang="en-US" sz="2200" dirty="0" err="1">
                <a:latin typeface="Arial" panose="020B0604020202020204" pitchFamily="34" charset="0"/>
                <a:cs typeface="Arial" panose="020B0604020202020204" pitchFamily="34" charset="0"/>
              </a:rPr>
              <a:t>catabolismo</a:t>
            </a:r>
            <a:r>
              <a:rPr lang="en-US" sz="2200" dirty="0">
                <a:latin typeface="Arial" panose="020B0604020202020204" pitchFamily="34" charset="0"/>
                <a:cs typeface="Arial" panose="020B0604020202020204" pitchFamily="34" charset="0"/>
              </a:rPr>
              <a:t> que </a:t>
            </a:r>
            <a:r>
              <a:rPr lang="en-US" sz="2200" dirty="0" err="1">
                <a:latin typeface="Arial" panose="020B0604020202020204" pitchFamily="34" charset="0"/>
                <a:cs typeface="Arial" panose="020B0604020202020204" pitchFamily="34" charset="0"/>
              </a:rPr>
              <a:t>ocasionan</a:t>
            </a:r>
            <a:r>
              <a:rPr lang="en-US" sz="2200" dirty="0">
                <a:latin typeface="Arial" panose="020B0604020202020204" pitchFamily="34" charset="0"/>
                <a:cs typeface="Arial" panose="020B0604020202020204" pitchFamily="34" charset="0"/>
              </a:rPr>
              <a:t> el </a:t>
            </a:r>
            <a:r>
              <a:rPr lang="en-US" sz="2200" dirty="0" err="1">
                <a:latin typeface="Arial" panose="020B0604020202020204" pitchFamily="34" charset="0"/>
                <a:cs typeface="Arial" panose="020B0604020202020204" pitchFamily="34" charset="0"/>
              </a:rPr>
              <a:t>desgaste</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proteico-calórico</a:t>
            </a:r>
            <a:r>
              <a:rPr lang="en-US" sz="2200" dirty="0">
                <a:latin typeface="Arial" panose="020B0604020202020204" pitchFamily="34" charset="0"/>
                <a:cs typeface="Arial" panose="020B0604020202020204" pitchFamily="34" charset="0"/>
              </a:rPr>
              <a:t> del </a:t>
            </a:r>
            <a:r>
              <a:rPr lang="en-US" sz="2200" dirty="0" err="1">
                <a:latin typeface="Arial" panose="020B0604020202020204" pitchFamily="34" charset="0"/>
                <a:cs typeface="Arial" panose="020B0604020202020204" pitchFamily="34" charset="0"/>
              </a:rPr>
              <a:t>individuo</a:t>
            </a:r>
            <a:r>
              <a:rPr lang="en-US" sz="2200" dirty="0">
                <a:latin typeface="Arial" panose="020B0604020202020204" pitchFamily="34" charset="0"/>
                <a:cs typeface="Arial" panose="020B0604020202020204" pitchFamily="34" charset="0"/>
              </a:rPr>
              <a:t> y un </a:t>
            </a:r>
            <a:r>
              <a:rPr lang="en-US" sz="2200" dirty="0" err="1">
                <a:latin typeface="Arial" panose="020B0604020202020204" pitchFamily="34" charset="0"/>
                <a:cs typeface="Arial" panose="020B0604020202020204" pitchFamily="34" charset="0"/>
              </a:rPr>
              <a:t>deterioro</a:t>
            </a:r>
            <a:r>
              <a:rPr lang="en-US" sz="2200" dirty="0">
                <a:latin typeface="Arial" panose="020B0604020202020204" pitchFamily="34" charset="0"/>
                <a:cs typeface="Arial" panose="020B0604020202020204" pitchFamily="34" charset="0"/>
              </a:rPr>
              <a:t> de las </a:t>
            </a:r>
            <a:r>
              <a:rPr lang="en-US" sz="2200" dirty="0" err="1">
                <a:latin typeface="Arial" panose="020B0604020202020204" pitchFamily="34" charset="0"/>
                <a:cs typeface="Arial" panose="020B0604020202020204" pitchFamily="34" charset="0"/>
              </a:rPr>
              <a:t>funciones</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físicas</a:t>
            </a:r>
            <a:r>
              <a:rPr lang="en-US" sz="2200" dirty="0">
                <a:latin typeface="Arial" panose="020B0604020202020204" pitchFamily="34" charset="0"/>
                <a:cs typeface="Arial" panose="020B0604020202020204" pitchFamily="34" charset="0"/>
              </a:rPr>
              <a:t> y </a:t>
            </a:r>
            <a:r>
              <a:rPr lang="en-US" sz="2200" dirty="0" err="1">
                <a:latin typeface="Arial" panose="020B0604020202020204" pitchFamily="34" charset="0"/>
                <a:cs typeface="Arial" panose="020B0604020202020204" pitchFamily="34" charset="0"/>
              </a:rPr>
              <a:t>mentales</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siendo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diferente</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fisiopato-lógicamente</a:t>
            </a:r>
            <a:r>
              <a:rPr lang="en-US" sz="2200" dirty="0">
                <a:latin typeface="Arial" panose="020B0604020202020204" pitchFamily="34" charset="0"/>
                <a:cs typeface="Arial" panose="020B0604020202020204" pitchFamily="34" charset="0"/>
              </a:rPr>
              <a:t> a la </a:t>
            </a:r>
            <a:r>
              <a:rPr lang="en-US" sz="2200" dirty="0" err="1">
                <a:latin typeface="Arial" panose="020B0604020202020204" pitchFamily="34" charset="0"/>
                <a:cs typeface="Arial" panose="020B0604020202020204" pitchFamily="34" charset="0"/>
              </a:rPr>
              <a:t>desnutrición</a:t>
            </a:r>
            <a:r>
              <a:rPr lang="en-US" sz="2200" dirty="0">
                <a:latin typeface="Arial" panose="020B0604020202020204" pitchFamily="34" charset="0"/>
                <a:cs typeface="Arial" panose="020B0604020202020204" pitchFamily="34" charset="0"/>
              </a:rPr>
              <a:t> por </a:t>
            </a:r>
            <a:r>
              <a:rPr lang="en-US" sz="2200" dirty="0" err="1">
                <a:latin typeface="Arial" panose="020B0604020202020204" pitchFamily="34" charset="0"/>
                <a:cs typeface="Arial" panose="020B0604020202020204" pitchFamily="34" charset="0"/>
              </a:rPr>
              <a:t>carencia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convirtiendose</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en</a:t>
            </a:r>
            <a:r>
              <a:rPr lang="en-US" sz="2200" dirty="0">
                <a:latin typeface="Arial" panose="020B0604020202020204" pitchFamily="34" charset="0"/>
                <a:cs typeface="Arial" panose="020B0604020202020204" pitchFamily="34" charset="0"/>
              </a:rPr>
              <a:t> un factor de </a:t>
            </a:r>
            <a:r>
              <a:rPr lang="en-US" sz="2200" dirty="0" err="1">
                <a:latin typeface="Arial" panose="020B0604020202020204" pitchFamily="34" charset="0"/>
                <a:cs typeface="Arial" panose="020B0604020202020204" pitchFamily="34" charset="0"/>
              </a:rPr>
              <a:t>riesgo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independiente</a:t>
            </a:r>
            <a:r>
              <a:rPr lang="en-US" sz="2200" dirty="0">
                <a:latin typeface="Arial" panose="020B0604020202020204" pitchFamily="34" charset="0"/>
                <a:cs typeface="Arial" panose="020B0604020202020204" pitchFamily="34" charset="0"/>
              </a:rPr>
              <a:t> para </a:t>
            </a:r>
            <a:r>
              <a:rPr lang="en-US" sz="2200" dirty="0" err="1">
                <a:latin typeface="Arial" panose="020B0604020202020204" pitchFamily="34" charset="0"/>
                <a:cs typeface="Arial" panose="020B0604020202020204" pitchFamily="34" charset="0"/>
              </a:rPr>
              <a:t>malos</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desenlaces</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clínicos</a:t>
            </a:r>
            <a:r>
              <a:rPr lang="en-US" sz="2200" dirty="0">
                <a:latin typeface="Arial" panose="020B0604020202020204" pitchFamily="34" charset="0"/>
                <a:cs typeface="Arial" panose="020B0604020202020204" pitchFamily="34" charset="0"/>
              </a:rPr>
              <a:t>.</a:t>
            </a:r>
          </a:p>
          <a:p>
            <a:pPr algn="just">
              <a:lnSpc>
                <a:spcPct val="100000"/>
              </a:lnSpc>
              <a:buClr>
                <a:srgbClr val="7030A0"/>
              </a:buClr>
              <a:buSzPct val="120000"/>
            </a:pPr>
            <a:r>
              <a:rPr lang="en-US" sz="2200" dirty="0">
                <a:latin typeface="Arial" panose="020B0604020202020204" pitchFamily="34" charset="0"/>
                <a:cs typeface="Arial" panose="020B0604020202020204" pitchFamily="34" charset="0"/>
              </a:rPr>
              <a:t>Las </a:t>
            </a:r>
            <a:r>
              <a:rPr lang="en-US" sz="2200" dirty="0" err="1">
                <a:latin typeface="Arial" panose="020B0604020202020204" pitchFamily="34" charset="0"/>
                <a:cs typeface="Arial" panose="020B0604020202020204" pitchFamily="34" charset="0"/>
              </a:rPr>
              <a:t>causas</a:t>
            </a:r>
            <a:r>
              <a:rPr lang="en-US" sz="2200" dirty="0">
                <a:latin typeface="Arial" panose="020B0604020202020204" pitchFamily="34" charset="0"/>
                <a:cs typeface="Arial" panose="020B0604020202020204" pitchFamily="34" charset="0"/>
              </a:rPr>
              <a:t> de la </a:t>
            </a:r>
            <a:r>
              <a:rPr lang="en-US" sz="2200" dirty="0" err="1">
                <a:latin typeface="Arial" panose="020B0604020202020204" pitchFamily="34" charset="0"/>
                <a:cs typeface="Arial" panose="020B0604020202020204" pitchFamily="34" charset="0"/>
              </a:rPr>
              <a:t>malnutrición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en</a:t>
            </a:r>
            <a:r>
              <a:rPr lang="en-US" sz="2200" dirty="0">
                <a:latin typeface="Arial" panose="020B0604020202020204" pitchFamily="34" charset="0"/>
                <a:cs typeface="Arial" panose="020B0604020202020204" pitchFamily="34" charset="0"/>
              </a:rPr>
              <a:t> la </a:t>
            </a:r>
            <a:r>
              <a:rPr lang="en-US" sz="2200" dirty="0" err="1">
                <a:latin typeface="Arial" panose="020B0604020202020204" pitchFamily="34" charset="0"/>
                <a:cs typeface="Arial" panose="020B0604020202020204" pitchFamily="34" charset="0"/>
              </a:rPr>
              <a:t>enfermedad</a:t>
            </a:r>
            <a:r>
              <a:rPr lang="en-US" sz="2200" dirty="0">
                <a:latin typeface="Arial" panose="020B0604020202020204" pitchFamily="34" charset="0"/>
                <a:cs typeface="Arial" panose="020B0604020202020204" pitchFamily="34" charset="0"/>
              </a:rPr>
              <a:t> son </a:t>
            </a:r>
            <a:r>
              <a:rPr lang="en-US" sz="2200" dirty="0" err="1">
                <a:latin typeface="Arial" panose="020B0604020202020204" pitchFamily="34" charset="0"/>
                <a:cs typeface="Arial" panose="020B0604020202020204" pitchFamily="34" charset="0"/>
              </a:rPr>
              <a:t>multifactoriales</a:t>
            </a:r>
            <a:r>
              <a:rPr lang="en-US" sz="2200" dirty="0">
                <a:latin typeface="Arial" panose="020B0604020202020204" pitchFamily="34" charset="0"/>
                <a:cs typeface="Arial" panose="020B0604020202020204" pitchFamily="34" charset="0"/>
              </a:rPr>
              <a:t> lo que </a:t>
            </a:r>
            <a:r>
              <a:rPr lang="en-US" sz="2200" dirty="0" err="1">
                <a:latin typeface="Arial" panose="020B0604020202020204" pitchFamily="34" charset="0"/>
                <a:cs typeface="Arial" panose="020B0604020202020204" pitchFamily="34" charset="0"/>
              </a:rPr>
              <a:t>nos</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obliga</a:t>
            </a:r>
            <a:r>
              <a:rPr lang="en-US" sz="2200" dirty="0">
                <a:latin typeface="Arial" panose="020B0604020202020204" pitchFamily="34" charset="0"/>
                <a:cs typeface="Arial" panose="020B0604020202020204" pitchFamily="34" charset="0"/>
              </a:rPr>
              <a:t> a </a:t>
            </a:r>
            <a:r>
              <a:rPr lang="en-US" sz="2200" dirty="0" err="1">
                <a:latin typeface="Arial" panose="020B0604020202020204" pitchFamily="34" charset="0"/>
                <a:cs typeface="Arial" panose="020B0604020202020204" pitchFamily="34" charset="0"/>
              </a:rPr>
              <a:t>crear</a:t>
            </a:r>
            <a:r>
              <a:rPr lang="en-US" sz="2200" dirty="0">
                <a:latin typeface="Arial" panose="020B0604020202020204" pitchFamily="34" charset="0"/>
                <a:cs typeface="Arial" panose="020B0604020202020204" pitchFamily="34" charset="0"/>
              </a:rPr>
              <a:t> mayor </a:t>
            </a:r>
            <a:r>
              <a:rPr lang="en-US" sz="2200" dirty="0" err="1">
                <a:latin typeface="Arial" panose="020B0604020202020204" pitchFamily="34" charset="0"/>
                <a:cs typeface="Arial" panose="020B0604020202020204" pitchFamily="34" charset="0"/>
              </a:rPr>
              <a:t>conciencia</a:t>
            </a:r>
            <a:r>
              <a:rPr lang="en-US" sz="2200" dirty="0">
                <a:latin typeface="Arial" panose="020B0604020202020204" pitchFamily="34" charset="0"/>
                <a:cs typeface="Arial" panose="020B0604020202020204" pitchFamily="34" charset="0"/>
              </a:rPr>
              <a:t> al </a:t>
            </a:r>
            <a:r>
              <a:rPr lang="en-US" sz="2200" dirty="0" err="1">
                <a:latin typeface="Arial" panose="020B0604020202020204" pitchFamily="34" charset="0"/>
                <a:cs typeface="Arial" panose="020B0604020202020204" pitchFamily="34" charset="0"/>
              </a:rPr>
              <a:t>respecto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en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nuestro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pacientes</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agudos</a:t>
            </a:r>
            <a:r>
              <a:rPr lang="en-US" sz="2200" dirty="0">
                <a:latin typeface="Arial" panose="020B0604020202020204" pitchFamily="34" charset="0"/>
                <a:cs typeface="Arial" panose="020B0604020202020204" pitchFamily="34" charset="0"/>
              </a:rPr>
              <a:t> y </a:t>
            </a:r>
            <a:r>
              <a:rPr lang="en-US" sz="2200" dirty="0" err="1">
                <a:latin typeface="Arial" panose="020B0604020202020204" pitchFamily="34" charset="0"/>
                <a:cs typeface="Arial" panose="020B0604020202020204" pitchFamily="34" charset="0"/>
              </a:rPr>
              <a:t>crónicos</a:t>
            </a:r>
            <a:r>
              <a:rPr lang="en-US" sz="2200" dirty="0">
                <a:latin typeface="Arial" panose="020B0604020202020204" pitchFamily="34" charset="0"/>
                <a:cs typeface="Arial" panose="020B0604020202020204" pitchFamily="34" charset="0"/>
              </a:rPr>
              <a:t>. </a:t>
            </a:r>
          </a:p>
          <a:p>
            <a:pPr algn="just">
              <a:lnSpc>
                <a:spcPct val="100000"/>
              </a:lnSpc>
              <a:buClr>
                <a:srgbClr val="7030A0"/>
              </a:buClr>
              <a:buSzPct val="120000"/>
            </a:pPr>
            <a:r>
              <a:rPr lang="en-US" sz="2200" dirty="0">
                <a:latin typeface="Arial" panose="020B0604020202020204" pitchFamily="34" charset="0"/>
                <a:cs typeface="Arial" panose="020B0604020202020204" pitchFamily="34" charset="0"/>
              </a:rPr>
              <a:t>El </a:t>
            </a:r>
            <a:r>
              <a:rPr lang="en-US" sz="2200" dirty="0" err="1">
                <a:latin typeface="Arial" panose="020B0604020202020204" pitchFamily="34" charset="0"/>
                <a:cs typeface="Arial" panose="020B0604020202020204" pitchFamily="34" charset="0"/>
              </a:rPr>
              <a:t>envejecimiento</a:t>
            </a:r>
            <a:r>
              <a:rPr lang="en-US" sz="2200" dirty="0">
                <a:latin typeface="Arial" panose="020B0604020202020204" pitchFamily="34" charset="0"/>
                <a:cs typeface="Arial" panose="020B0604020202020204" pitchFamily="34" charset="0"/>
              </a:rPr>
              <a:t> es un factor de </a:t>
            </a:r>
            <a:r>
              <a:rPr lang="en-US" sz="2200" dirty="0" err="1">
                <a:latin typeface="Arial" panose="020B0604020202020204" pitchFamily="34" charset="0"/>
                <a:cs typeface="Arial" panose="020B0604020202020204" pitchFamily="34" charset="0"/>
              </a:rPr>
              <a:t>riesgo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adicional</a:t>
            </a:r>
            <a:r>
              <a:rPr lang="en-US" sz="2200" dirty="0">
                <a:latin typeface="Arial" panose="020B0604020202020204" pitchFamily="34" charset="0"/>
                <a:cs typeface="Arial" panose="020B0604020202020204" pitchFamily="34" charset="0"/>
              </a:rPr>
              <a:t> para </a:t>
            </a:r>
            <a:r>
              <a:rPr lang="en-US" sz="2200" dirty="0" err="1">
                <a:latin typeface="Arial" panose="020B0604020202020204" pitchFamily="34" charset="0"/>
                <a:cs typeface="Arial" panose="020B0604020202020204" pitchFamily="34" charset="0"/>
              </a:rPr>
              <a:t>malos</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desenlaces</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en</a:t>
            </a:r>
            <a:r>
              <a:rPr lang="en-US" sz="2200" dirty="0">
                <a:latin typeface="Arial" panose="020B0604020202020204" pitchFamily="34" charset="0"/>
                <a:cs typeface="Arial" panose="020B0604020202020204" pitchFamily="34" charset="0"/>
              </a:rPr>
              <a:t> la </a:t>
            </a:r>
            <a:r>
              <a:rPr lang="en-US" sz="2200" dirty="0" err="1">
                <a:latin typeface="Arial" panose="020B0604020202020204" pitchFamily="34" charset="0"/>
                <a:cs typeface="Arial" panose="020B0604020202020204" pitchFamily="34" charset="0"/>
              </a:rPr>
              <a:t>enfermedad</a:t>
            </a:r>
            <a:r>
              <a:rPr lang="en-US" sz="2200" dirty="0">
                <a:latin typeface="Arial" panose="020B0604020202020204" pitchFamily="34" charset="0"/>
                <a:cs typeface="Arial" panose="020B0604020202020204" pitchFamily="34" charset="0"/>
              </a:rPr>
              <a:t> por </a:t>
            </a:r>
            <a:r>
              <a:rPr lang="en-US" sz="2200" dirty="0" err="1">
                <a:latin typeface="Arial" panose="020B0604020202020204" pitchFamily="34" charset="0"/>
                <a:cs typeface="Arial" panose="020B0604020202020204" pitchFamily="34" charset="0"/>
              </a:rPr>
              <a:t>falta</a:t>
            </a:r>
            <a:r>
              <a:rPr lang="en-US" sz="2200" dirty="0">
                <a:latin typeface="Arial" panose="020B0604020202020204" pitchFamily="34" charset="0"/>
                <a:cs typeface="Arial" panose="020B0604020202020204" pitchFamily="34" charset="0"/>
              </a:rPr>
              <a:t> de </a:t>
            </a:r>
            <a:r>
              <a:rPr lang="en-US" sz="2200" dirty="0" err="1">
                <a:latin typeface="Arial" panose="020B0604020202020204" pitchFamily="34" charset="0"/>
                <a:cs typeface="Arial" panose="020B0604020202020204" pitchFamily="34" charset="0"/>
              </a:rPr>
              <a:t>capacidad</a:t>
            </a:r>
            <a:r>
              <a:rPr lang="en-US" sz="2200" dirty="0">
                <a:latin typeface="Arial" panose="020B0604020202020204" pitchFamily="34" charset="0"/>
                <a:cs typeface="Arial" panose="020B0604020202020204" pitchFamily="34" charset="0"/>
              </a:rPr>
              <a:t> de </a:t>
            </a:r>
            <a:r>
              <a:rPr lang="en-US" sz="2200" dirty="0" err="1">
                <a:latin typeface="Arial" panose="020B0604020202020204" pitchFamily="34" charset="0"/>
                <a:cs typeface="Arial" panose="020B0604020202020204" pitchFamily="34" charset="0"/>
              </a:rPr>
              <a:t>respuesta</a:t>
            </a:r>
            <a:r>
              <a:rPr lang="en-US" sz="2200" dirty="0">
                <a:latin typeface="Arial" panose="020B0604020202020204" pitchFamily="34" charset="0"/>
                <a:cs typeface="Arial" panose="020B0604020202020204" pitchFamily="34" charset="0"/>
              </a:rPr>
              <a:t> a </a:t>
            </a:r>
            <a:r>
              <a:rPr lang="en-US" sz="2200" dirty="0" err="1">
                <a:latin typeface="Arial" panose="020B0604020202020204" pitchFamily="34" charset="0"/>
                <a:cs typeface="Arial" panose="020B0604020202020204" pitchFamily="34" charset="0"/>
              </a:rPr>
              <a:t>ésta</a:t>
            </a:r>
            <a:r>
              <a:rPr lang="en-US" sz="2200" dirty="0">
                <a:latin typeface="Arial" panose="020B0604020202020204" pitchFamily="34" charset="0"/>
                <a:cs typeface="Arial" panose="020B0604020202020204" pitchFamily="34" charset="0"/>
              </a:rPr>
              <a:t>, y por sarcopenia y </a:t>
            </a:r>
            <a:r>
              <a:rPr lang="en-US" sz="2200" dirty="0" err="1">
                <a:latin typeface="Arial" panose="020B0604020202020204" pitchFamily="34" charset="0"/>
                <a:cs typeface="Arial" panose="020B0604020202020204" pitchFamily="34" charset="0"/>
              </a:rPr>
              <a:t>malnutrición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asociadas</a:t>
            </a:r>
            <a:r>
              <a:rPr lang="en-US" sz="2200" dirty="0">
                <a:latin typeface="Arial" panose="020B0604020202020204" pitchFamily="34" charset="0"/>
                <a:cs typeface="Arial" panose="020B0604020202020204" pitchFamily="34" charset="0"/>
              </a:rPr>
              <a:t>.</a:t>
            </a:r>
          </a:p>
          <a:p>
            <a:pPr algn="just">
              <a:lnSpc>
                <a:spcPct val="100000"/>
              </a:lnSpc>
              <a:buClr>
                <a:srgbClr val="7030A0"/>
              </a:buClr>
              <a:buSzPct val="120000"/>
            </a:pPr>
            <a:r>
              <a:rPr lang="en-US" sz="2200" dirty="0">
                <a:latin typeface="Arial" panose="020B0604020202020204" pitchFamily="34" charset="0"/>
                <a:cs typeface="Arial" panose="020B0604020202020204" pitchFamily="34" charset="0"/>
              </a:rPr>
              <a:t>El </a:t>
            </a:r>
            <a:r>
              <a:rPr lang="en-US" sz="2200" dirty="0" err="1">
                <a:latin typeface="Arial" panose="020B0604020202020204" pitchFamily="34" charset="0"/>
                <a:cs typeface="Arial" panose="020B0604020202020204" pitchFamily="34" charset="0"/>
              </a:rPr>
              <a:t>deterioro</a:t>
            </a:r>
            <a:r>
              <a:rPr lang="en-US" sz="2200" dirty="0">
                <a:latin typeface="Arial" panose="020B0604020202020204" pitchFamily="34" charset="0"/>
                <a:cs typeface="Arial" panose="020B0604020202020204" pitchFamily="34" charset="0"/>
              </a:rPr>
              <a:t> de la masa y la </a:t>
            </a:r>
            <a:r>
              <a:rPr lang="en-US" sz="2200" dirty="0" err="1">
                <a:latin typeface="Arial" panose="020B0604020202020204" pitchFamily="34" charset="0"/>
                <a:cs typeface="Arial" panose="020B0604020202020204" pitchFamily="34" charset="0"/>
              </a:rPr>
              <a:t>función</a:t>
            </a:r>
            <a:r>
              <a:rPr lang="en-US" sz="2200" dirty="0">
                <a:latin typeface="Arial" panose="020B0604020202020204" pitchFamily="34" charset="0"/>
                <a:cs typeface="Arial" panose="020B0604020202020204" pitchFamily="34" charset="0"/>
              </a:rPr>
              <a:t> muscular </a:t>
            </a:r>
            <a:r>
              <a:rPr lang="en-US" sz="2200" dirty="0" err="1">
                <a:latin typeface="Arial" panose="020B0604020202020204" pitchFamily="34" charset="0"/>
                <a:cs typeface="Arial" panose="020B0604020202020204" pitchFamily="34" charset="0"/>
              </a:rPr>
              <a:t>está</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directamente</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relacionada</a:t>
            </a:r>
            <a:r>
              <a:rPr lang="en-US" sz="2200" dirty="0">
                <a:latin typeface="Arial" panose="020B0604020202020204" pitchFamily="34" charset="0"/>
                <a:cs typeface="Arial" panose="020B0604020202020204" pitchFamily="34" charset="0"/>
              </a:rPr>
              <a:t> con </a:t>
            </a:r>
            <a:r>
              <a:rPr lang="en-US" sz="2200" dirty="0" err="1">
                <a:latin typeface="Arial" panose="020B0604020202020204" pitchFamily="34" charset="0"/>
                <a:cs typeface="Arial" panose="020B0604020202020204" pitchFamily="34" charset="0"/>
              </a:rPr>
              <a:t>pronóstico</a:t>
            </a:r>
            <a:r>
              <a:rPr lang="en-US" sz="2200" dirty="0">
                <a:latin typeface="Arial" panose="020B0604020202020204" pitchFamily="34" charset="0"/>
                <a:cs typeface="Arial" panose="020B0604020202020204" pitchFamily="34" charset="0"/>
              </a:rPr>
              <a:t> de la </a:t>
            </a:r>
            <a:r>
              <a:rPr lang="en-US" sz="2200" dirty="0" err="1">
                <a:latin typeface="Arial" panose="020B0604020202020204" pitchFamily="34" charset="0"/>
                <a:cs typeface="Arial" panose="020B0604020202020204" pitchFamily="34" charset="0"/>
              </a:rPr>
              <a:t>enfermedad</a:t>
            </a:r>
            <a:r>
              <a:rPr lang="en-US" sz="2200" dirty="0">
                <a:latin typeface="Arial" panose="020B0604020202020204" pitchFamily="34" charset="0"/>
                <a:cs typeface="Arial" panose="020B0604020202020204" pitchFamily="34" charset="0"/>
              </a:rPr>
              <a:t> y </a:t>
            </a:r>
            <a:r>
              <a:rPr lang="en-US" sz="2200" dirty="0" err="1">
                <a:latin typeface="Arial" panose="020B0604020202020204" pitchFamily="34" charset="0"/>
                <a:cs typeface="Arial" panose="020B0604020202020204" pitchFamily="34" charset="0"/>
              </a:rPr>
              <a:t>capacidad</a:t>
            </a:r>
            <a:r>
              <a:rPr lang="en-US" sz="2200" dirty="0">
                <a:latin typeface="Arial" panose="020B0604020202020204" pitchFamily="34" charset="0"/>
                <a:cs typeface="Arial" panose="020B0604020202020204" pitchFamily="34" charset="0"/>
              </a:rPr>
              <a:t> de </a:t>
            </a:r>
            <a:r>
              <a:rPr lang="en-US" sz="2200" dirty="0" err="1">
                <a:latin typeface="Arial" panose="020B0604020202020204" pitchFamily="34" charset="0"/>
                <a:cs typeface="Arial" panose="020B0604020202020204" pitchFamily="34" charset="0"/>
              </a:rPr>
              <a:t>recuperación</a:t>
            </a:r>
            <a:r>
              <a:rPr lang="en-US" sz="22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057805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FCAA0A4-5F48-DA42-AD25-E2F6464990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24677" y="63359"/>
            <a:ext cx="1655755" cy="955697"/>
          </a:xfrm>
          <a:prstGeom prst="rect">
            <a:avLst/>
          </a:prstGeom>
        </p:spPr>
      </p:pic>
      <p:sp>
        <p:nvSpPr>
          <p:cNvPr id="4" name="Título 1">
            <a:extLst>
              <a:ext uri="{FF2B5EF4-FFF2-40B4-BE49-F238E27FC236}">
                <a16:creationId xmlns:a16="http://schemas.microsoft.com/office/drawing/2014/main" id="{FCE7E243-7B17-CA47-8246-7DB4828D58DD}"/>
              </a:ext>
            </a:extLst>
          </p:cNvPr>
          <p:cNvSpPr txBox="1">
            <a:spLocks/>
          </p:cNvSpPr>
          <p:nvPr/>
        </p:nvSpPr>
        <p:spPr>
          <a:xfrm>
            <a:off x="0" y="354824"/>
            <a:ext cx="12192000" cy="877092"/>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_tradnl" sz="3200" b="1" dirty="0">
                <a:solidFill>
                  <a:srgbClr val="7030A0"/>
                </a:solidFill>
                <a:latin typeface="Arial" panose="020B0604020202020204" pitchFamily="34" charset="0"/>
                <a:cs typeface="Arial" panose="020B0604020202020204" pitchFamily="34" charset="0"/>
              </a:rPr>
              <a:t>Caso # 2</a:t>
            </a:r>
          </a:p>
        </p:txBody>
      </p:sp>
      <p:sp>
        <p:nvSpPr>
          <p:cNvPr id="5" name="Marcador de contenido 2">
            <a:extLst>
              <a:ext uri="{FF2B5EF4-FFF2-40B4-BE49-F238E27FC236}">
                <a16:creationId xmlns:a16="http://schemas.microsoft.com/office/drawing/2014/main" id="{FE2E8609-C5F2-D442-99C8-EB74C33F5848}"/>
              </a:ext>
            </a:extLst>
          </p:cNvPr>
          <p:cNvSpPr txBox="1">
            <a:spLocks/>
          </p:cNvSpPr>
          <p:nvPr/>
        </p:nvSpPr>
        <p:spPr>
          <a:xfrm>
            <a:off x="1780455" y="1723746"/>
            <a:ext cx="8851383" cy="4336091"/>
          </a:xfrm>
          <a:prstGeom prst="rect">
            <a:avLst/>
          </a:prstGeom>
          <a:ln>
            <a:no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Clr>
                <a:srgbClr val="7030A0"/>
              </a:buClr>
              <a:buSzPct val="90000"/>
            </a:pPr>
            <a:r>
              <a:rPr lang="es-ES_tradnl" dirty="0">
                <a:latin typeface="Arial" panose="020B0604020202020204" pitchFamily="34" charset="0"/>
                <a:cs typeface="Arial" panose="020B0604020202020204" pitchFamily="34" charset="0"/>
              </a:rPr>
              <a:t>I.F. Sexo Masculino, 48 años de edad.</a:t>
            </a:r>
          </a:p>
          <a:p>
            <a:pPr algn="just">
              <a:buClr>
                <a:srgbClr val="7030A0"/>
              </a:buClr>
              <a:buSzPct val="90000"/>
            </a:pPr>
            <a:r>
              <a:rPr lang="es-ES_tradnl" dirty="0">
                <a:latin typeface="Arial" panose="020B0604020202020204" pitchFamily="34" charset="0"/>
                <a:cs typeface="Arial" panose="020B0604020202020204" pitchFamily="34" charset="0"/>
              </a:rPr>
              <a:t>Consulta al servicio de gastroenterología por disfagia para sólidos de un mes de evolución. Ha disminuido la ingesta en cantidad y calidad de los alimentos.</a:t>
            </a:r>
          </a:p>
          <a:p>
            <a:pPr algn="just">
              <a:buClr>
                <a:srgbClr val="7030A0"/>
              </a:buClr>
              <a:buSzPct val="90000"/>
            </a:pPr>
            <a:r>
              <a:rPr lang="es-ES_tradnl" dirty="0">
                <a:latin typeface="Arial" panose="020B0604020202020204" pitchFamily="34" charset="0"/>
                <a:cs typeface="Arial" panose="020B0604020202020204" pitchFamily="34" charset="0"/>
              </a:rPr>
              <a:t>Se le practica endoscopia de vías digestivas altas encontrando masa localizada en el tercio distal del esófago que compromete el 30% de la circunferencia y deja paso fácil al endoscopio.</a:t>
            </a:r>
          </a:p>
          <a:p>
            <a:pPr algn="just">
              <a:buClr>
                <a:srgbClr val="7030A0"/>
              </a:buClr>
              <a:buSzPct val="90000"/>
            </a:pPr>
            <a:r>
              <a:rPr lang="es-ES_tradnl" dirty="0">
                <a:latin typeface="Arial" panose="020B0604020202020204" pitchFamily="34" charset="0"/>
                <a:cs typeface="Arial" panose="020B0604020202020204" pitchFamily="34" charset="0"/>
              </a:rPr>
              <a:t>Reporte de biopsia: adenocarcinoma de la unión gastroesofágica.</a:t>
            </a:r>
          </a:p>
        </p:txBody>
      </p:sp>
    </p:spTree>
    <p:extLst>
      <p:ext uri="{BB962C8B-B14F-4D97-AF65-F5344CB8AC3E}">
        <p14:creationId xmlns:p14="http://schemas.microsoft.com/office/powerpoint/2010/main" val="2487909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554BEE1C-78F8-E141-BCF4-53A98FE3AC79}"/>
              </a:ext>
            </a:extLst>
          </p:cNvPr>
          <p:cNvSpPr txBox="1">
            <a:spLocks/>
          </p:cNvSpPr>
          <p:nvPr/>
        </p:nvSpPr>
        <p:spPr>
          <a:xfrm>
            <a:off x="0" y="1316"/>
            <a:ext cx="12192000" cy="863388"/>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_tradnl" sz="3200" b="1" dirty="0">
                <a:solidFill>
                  <a:srgbClr val="7030A0"/>
                </a:solidFill>
                <a:latin typeface="Arial" panose="020B0604020202020204" pitchFamily="34" charset="0"/>
                <a:cs typeface="Arial" panose="020B0604020202020204" pitchFamily="34" charset="0"/>
              </a:rPr>
              <a:t>Caso #2:</a:t>
            </a:r>
          </a:p>
        </p:txBody>
      </p:sp>
      <p:sp>
        <p:nvSpPr>
          <p:cNvPr id="5" name="Marcador de contenido 2">
            <a:extLst>
              <a:ext uri="{FF2B5EF4-FFF2-40B4-BE49-F238E27FC236}">
                <a16:creationId xmlns:a16="http://schemas.microsoft.com/office/drawing/2014/main" id="{D82F1CC9-A8AB-144B-982C-BEF64AC4C707}"/>
              </a:ext>
            </a:extLst>
          </p:cNvPr>
          <p:cNvSpPr txBox="1">
            <a:spLocks/>
          </p:cNvSpPr>
          <p:nvPr/>
        </p:nvSpPr>
        <p:spPr>
          <a:xfrm>
            <a:off x="460567" y="2087217"/>
            <a:ext cx="4409608" cy="2892287"/>
          </a:xfrm>
          <a:prstGeom prst="rect">
            <a:avLst/>
          </a:prstGeom>
          <a:ln>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s-ES_tradnl" dirty="0">
                <a:solidFill>
                  <a:srgbClr val="7030A0"/>
                </a:solidFill>
                <a:latin typeface="Arial" panose="020B0604020202020204" pitchFamily="34" charset="0"/>
                <a:cs typeface="Arial" panose="020B0604020202020204" pitchFamily="34" charset="0"/>
              </a:rPr>
              <a:t>Gastroenterología lo remite al servicio de cirugía general con la intención de llevarlo a una esofagectomía distal</a:t>
            </a:r>
          </a:p>
        </p:txBody>
      </p:sp>
      <p:sp>
        <p:nvSpPr>
          <p:cNvPr id="6" name="Marcador de contenido 3">
            <a:extLst>
              <a:ext uri="{FF2B5EF4-FFF2-40B4-BE49-F238E27FC236}">
                <a16:creationId xmlns:a16="http://schemas.microsoft.com/office/drawing/2014/main" id="{35E27E4C-485B-AF47-9567-11B8D2E5AA2B}"/>
              </a:ext>
            </a:extLst>
          </p:cNvPr>
          <p:cNvSpPr txBox="1">
            <a:spLocks/>
          </p:cNvSpPr>
          <p:nvPr/>
        </p:nvSpPr>
        <p:spPr>
          <a:xfrm>
            <a:off x="5442209" y="1646074"/>
            <a:ext cx="6530419" cy="4525963"/>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7030A0"/>
              </a:buClr>
              <a:buSzPct val="90000"/>
            </a:pPr>
            <a:r>
              <a:rPr lang="es-ES_tradnl" dirty="0">
                <a:latin typeface="Arial" panose="020B0604020202020204" pitchFamily="34" charset="0"/>
                <a:cs typeface="Arial" panose="020B0604020202020204" pitchFamily="34" charset="0"/>
              </a:rPr>
              <a:t>Peso actual: 98 kg</a:t>
            </a:r>
          </a:p>
          <a:p>
            <a:pPr>
              <a:lnSpc>
                <a:spcPct val="150000"/>
              </a:lnSpc>
              <a:buClr>
                <a:srgbClr val="7030A0"/>
              </a:buClr>
              <a:buSzPct val="90000"/>
            </a:pPr>
            <a:r>
              <a:rPr lang="es-ES_tradnl" dirty="0">
                <a:latin typeface="Arial" panose="020B0604020202020204" pitchFamily="34" charset="0"/>
                <a:cs typeface="Arial" panose="020B0604020202020204" pitchFamily="34" charset="0"/>
              </a:rPr>
              <a:t>Talla: 170 cm</a:t>
            </a:r>
          </a:p>
          <a:p>
            <a:pPr>
              <a:lnSpc>
                <a:spcPct val="150000"/>
              </a:lnSpc>
              <a:buClr>
                <a:srgbClr val="7030A0"/>
              </a:buClr>
              <a:buSzPct val="90000"/>
            </a:pPr>
            <a:r>
              <a:rPr lang="es-ES_tradnl" dirty="0">
                <a:latin typeface="Arial" panose="020B0604020202020204" pitchFamily="34" charset="0"/>
                <a:cs typeface="Arial" panose="020B0604020202020204" pitchFamily="34" charset="0"/>
              </a:rPr>
              <a:t>IMC: 31.5</a:t>
            </a:r>
          </a:p>
          <a:p>
            <a:pPr>
              <a:lnSpc>
                <a:spcPct val="150000"/>
              </a:lnSpc>
              <a:buClr>
                <a:srgbClr val="7030A0"/>
              </a:buClr>
              <a:buSzPct val="90000"/>
            </a:pPr>
            <a:r>
              <a:rPr lang="es-ES_tradnl" dirty="0">
                <a:latin typeface="Arial" panose="020B0604020202020204" pitchFamily="34" charset="0"/>
                <a:cs typeface="Arial" panose="020B0604020202020204" pitchFamily="34" charset="0"/>
              </a:rPr>
              <a:t>Peso hace tres meses: 105 kg</a:t>
            </a:r>
          </a:p>
          <a:p>
            <a:pPr>
              <a:lnSpc>
                <a:spcPct val="150000"/>
              </a:lnSpc>
              <a:buClr>
                <a:srgbClr val="7030A0"/>
              </a:buClr>
              <a:buSzPct val="90000"/>
            </a:pPr>
            <a:r>
              <a:rPr lang="es-ES_tradnl" dirty="0">
                <a:latin typeface="Arial" panose="020B0604020202020204" pitchFamily="34" charset="0"/>
                <a:cs typeface="Arial" panose="020B0604020202020204" pitchFamily="34" charset="0"/>
              </a:rPr>
              <a:t>% Pérdida de peso de 6.6% (3 meses)</a:t>
            </a:r>
          </a:p>
        </p:txBody>
      </p:sp>
    </p:spTree>
    <p:extLst>
      <p:ext uri="{BB962C8B-B14F-4D97-AF65-F5344CB8AC3E}">
        <p14:creationId xmlns:p14="http://schemas.microsoft.com/office/powerpoint/2010/main" val="251590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4">
            <a:extLst>
              <a:ext uri="{FF2B5EF4-FFF2-40B4-BE49-F238E27FC236}">
                <a16:creationId xmlns:a16="http://schemas.microsoft.com/office/drawing/2014/main" id="{1125B3BC-6185-1148-81D4-65C18E1E4809}"/>
              </a:ext>
            </a:extLst>
          </p:cNvPr>
          <p:cNvSpPr txBox="1">
            <a:spLocks/>
          </p:cNvSpPr>
          <p:nvPr/>
        </p:nvSpPr>
        <p:spPr>
          <a:xfrm>
            <a:off x="-103114" y="697424"/>
            <a:ext cx="12192000" cy="88458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_tradnl" sz="3200" b="1" dirty="0">
                <a:solidFill>
                  <a:srgbClr val="7030A0"/>
                </a:solidFill>
                <a:latin typeface="Arial" panose="020B0604020202020204" pitchFamily="34" charset="0"/>
                <a:cs typeface="Arial" panose="020B0604020202020204" pitchFamily="34" charset="0"/>
              </a:rPr>
              <a:t>Preguntas</a:t>
            </a:r>
          </a:p>
        </p:txBody>
      </p:sp>
      <p:sp>
        <p:nvSpPr>
          <p:cNvPr id="5" name="Marcador de contenido 5">
            <a:extLst>
              <a:ext uri="{FF2B5EF4-FFF2-40B4-BE49-F238E27FC236}">
                <a16:creationId xmlns:a16="http://schemas.microsoft.com/office/drawing/2014/main" id="{50F7081B-F01D-6145-B003-673FBB134723}"/>
              </a:ext>
            </a:extLst>
          </p:cNvPr>
          <p:cNvSpPr txBox="1">
            <a:spLocks/>
          </p:cNvSpPr>
          <p:nvPr/>
        </p:nvSpPr>
        <p:spPr>
          <a:xfrm>
            <a:off x="2095062" y="2648768"/>
            <a:ext cx="8133819" cy="25771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buClr>
                <a:srgbClr val="7030A0"/>
              </a:buClr>
              <a:buFont typeface="+mj-lt"/>
              <a:buAutoNum type="arabicParenR"/>
            </a:pPr>
            <a:r>
              <a:rPr lang="es-ES_tradnl" dirty="0">
                <a:latin typeface="Arial" panose="020B0604020202020204" pitchFamily="34" charset="0"/>
                <a:cs typeface="Arial" panose="020B0604020202020204" pitchFamily="34" charset="0"/>
              </a:rPr>
              <a:t>¿Cuál es la condición metabólica de estos pacientes?</a:t>
            </a:r>
          </a:p>
          <a:p>
            <a:pPr marL="514350" indent="-514350" algn="just">
              <a:buClr>
                <a:srgbClr val="7030A0"/>
              </a:buClr>
              <a:buFont typeface="+mj-lt"/>
              <a:buAutoNum type="arabicParenR"/>
            </a:pPr>
            <a:r>
              <a:rPr lang="es-ES_tradnl" dirty="0">
                <a:latin typeface="Arial" panose="020B0604020202020204" pitchFamily="34" charset="0"/>
                <a:cs typeface="Arial" panose="020B0604020202020204" pitchFamily="34" charset="0"/>
              </a:rPr>
              <a:t>¿La condición metabólica influye en la utilización de los nutrientes?</a:t>
            </a:r>
          </a:p>
        </p:txBody>
      </p:sp>
    </p:spTree>
    <p:extLst>
      <p:ext uri="{BB962C8B-B14F-4D97-AF65-F5344CB8AC3E}">
        <p14:creationId xmlns:p14="http://schemas.microsoft.com/office/powerpoint/2010/main" val="83560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6BADC82-FD49-8145-9081-55DE87646A87}"/>
              </a:ext>
            </a:extLst>
          </p:cNvPr>
          <p:cNvSpPr txBox="1">
            <a:spLocks/>
          </p:cNvSpPr>
          <p:nvPr/>
        </p:nvSpPr>
        <p:spPr>
          <a:xfrm>
            <a:off x="2040033" y="1869266"/>
            <a:ext cx="7772400" cy="136207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_tradnl" sz="3700" b="1" dirty="0">
                <a:solidFill>
                  <a:srgbClr val="7030A0"/>
                </a:solidFill>
                <a:latin typeface="Arial" panose="020B0604020202020204" pitchFamily="34" charset="0"/>
                <a:cs typeface="Arial" panose="020B0604020202020204" pitchFamily="34" charset="0"/>
              </a:rPr>
              <a:t>Malnutrición asociada a enfermedad</a:t>
            </a:r>
          </a:p>
        </p:txBody>
      </p:sp>
      <p:sp>
        <p:nvSpPr>
          <p:cNvPr id="5" name="Marcador de texto 2">
            <a:extLst>
              <a:ext uri="{FF2B5EF4-FFF2-40B4-BE49-F238E27FC236}">
                <a16:creationId xmlns:a16="http://schemas.microsoft.com/office/drawing/2014/main" id="{EC042503-4C83-EC4D-A0EA-0E3A113C6CD1}"/>
              </a:ext>
            </a:extLst>
          </p:cNvPr>
          <p:cNvSpPr txBox="1">
            <a:spLocks/>
          </p:cNvSpPr>
          <p:nvPr/>
        </p:nvSpPr>
        <p:spPr>
          <a:xfrm>
            <a:off x="2040033" y="3231341"/>
            <a:ext cx="7772400" cy="1500187"/>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_tradnl" b="1" dirty="0">
                <a:solidFill>
                  <a:srgbClr val="0070C0"/>
                </a:solidFill>
                <a:latin typeface="Arial" panose="020B0604020202020204" pitchFamily="34" charset="0"/>
                <a:cs typeface="Arial" panose="020B0604020202020204" pitchFamily="34" charset="0"/>
              </a:rPr>
              <a:t>DISEASED-RELATED MALNUTRICION</a:t>
            </a:r>
          </a:p>
        </p:txBody>
      </p:sp>
    </p:spTree>
    <p:extLst>
      <p:ext uri="{BB962C8B-B14F-4D97-AF65-F5344CB8AC3E}">
        <p14:creationId xmlns:p14="http://schemas.microsoft.com/office/powerpoint/2010/main" val="629853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35E889-AB30-CB4A-9F2F-FB75156B7E83}"/>
              </a:ext>
            </a:extLst>
          </p:cNvPr>
          <p:cNvSpPr txBox="1"/>
          <p:nvPr/>
        </p:nvSpPr>
        <p:spPr>
          <a:xfrm>
            <a:off x="0" y="127881"/>
            <a:ext cx="12192000" cy="584775"/>
          </a:xfrm>
          <a:prstGeom prst="rect">
            <a:avLst/>
          </a:prstGeom>
          <a:noFill/>
        </p:spPr>
        <p:txBody>
          <a:bodyPr wrap="square" rtlCol="0" anchor="ctr">
            <a:spAutoFit/>
          </a:bodyPr>
          <a:lstStyle/>
          <a:p>
            <a:pPr algn="ctr"/>
            <a:r>
              <a:rPr lang="en-US" sz="3200" b="1" dirty="0" err="1">
                <a:solidFill>
                  <a:srgbClr val="7030A0"/>
                </a:solidFill>
                <a:latin typeface="Arial" panose="020B0604020202020204" pitchFamily="34" charset="0"/>
                <a:cs typeface="Arial" panose="020B0604020202020204" pitchFamily="34" charset="0"/>
              </a:rPr>
              <a:t>Clasificación</a:t>
            </a:r>
            <a:r>
              <a:rPr lang="en-US" sz="3200" b="1" dirty="0">
                <a:solidFill>
                  <a:srgbClr val="7030A0"/>
                </a:solidFill>
                <a:latin typeface="Arial" panose="020B0604020202020204" pitchFamily="34" charset="0"/>
                <a:cs typeface="Arial" panose="020B0604020202020204" pitchFamily="34" charset="0"/>
              </a:rPr>
              <a:t> de la </a:t>
            </a:r>
            <a:r>
              <a:rPr lang="en-US" sz="3200" b="1" dirty="0" err="1">
                <a:solidFill>
                  <a:srgbClr val="7030A0"/>
                </a:solidFill>
                <a:latin typeface="Arial" panose="020B0604020202020204" pitchFamily="34" charset="0"/>
                <a:cs typeface="Arial" panose="020B0604020202020204" pitchFamily="34" charset="0"/>
              </a:rPr>
              <a:t>malnutrición</a:t>
            </a:r>
            <a:endParaRPr lang="en-US" sz="3200" b="1" dirty="0">
              <a:solidFill>
                <a:srgbClr val="7030A0"/>
              </a:solidFill>
              <a:latin typeface="Arial" panose="020B0604020202020204" pitchFamily="34" charset="0"/>
              <a:cs typeface="Arial" panose="020B0604020202020204" pitchFamily="34" charset="0"/>
            </a:endParaRPr>
          </a:p>
        </p:txBody>
      </p:sp>
      <p:sp>
        <p:nvSpPr>
          <p:cNvPr id="18" name="CuadroTexto 17">
            <a:extLst>
              <a:ext uri="{FF2B5EF4-FFF2-40B4-BE49-F238E27FC236}">
                <a16:creationId xmlns:a16="http://schemas.microsoft.com/office/drawing/2014/main" id="{EAA47A91-FBAB-A447-8330-B2FA12A33978}"/>
              </a:ext>
            </a:extLst>
          </p:cNvPr>
          <p:cNvSpPr txBox="1"/>
          <p:nvPr/>
        </p:nvSpPr>
        <p:spPr>
          <a:xfrm>
            <a:off x="1274556" y="6219185"/>
            <a:ext cx="5605670" cy="253917"/>
          </a:xfrm>
          <a:prstGeom prst="rect">
            <a:avLst/>
          </a:prstGeom>
          <a:noFill/>
          <a:ln>
            <a:noFill/>
          </a:ln>
        </p:spPr>
        <p:txBody>
          <a:bodyPr wrap="square" rtlCol="0">
            <a:spAutoFit/>
          </a:bodyPr>
          <a:lstStyle/>
          <a:p>
            <a:r>
              <a:rPr lang="es-ES_tradnl" sz="1000" dirty="0">
                <a:latin typeface="Arial" panose="020B0604020202020204" pitchFamily="34" charset="0"/>
                <a:cs typeface="Arial" panose="020B0604020202020204" pitchFamily="34" charset="0"/>
              </a:rPr>
              <a:t>Jensen GL et al, </a:t>
            </a:r>
            <a:r>
              <a:rPr lang="es-ES_tradnl" sz="1000" dirty="0" err="1">
                <a:latin typeface="Arial" panose="020B0604020202020204" pitchFamily="34" charset="0"/>
                <a:cs typeface="Arial" panose="020B0604020202020204" pitchFamily="34" charset="0"/>
              </a:rPr>
              <a:t>Malnutrition</a:t>
            </a:r>
            <a:r>
              <a:rPr lang="es-ES_tradnl" sz="1000" dirty="0">
                <a:latin typeface="Arial" panose="020B0604020202020204" pitchFamily="34" charset="0"/>
                <a:cs typeface="Arial" panose="020B0604020202020204" pitchFamily="34" charset="0"/>
              </a:rPr>
              <a:t> </a:t>
            </a:r>
            <a:r>
              <a:rPr lang="es-ES_tradnl" sz="1000" dirty="0" err="1">
                <a:latin typeface="Arial" panose="020B0604020202020204" pitchFamily="34" charset="0"/>
                <a:cs typeface="Arial" panose="020B0604020202020204" pitchFamily="34" charset="0"/>
              </a:rPr>
              <a:t>syndromes</a:t>
            </a:r>
            <a:r>
              <a:rPr lang="es-ES_tradnl" sz="1000" dirty="0">
                <a:latin typeface="Arial" panose="020B0604020202020204" pitchFamily="34" charset="0"/>
                <a:cs typeface="Arial" panose="020B0604020202020204" pitchFamily="34" charset="0"/>
              </a:rPr>
              <a:t>: a </a:t>
            </a:r>
            <a:r>
              <a:rPr lang="es-ES_tradnl" sz="1000" dirty="0" err="1">
                <a:latin typeface="Arial" panose="020B0604020202020204" pitchFamily="34" charset="0"/>
                <a:cs typeface="Arial" panose="020B0604020202020204" pitchFamily="34" charset="0"/>
              </a:rPr>
              <a:t>conundrum</a:t>
            </a:r>
            <a:r>
              <a:rPr lang="es-ES_tradnl" sz="1000" dirty="0">
                <a:latin typeface="Arial" panose="020B0604020202020204" pitchFamily="34" charset="0"/>
                <a:cs typeface="Arial" panose="020B0604020202020204" pitchFamily="34" charset="0"/>
              </a:rPr>
              <a:t> vs continuum. JPEN 2009, 33(6): 710-6</a:t>
            </a:r>
          </a:p>
        </p:txBody>
      </p:sp>
      <p:grpSp>
        <p:nvGrpSpPr>
          <p:cNvPr id="2" name="Grupo 1">
            <a:extLst>
              <a:ext uri="{FF2B5EF4-FFF2-40B4-BE49-F238E27FC236}">
                <a16:creationId xmlns:a16="http://schemas.microsoft.com/office/drawing/2014/main" id="{B33A7909-E8E4-8A40-849D-85A61869F7DF}"/>
              </a:ext>
            </a:extLst>
          </p:cNvPr>
          <p:cNvGrpSpPr/>
          <p:nvPr/>
        </p:nvGrpSpPr>
        <p:grpSpPr>
          <a:xfrm>
            <a:off x="1274556" y="990504"/>
            <a:ext cx="10522997" cy="5198621"/>
            <a:chOff x="1274556" y="1053374"/>
            <a:chExt cx="10705875" cy="5382376"/>
          </a:xfrm>
        </p:grpSpPr>
        <p:sp>
          <p:nvSpPr>
            <p:cNvPr id="5" name="Rectángulo redondeado 4">
              <a:extLst>
                <a:ext uri="{FF2B5EF4-FFF2-40B4-BE49-F238E27FC236}">
                  <a16:creationId xmlns:a16="http://schemas.microsoft.com/office/drawing/2014/main" id="{1E773193-1C8F-4D4E-AE33-28ED8D01C23A}"/>
                </a:ext>
              </a:extLst>
            </p:cNvPr>
            <p:cNvSpPr/>
            <p:nvPr/>
          </p:nvSpPr>
          <p:spPr>
            <a:xfrm>
              <a:off x="4253591" y="1053374"/>
              <a:ext cx="3168352" cy="721821"/>
            </a:xfrm>
            <a:prstGeom prst="roundRect">
              <a:avLst/>
            </a:prstGeom>
            <a:solidFill>
              <a:srgbClr val="7030A0">
                <a:alpha val="19000"/>
              </a:srgbClr>
            </a:soli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rtlCol="0" anchor="ctr"/>
            <a:lstStyle/>
            <a:p>
              <a:pPr lvl="0" algn="ctr"/>
              <a:r>
                <a:rPr lang="es-ES_tradnl" sz="1400" dirty="0">
                  <a:solidFill>
                    <a:schemeClr val="tx1"/>
                  </a:solidFill>
                  <a:latin typeface="Arial" panose="020B0604020202020204" pitchFamily="34" charset="0"/>
                  <a:cs typeface="Arial" panose="020B0604020202020204" pitchFamily="34" charset="0"/>
                </a:rPr>
                <a:t>Identificación de un riesgo nutricional. Aporte comprometido o pérdida de masa corporal</a:t>
              </a:r>
            </a:p>
          </p:txBody>
        </p:sp>
        <p:sp>
          <p:nvSpPr>
            <p:cNvPr id="6" name="Rectángulo redondeado 5">
              <a:extLst>
                <a:ext uri="{FF2B5EF4-FFF2-40B4-BE49-F238E27FC236}">
                  <a16:creationId xmlns:a16="http://schemas.microsoft.com/office/drawing/2014/main" id="{56364AF8-28C9-1F43-848F-27216BF861E6}"/>
                </a:ext>
              </a:extLst>
            </p:cNvPr>
            <p:cNvSpPr/>
            <p:nvPr/>
          </p:nvSpPr>
          <p:spPr>
            <a:xfrm>
              <a:off x="4270721" y="2252190"/>
              <a:ext cx="3168352" cy="721821"/>
            </a:xfrm>
            <a:prstGeom prst="roundRect">
              <a:avLst/>
            </a:prstGeom>
            <a:solidFill>
              <a:srgbClr val="7030A0">
                <a:alpha val="19000"/>
              </a:srgbClr>
            </a:soli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rtlCol="0" anchor="ctr"/>
            <a:lstStyle/>
            <a:p>
              <a:pPr lvl="0" algn="ctr"/>
              <a:r>
                <a:rPr lang="es-ES_tradnl" sz="1400" dirty="0">
                  <a:solidFill>
                    <a:schemeClr val="tx1"/>
                  </a:solidFill>
                  <a:latin typeface="Arial" panose="020B0604020202020204" pitchFamily="34" charset="0"/>
                  <a:cs typeface="Arial" panose="020B0604020202020204" pitchFamily="34" charset="0"/>
                </a:rPr>
                <a:t>¿Hay inflamación presente?</a:t>
              </a:r>
            </a:p>
          </p:txBody>
        </p:sp>
        <p:sp>
          <p:nvSpPr>
            <p:cNvPr id="7" name="Rectángulo redondeado 6">
              <a:extLst>
                <a:ext uri="{FF2B5EF4-FFF2-40B4-BE49-F238E27FC236}">
                  <a16:creationId xmlns:a16="http://schemas.microsoft.com/office/drawing/2014/main" id="{AE2F3A31-32CF-6145-83BD-3B83808E1163}"/>
                </a:ext>
              </a:extLst>
            </p:cNvPr>
            <p:cNvSpPr/>
            <p:nvPr/>
          </p:nvSpPr>
          <p:spPr>
            <a:xfrm>
              <a:off x="7143299" y="3602967"/>
              <a:ext cx="2031707" cy="721821"/>
            </a:xfrm>
            <a:prstGeom prst="roundRect">
              <a:avLst/>
            </a:prstGeom>
            <a:solidFill>
              <a:srgbClr val="7030A0">
                <a:alpha val="19000"/>
              </a:srgbClr>
            </a:soli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rtlCol="0" anchor="ctr"/>
            <a:lstStyle/>
            <a:p>
              <a:pPr lvl="0" algn="ctr"/>
              <a:r>
                <a:rPr lang="es-ES_tradnl" sz="1400" b="1" dirty="0">
                  <a:solidFill>
                    <a:schemeClr val="tx1"/>
                  </a:solidFill>
                  <a:latin typeface="Arial" panose="020B0604020202020204" pitchFamily="34" charset="0"/>
                  <a:cs typeface="Arial" panose="020B0604020202020204" pitchFamily="34" charset="0"/>
                </a:rPr>
                <a:t>SI</a:t>
              </a:r>
            </a:p>
          </p:txBody>
        </p:sp>
        <p:sp>
          <p:nvSpPr>
            <p:cNvPr id="8" name="Rectángulo redondeado 7">
              <a:extLst>
                <a:ext uri="{FF2B5EF4-FFF2-40B4-BE49-F238E27FC236}">
                  <a16:creationId xmlns:a16="http://schemas.microsoft.com/office/drawing/2014/main" id="{49F9AA27-9FE5-7547-A353-1E2924FC2883}"/>
                </a:ext>
              </a:extLst>
            </p:cNvPr>
            <p:cNvSpPr/>
            <p:nvPr/>
          </p:nvSpPr>
          <p:spPr>
            <a:xfrm>
              <a:off x="1274556" y="5277930"/>
              <a:ext cx="2715392" cy="941254"/>
            </a:xfrm>
            <a:prstGeom prst="roundRect">
              <a:avLst/>
            </a:prstGeom>
            <a:solidFill>
              <a:srgbClr val="7030A0">
                <a:alpha val="19000"/>
              </a:srgbClr>
            </a:soli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rtlCol="0" anchor="ctr"/>
            <a:lstStyle/>
            <a:p>
              <a:pPr lvl="0" algn="ctr"/>
              <a:r>
                <a:rPr lang="es-ES_tradnl" sz="1200" dirty="0">
                  <a:solidFill>
                    <a:schemeClr val="tx1"/>
                  </a:solidFill>
                  <a:latin typeface="Arial" panose="020B0604020202020204" pitchFamily="34" charset="0"/>
                  <a:cs typeface="Arial" panose="020B0604020202020204" pitchFamily="34" charset="0"/>
                </a:rPr>
                <a:t>Desnutrición relacionada con inanición (inanición crónica pura, anorexia nerviosa)</a:t>
              </a:r>
            </a:p>
          </p:txBody>
        </p:sp>
        <p:sp>
          <p:nvSpPr>
            <p:cNvPr id="9" name="Rectángulo redondeado 8">
              <a:extLst>
                <a:ext uri="{FF2B5EF4-FFF2-40B4-BE49-F238E27FC236}">
                  <a16:creationId xmlns:a16="http://schemas.microsoft.com/office/drawing/2014/main" id="{15FD4C4B-AE24-F449-A57A-6AB7CCEA4B04}"/>
                </a:ext>
              </a:extLst>
            </p:cNvPr>
            <p:cNvSpPr/>
            <p:nvPr/>
          </p:nvSpPr>
          <p:spPr>
            <a:xfrm>
              <a:off x="5171608" y="5147664"/>
              <a:ext cx="2879534" cy="982352"/>
            </a:xfrm>
            <a:prstGeom prst="roundRect">
              <a:avLst/>
            </a:prstGeom>
            <a:solidFill>
              <a:srgbClr val="7030A0">
                <a:alpha val="19000"/>
              </a:srgbClr>
            </a:soli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rtlCol="0" anchor="ctr"/>
            <a:lstStyle/>
            <a:p>
              <a:pPr lvl="0" algn="ctr"/>
              <a:r>
                <a:rPr lang="es-ES_tradnl" sz="1200" dirty="0">
                  <a:solidFill>
                    <a:schemeClr val="tx1"/>
                  </a:solidFill>
                  <a:latin typeface="Arial" panose="020B0604020202020204" pitchFamily="34" charset="0"/>
                  <a:cs typeface="Arial" panose="020B0604020202020204" pitchFamily="34" charset="0"/>
                </a:rPr>
                <a:t>Desnutrición relacionada con enfermedad crónica (insuficiencia de órganos, cáncer, enfermedades autoinmunes, obesidad </a:t>
              </a:r>
              <a:r>
                <a:rPr lang="es-ES_tradnl" sz="1200" dirty="0" err="1">
                  <a:solidFill>
                    <a:schemeClr val="tx1"/>
                  </a:solidFill>
                  <a:latin typeface="Arial" panose="020B0604020202020204" pitchFamily="34" charset="0"/>
                  <a:cs typeface="Arial" panose="020B0604020202020204" pitchFamily="34" charset="0"/>
                </a:rPr>
                <a:t>sarcopénica</a:t>
              </a:r>
              <a:r>
                <a:rPr lang="es-ES_tradnl" sz="1200" dirty="0">
                  <a:solidFill>
                    <a:schemeClr val="tx1"/>
                  </a:solidFill>
                  <a:latin typeface="Arial" panose="020B0604020202020204" pitchFamily="34" charset="0"/>
                  <a:cs typeface="Arial" panose="020B0604020202020204" pitchFamily="34" charset="0"/>
                </a:rPr>
                <a:t>)</a:t>
              </a:r>
            </a:p>
          </p:txBody>
        </p:sp>
        <p:sp>
          <p:nvSpPr>
            <p:cNvPr id="10" name="Rectángulo redondeado 9">
              <a:extLst>
                <a:ext uri="{FF2B5EF4-FFF2-40B4-BE49-F238E27FC236}">
                  <a16:creationId xmlns:a16="http://schemas.microsoft.com/office/drawing/2014/main" id="{F98BF494-63CF-554C-98AB-806FFED4CBAA}"/>
                </a:ext>
              </a:extLst>
            </p:cNvPr>
            <p:cNvSpPr/>
            <p:nvPr/>
          </p:nvSpPr>
          <p:spPr>
            <a:xfrm>
              <a:off x="8749932" y="5170432"/>
              <a:ext cx="2940043" cy="1048752"/>
            </a:xfrm>
            <a:prstGeom prst="roundRect">
              <a:avLst/>
            </a:prstGeom>
            <a:solidFill>
              <a:srgbClr val="7030A0">
                <a:alpha val="19000"/>
              </a:srgbClr>
            </a:soli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rtlCol="0" anchor="ctr"/>
            <a:lstStyle/>
            <a:p>
              <a:pPr lvl="0" algn="ctr"/>
              <a:r>
                <a:rPr lang="es-ES_tradnl" sz="1200" dirty="0">
                  <a:solidFill>
                    <a:schemeClr val="tx1"/>
                  </a:solidFill>
                  <a:latin typeface="Arial" panose="020B0604020202020204" pitchFamily="34" charset="0"/>
                  <a:cs typeface="Arial" panose="020B0604020202020204" pitchFamily="34" charset="0"/>
                </a:rPr>
                <a:t>Enfermedad aguda o desnutrición relacionada con una lesión (sepsis, trauma, cirugía, inflamación)</a:t>
              </a:r>
            </a:p>
            <a:p>
              <a:pPr lvl="0" algn="ctr"/>
              <a:endParaRPr lang="es-ES_tradnl" sz="1200" dirty="0">
                <a:solidFill>
                  <a:schemeClr val="tx1"/>
                </a:solidFill>
                <a:latin typeface="Arial" panose="020B0604020202020204" pitchFamily="34" charset="0"/>
                <a:cs typeface="Arial" panose="020B0604020202020204" pitchFamily="34" charset="0"/>
              </a:endParaRPr>
            </a:p>
          </p:txBody>
        </p:sp>
        <p:sp>
          <p:nvSpPr>
            <p:cNvPr id="11" name="Rectángulo redondeado 10">
              <a:extLst>
                <a:ext uri="{FF2B5EF4-FFF2-40B4-BE49-F238E27FC236}">
                  <a16:creationId xmlns:a16="http://schemas.microsoft.com/office/drawing/2014/main" id="{5CD07363-33F4-AB44-A623-C5CC42445BB6}"/>
                </a:ext>
              </a:extLst>
            </p:cNvPr>
            <p:cNvSpPr/>
            <p:nvPr/>
          </p:nvSpPr>
          <p:spPr>
            <a:xfrm>
              <a:off x="1508582" y="3613725"/>
              <a:ext cx="2232248" cy="721821"/>
            </a:xfrm>
            <a:prstGeom prst="roundRect">
              <a:avLst/>
            </a:prstGeom>
            <a:solidFill>
              <a:srgbClr val="7030A0">
                <a:alpha val="19000"/>
              </a:srgbClr>
            </a:soli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rtlCol="0" anchor="ctr"/>
            <a:lstStyle/>
            <a:p>
              <a:pPr lvl="0" algn="ctr"/>
              <a:r>
                <a:rPr lang="es-ES_tradnl" sz="1400" b="1" dirty="0">
                  <a:solidFill>
                    <a:schemeClr val="tx1"/>
                  </a:solidFill>
                  <a:latin typeface="Arial" panose="020B0604020202020204" pitchFamily="34" charset="0"/>
                  <a:cs typeface="Arial" panose="020B0604020202020204" pitchFamily="34" charset="0"/>
                </a:rPr>
                <a:t>NO</a:t>
              </a:r>
            </a:p>
          </p:txBody>
        </p:sp>
        <p:cxnSp>
          <p:nvCxnSpPr>
            <p:cNvPr id="12" name="Conector recto de flecha 11">
              <a:extLst>
                <a:ext uri="{FF2B5EF4-FFF2-40B4-BE49-F238E27FC236}">
                  <a16:creationId xmlns:a16="http://schemas.microsoft.com/office/drawing/2014/main" id="{83A384F8-530E-3E4D-BAC1-4E1E0C0D08E8}"/>
                </a:ext>
              </a:extLst>
            </p:cNvPr>
            <p:cNvCxnSpPr>
              <a:stCxn id="5" idx="2"/>
              <a:endCxn id="6" idx="0"/>
            </p:cNvCxnSpPr>
            <p:nvPr/>
          </p:nvCxnSpPr>
          <p:spPr>
            <a:xfrm>
              <a:off x="5837767" y="1775195"/>
              <a:ext cx="17130" cy="476995"/>
            </a:xfrm>
            <a:prstGeom prst="straightConnector1">
              <a:avLst/>
            </a:prstGeom>
            <a:ln>
              <a:noFill/>
              <a:tailEnd type="triangle"/>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cxnSp>
        <p:cxnSp>
          <p:nvCxnSpPr>
            <p:cNvPr id="13" name="Conector recto de flecha 12">
              <a:extLst>
                <a:ext uri="{FF2B5EF4-FFF2-40B4-BE49-F238E27FC236}">
                  <a16:creationId xmlns:a16="http://schemas.microsoft.com/office/drawing/2014/main" id="{59AAB8E8-F83B-2A41-8831-B74F2B6C12C1}"/>
                </a:ext>
              </a:extLst>
            </p:cNvPr>
            <p:cNvCxnSpPr>
              <a:endCxn id="11" idx="0"/>
            </p:cNvCxnSpPr>
            <p:nvPr/>
          </p:nvCxnSpPr>
          <p:spPr>
            <a:xfrm flipH="1">
              <a:off x="2624706" y="2984769"/>
              <a:ext cx="2064032" cy="628956"/>
            </a:xfrm>
            <a:prstGeom prst="straightConnector1">
              <a:avLst/>
            </a:prstGeom>
            <a:ln>
              <a:noFill/>
              <a:tailEnd type="triangle"/>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cxnSp>
        <p:cxnSp>
          <p:nvCxnSpPr>
            <p:cNvPr id="14" name="Conector recto de flecha 13">
              <a:extLst>
                <a:ext uri="{FF2B5EF4-FFF2-40B4-BE49-F238E27FC236}">
                  <a16:creationId xmlns:a16="http://schemas.microsoft.com/office/drawing/2014/main" id="{A0D8BACD-7BC4-1844-8F54-8C91D62D1C52}"/>
                </a:ext>
              </a:extLst>
            </p:cNvPr>
            <p:cNvCxnSpPr>
              <a:endCxn id="7" idx="0"/>
            </p:cNvCxnSpPr>
            <p:nvPr/>
          </p:nvCxnSpPr>
          <p:spPr>
            <a:xfrm>
              <a:off x="5837767" y="2974011"/>
              <a:ext cx="2321386" cy="628956"/>
            </a:xfrm>
            <a:prstGeom prst="straightConnector1">
              <a:avLst/>
            </a:prstGeom>
            <a:ln>
              <a:noFill/>
              <a:tailEnd type="triangle"/>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cxnSp>
        <p:cxnSp>
          <p:nvCxnSpPr>
            <p:cNvPr id="15" name="Conector recto de flecha 14">
              <a:extLst>
                <a:ext uri="{FF2B5EF4-FFF2-40B4-BE49-F238E27FC236}">
                  <a16:creationId xmlns:a16="http://schemas.microsoft.com/office/drawing/2014/main" id="{70A8961E-4A18-9143-AF0C-512C4BF2BB59}"/>
                </a:ext>
              </a:extLst>
            </p:cNvPr>
            <p:cNvCxnSpPr>
              <a:cxnSpLocks/>
              <a:endCxn id="8" idx="0"/>
            </p:cNvCxnSpPr>
            <p:nvPr/>
          </p:nvCxnSpPr>
          <p:spPr>
            <a:xfrm>
              <a:off x="2608861" y="4339457"/>
              <a:ext cx="23391" cy="938473"/>
            </a:xfrm>
            <a:prstGeom prst="straightConnector1">
              <a:avLst/>
            </a:prstGeom>
            <a:ln>
              <a:noFill/>
              <a:tailEnd type="triangle"/>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cxnSp>
        <p:cxnSp>
          <p:nvCxnSpPr>
            <p:cNvPr id="16" name="Conector recto de flecha 15">
              <a:extLst>
                <a:ext uri="{FF2B5EF4-FFF2-40B4-BE49-F238E27FC236}">
                  <a16:creationId xmlns:a16="http://schemas.microsoft.com/office/drawing/2014/main" id="{A6662797-6F1D-5649-AE4D-AA9506E83BAC}"/>
                </a:ext>
              </a:extLst>
            </p:cNvPr>
            <p:cNvCxnSpPr>
              <a:cxnSpLocks/>
              <a:endCxn id="9" idx="0"/>
            </p:cNvCxnSpPr>
            <p:nvPr/>
          </p:nvCxnSpPr>
          <p:spPr>
            <a:xfrm flipH="1">
              <a:off x="6611375" y="4326265"/>
              <a:ext cx="1530648" cy="821399"/>
            </a:xfrm>
            <a:prstGeom prst="straightConnector1">
              <a:avLst/>
            </a:prstGeom>
            <a:ln>
              <a:noFill/>
              <a:tailEnd type="triangle"/>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cxnSp>
        <p:cxnSp>
          <p:nvCxnSpPr>
            <p:cNvPr id="17" name="Conector recto de flecha 16">
              <a:extLst>
                <a:ext uri="{FF2B5EF4-FFF2-40B4-BE49-F238E27FC236}">
                  <a16:creationId xmlns:a16="http://schemas.microsoft.com/office/drawing/2014/main" id="{FA9C3553-BA38-3548-976C-C0B59CCBCF82}"/>
                </a:ext>
              </a:extLst>
            </p:cNvPr>
            <p:cNvCxnSpPr>
              <a:cxnSpLocks/>
              <a:endCxn id="10" idx="0"/>
            </p:cNvCxnSpPr>
            <p:nvPr/>
          </p:nvCxnSpPr>
          <p:spPr>
            <a:xfrm>
              <a:off x="8533908" y="4439090"/>
              <a:ext cx="1686046" cy="731342"/>
            </a:xfrm>
            <a:prstGeom prst="straightConnector1">
              <a:avLst/>
            </a:prstGeom>
            <a:ln>
              <a:noFill/>
              <a:tailEnd type="triangle"/>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cxnSp>
        <p:cxnSp>
          <p:nvCxnSpPr>
            <p:cNvPr id="25" name="Conector recto de flecha 24">
              <a:extLst>
                <a:ext uri="{FF2B5EF4-FFF2-40B4-BE49-F238E27FC236}">
                  <a16:creationId xmlns:a16="http://schemas.microsoft.com/office/drawing/2014/main" id="{2046BD0D-CFD4-654E-A8BE-919FA13CA4B2}"/>
                </a:ext>
              </a:extLst>
            </p:cNvPr>
            <p:cNvCxnSpPr>
              <a:stCxn id="5" idx="2"/>
            </p:cNvCxnSpPr>
            <p:nvPr/>
          </p:nvCxnSpPr>
          <p:spPr>
            <a:xfrm>
              <a:off x="5837767" y="1775195"/>
              <a:ext cx="0" cy="4769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angular 26">
              <a:extLst>
                <a:ext uri="{FF2B5EF4-FFF2-40B4-BE49-F238E27FC236}">
                  <a16:creationId xmlns:a16="http://schemas.microsoft.com/office/drawing/2014/main" id="{DD94EADF-FDAD-6A4D-9332-5EF53ADC2AD1}"/>
                </a:ext>
              </a:extLst>
            </p:cNvPr>
            <p:cNvCxnSpPr>
              <a:stCxn id="6" idx="3"/>
              <a:endCxn id="7" idx="0"/>
            </p:cNvCxnSpPr>
            <p:nvPr/>
          </p:nvCxnSpPr>
          <p:spPr>
            <a:xfrm>
              <a:off x="7439073" y="2613101"/>
              <a:ext cx="720080" cy="989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angular 28">
              <a:extLst>
                <a:ext uri="{FF2B5EF4-FFF2-40B4-BE49-F238E27FC236}">
                  <a16:creationId xmlns:a16="http://schemas.microsoft.com/office/drawing/2014/main" id="{E52AA327-7A94-1948-B067-4141B915C6E5}"/>
                </a:ext>
              </a:extLst>
            </p:cNvPr>
            <p:cNvCxnSpPr>
              <a:stCxn id="6" idx="1"/>
              <a:endCxn id="11" idx="0"/>
            </p:cNvCxnSpPr>
            <p:nvPr/>
          </p:nvCxnSpPr>
          <p:spPr>
            <a:xfrm rot="10800000" flipV="1">
              <a:off x="2624707" y="2613101"/>
              <a:ext cx="1646015" cy="100062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angular 30">
              <a:extLst>
                <a:ext uri="{FF2B5EF4-FFF2-40B4-BE49-F238E27FC236}">
                  <a16:creationId xmlns:a16="http://schemas.microsoft.com/office/drawing/2014/main" id="{8D35B9F1-1D99-254C-ACE5-CA44CED40530}"/>
                </a:ext>
              </a:extLst>
            </p:cNvPr>
            <p:cNvCxnSpPr>
              <a:cxnSpLocks/>
              <a:stCxn id="7" idx="3"/>
              <a:endCxn id="10" idx="0"/>
            </p:cNvCxnSpPr>
            <p:nvPr/>
          </p:nvCxnSpPr>
          <p:spPr>
            <a:xfrm>
              <a:off x="9175006" y="3963878"/>
              <a:ext cx="1044948" cy="120655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angular 32">
              <a:extLst>
                <a:ext uri="{FF2B5EF4-FFF2-40B4-BE49-F238E27FC236}">
                  <a16:creationId xmlns:a16="http://schemas.microsoft.com/office/drawing/2014/main" id="{0AF212DC-A466-5845-8C31-4651FF25D828}"/>
                </a:ext>
              </a:extLst>
            </p:cNvPr>
            <p:cNvCxnSpPr>
              <a:cxnSpLocks/>
              <a:stCxn id="7" idx="1"/>
            </p:cNvCxnSpPr>
            <p:nvPr/>
          </p:nvCxnSpPr>
          <p:spPr>
            <a:xfrm rot="10800000" flipV="1">
              <a:off x="6278961" y="3963878"/>
              <a:ext cx="864338" cy="11979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AA6F4CA5-32ED-8147-BC06-ECFFCE8B0A66}"/>
                </a:ext>
              </a:extLst>
            </p:cNvPr>
            <p:cNvCxnSpPr>
              <a:cxnSpLocks/>
              <a:stCxn id="11" idx="2"/>
              <a:endCxn id="8" idx="0"/>
            </p:cNvCxnSpPr>
            <p:nvPr/>
          </p:nvCxnSpPr>
          <p:spPr>
            <a:xfrm>
              <a:off x="2624706" y="4335546"/>
              <a:ext cx="7546" cy="9423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
              <a:extLst>
                <a:ext uri="{FF2B5EF4-FFF2-40B4-BE49-F238E27FC236}">
                  <a16:creationId xmlns:a16="http://schemas.microsoft.com/office/drawing/2014/main" id="{EBFB7C9D-1B30-BD47-AFC9-8BBF3B1F9922}"/>
                </a:ext>
              </a:extLst>
            </p:cNvPr>
            <p:cNvSpPr/>
            <p:nvPr/>
          </p:nvSpPr>
          <p:spPr>
            <a:xfrm>
              <a:off x="4688739" y="4717927"/>
              <a:ext cx="7291692" cy="1717823"/>
            </a:xfrm>
            <a:prstGeom prst="ellipse">
              <a:avLst/>
            </a:prstGeom>
            <a:noFill/>
            <a:ln w="3175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spTree>
    <p:extLst>
      <p:ext uri="{BB962C8B-B14F-4D97-AF65-F5344CB8AC3E}">
        <p14:creationId xmlns:p14="http://schemas.microsoft.com/office/powerpoint/2010/main" val="29591521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2990</TotalTime>
  <Words>6315</Words>
  <Application>Microsoft Macintosh PowerPoint</Application>
  <PresentationFormat>Panorámica</PresentationFormat>
  <Paragraphs>558</Paragraphs>
  <Slides>44</Slides>
  <Notes>42</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44</vt:i4>
      </vt:variant>
    </vt:vector>
  </HeadingPairs>
  <TitlesOfParts>
    <vt:vector size="54" baseType="lpstr">
      <vt:lpstr>MS Mincho</vt:lpstr>
      <vt:lpstr>MS PGothic</vt:lpstr>
      <vt:lpstr>Arial</vt:lpstr>
      <vt:lpstr>Arial Narrow</vt:lpstr>
      <vt:lpstr>Calibri</vt:lpstr>
      <vt:lpstr>Calibri Light</vt:lpstr>
      <vt:lpstr>Nexa Bold</vt:lpstr>
      <vt:lpstr>Verdana</vt:lpstr>
      <vt:lpstr>Wingdings</vt:lpstr>
      <vt:lpstr>Tema de Office</vt:lpstr>
      <vt:lpstr>SUPLEMENTACIÓN</vt:lpstr>
      <vt:lpstr>Presentación de PowerPoint</vt:lpstr>
      <vt:lpstr>Caso #1</vt:lpstr>
      <vt:lpstr>Caso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Paciente quirúrgico</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Suplementación</dc:title>
  <dc:creator>Microsoft Office User</dc:creator>
  <cp:lastModifiedBy>Microsoft Office User</cp:lastModifiedBy>
  <cp:revision>96</cp:revision>
  <dcterms:created xsi:type="dcterms:W3CDTF">2019-06-20T23:55:49Z</dcterms:created>
  <dcterms:modified xsi:type="dcterms:W3CDTF">2020-10-20T04:57:17Z</dcterms:modified>
</cp:coreProperties>
</file>